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13"/>
  </p:notesMasterIdLst>
  <p:handoutMasterIdLst>
    <p:handoutMasterId r:id="rId14"/>
  </p:handoutMasterIdLst>
  <p:sldIdLst>
    <p:sldId id="553" r:id="rId2"/>
    <p:sldId id="590" r:id="rId3"/>
    <p:sldId id="591" r:id="rId4"/>
    <p:sldId id="592" r:id="rId5"/>
    <p:sldId id="593" r:id="rId6"/>
    <p:sldId id="596" r:id="rId7"/>
    <p:sldId id="597" r:id="rId8"/>
    <p:sldId id="454" r:id="rId9"/>
    <p:sldId id="595" r:id="rId10"/>
    <p:sldId id="598" r:id="rId11"/>
    <p:sldId id="589" r:id="rId12"/>
  </p:sldIdLst>
  <p:sldSz cx="9144000" cy="6858000" type="screen4x3"/>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kcja domyślna" id="{143B9A7A-DD7F-4FD3-8DC6-22A7856D67A8}">
          <p14:sldIdLst>
            <p14:sldId id="553"/>
            <p14:sldId id="590"/>
            <p14:sldId id="591"/>
            <p14:sldId id="592"/>
            <p14:sldId id="593"/>
            <p14:sldId id="596"/>
            <p14:sldId id="597"/>
            <p14:sldId id="454"/>
            <p14:sldId id="595"/>
            <p14:sldId id="598"/>
            <p14:sldId id="589"/>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606A6"/>
    <a:srgbClr val="FFFF99"/>
    <a:srgbClr val="99FF99"/>
    <a:srgbClr val="FFCC66"/>
    <a:srgbClr val="B6FC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75" autoAdjust="0"/>
    <p:restoredTop sz="93190" autoAdjust="0"/>
  </p:normalViewPr>
  <p:slideViewPr>
    <p:cSldViewPr>
      <p:cViewPr>
        <p:scale>
          <a:sx n="70" d="100"/>
          <a:sy n="70" d="100"/>
        </p:scale>
        <p:origin x="-2094" y="-8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pl-PL" dirty="0"/>
          </a:p>
        </p:txBody>
      </p:sp>
      <p:sp>
        <p:nvSpPr>
          <p:cNvPr id="3" name="Symbol zastępczy daty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91DE6A38-011F-43B9-B401-E3DC648703E7}" type="datetimeFigureOut">
              <a:rPr lang="pl-PL" smtClean="0"/>
              <a:pPr/>
              <a:t>2015-09-14</a:t>
            </a:fld>
            <a:endParaRPr lang="pl-PL" dirty="0"/>
          </a:p>
        </p:txBody>
      </p:sp>
      <p:sp>
        <p:nvSpPr>
          <p:cNvPr id="4" name="Symbol zastępczy stopki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pl-PL" dirty="0"/>
          </a:p>
        </p:txBody>
      </p:sp>
      <p:sp>
        <p:nvSpPr>
          <p:cNvPr id="5" name="Symbol zastępczy numeru slajdu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FEE772E9-BCC7-4558-A7F5-339FF8965062}" type="slidenum">
              <a:rPr lang="pl-PL" smtClean="0"/>
              <a:pPr/>
              <a:t>‹#›</a:t>
            </a:fld>
            <a:endParaRPr lang="pl-PL" dirty="0"/>
          </a:p>
        </p:txBody>
      </p:sp>
    </p:spTree>
    <p:extLst>
      <p:ext uri="{BB962C8B-B14F-4D97-AF65-F5344CB8AC3E}">
        <p14:creationId xmlns:p14="http://schemas.microsoft.com/office/powerpoint/2010/main" val="32488133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pl-PL" dirty="0"/>
          </a:p>
        </p:txBody>
      </p:sp>
      <p:sp>
        <p:nvSpPr>
          <p:cNvPr id="3" name="Symbol zastępczy daty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55621C83-0B52-4309-A57C-298D28F1D126}" type="datetimeFigureOut">
              <a:rPr lang="pl-PL" smtClean="0"/>
              <a:pPr/>
              <a:t>2015-09-14</a:t>
            </a:fld>
            <a:endParaRPr lang="pl-PL" dirty="0"/>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pl-PL" dirty="0"/>
          </a:p>
        </p:txBody>
      </p:sp>
      <p:sp>
        <p:nvSpPr>
          <p:cNvPr id="5" name="Symbol zastępczy notatek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pl-PL" dirty="0"/>
          </a:p>
        </p:txBody>
      </p:sp>
      <p:sp>
        <p:nvSpPr>
          <p:cNvPr id="7" name="Symbol zastępczy numeru slajd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783EC55-37B8-453B-BD22-872D2C1FE347}" type="slidenum">
              <a:rPr lang="pl-PL" smtClean="0"/>
              <a:pPr/>
              <a:t>‹#›</a:t>
            </a:fld>
            <a:endParaRPr lang="pl-PL" dirty="0"/>
          </a:p>
        </p:txBody>
      </p:sp>
    </p:spTree>
    <p:extLst>
      <p:ext uri="{BB962C8B-B14F-4D97-AF65-F5344CB8AC3E}">
        <p14:creationId xmlns:p14="http://schemas.microsoft.com/office/powerpoint/2010/main" val="13776615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762"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3763"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l-PL" altLang="pl-PL" smtClean="0"/>
          </a:p>
        </p:txBody>
      </p:sp>
      <p:sp>
        <p:nvSpPr>
          <p:cNvPr id="373764"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3D5DB2DF-BF46-4207-AD0F-18B6B42FAE5A}" type="slidenum">
              <a:rPr lang="pl-PL" altLang="pl-PL">
                <a:latin typeface="Calibri" pitchFamily="34" charset="0"/>
              </a:rPr>
              <a:pPr/>
              <a:t>10</a:t>
            </a:fld>
            <a:endParaRPr lang="pl-PL" altLang="pl-PL">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A6785BFA-F7C0-400A-B19C-810C9051FC1B}" type="slidenum">
              <a:rPr lang="pl-PL" smtClean="0">
                <a:solidFill>
                  <a:prstClr val="black"/>
                </a:solidFill>
              </a:rPr>
              <a:pPr/>
              <a:t>11</a:t>
            </a:fld>
            <a:endParaRPr lang="pl-PL" dirty="0">
              <a:solidFill>
                <a:prstClr val="black"/>
              </a:solidFill>
            </a:endParaRPr>
          </a:p>
        </p:txBody>
      </p:sp>
    </p:spTree>
    <p:extLst>
      <p:ext uri="{BB962C8B-B14F-4D97-AF65-F5344CB8AC3E}">
        <p14:creationId xmlns:p14="http://schemas.microsoft.com/office/powerpoint/2010/main" val="36624797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lvl1pPr>
              <a:defRPr/>
            </a:lvl1pPr>
          </a:lstStyle>
          <a:p>
            <a:pPr>
              <a:defRPr/>
            </a:pPr>
            <a:fld id="{00BE71A0-DB14-4F89-B862-2A032F464DC4}" type="datetimeFigureOut">
              <a:rPr lang="pl-PL">
                <a:solidFill>
                  <a:prstClr val="black">
                    <a:tint val="75000"/>
                  </a:prstClr>
                </a:solidFill>
              </a:rPr>
              <a:pPr>
                <a:defRPr/>
              </a:pPr>
              <a:t>2015-09-14</a:t>
            </a:fld>
            <a:endParaRPr lang="pl-PL" dirty="0">
              <a:solidFill>
                <a:prstClr val="black">
                  <a:tint val="75000"/>
                </a:prstClr>
              </a:solidFill>
            </a:endParaRPr>
          </a:p>
        </p:txBody>
      </p:sp>
      <p:sp>
        <p:nvSpPr>
          <p:cNvPr id="5" name="Symbol zastępczy stopki 4"/>
          <p:cNvSpPr>
            <a:spLocks noGrp="1"/>
          </p:cNvSpPr>
          <p:nvPr>
            <p:ph type="ftr" sz="quarter" idx="11"/>
          </p:nvPr>
        </p:nvSpPr>
        <p:spPr/>
        <p:txBody>
          <a:bodyPr/>
          <a:lstStyle>
            <a:lvl1pPr>
              <a:defRPr/>
            </a:lvl1pPr>
          </a:lstStyle>
          <a:p>
            <a:pPr>
              <a:defRPr/>
            </a:pPr>
            <a:endParaRPr lang="pl-PL" dirty="0">
              <a:solidFill>
                <a:prstClr val="black">
                  <a:tint val="75000"/>
                </a:prstClr>
              </a:solidFill>
            </a:endParaRPr>
          </a:p>
        </p:txBody>
      </p:sp>
      <p:sp>
        <p:nvSpPr>
          <p:cNvPr id="6" name="Symbol zastępczy numeru slajdu 5"/>
          <p:cNvSpPr>
            <a:spLocks noGrp="1"/>
          </p:cNvSpPr>
          <p:nvPr>
            <p:ph type="sldNum" sz="quarter" idx="12"/>
          </p:nvPr>
        </p:nvSpPr>
        <p:spPr/>
        <p:txBody>
          <a:bodyPr/>
          <a:lstStyle>
            <a:lvl1pPr>
              <a:defRPr/>
            </a:lvl1pPr>
          </a:lstStyle>
          <a:p>
            <a:pPr>
              <a:defRPr/>
            </a:pPr>
            <a:fld id="{DB9FA09E-3D17-4103-9B75-6B1FF2E860A2}" type="slidenum">
              <a:rPr lang="pl-PL">
                <a:solidFill>
                  <a:prstClr val="black">
                    <a:tint val="75000"/>
                  </a:prstClr>
                </a:solidFill>
              </a:rPr>
              <a:pPr>
                <a:defRPr/>
              </a:pPr>
              <a:t>‹#›</a:t>
            </a:fld>
            <a:endParaRPr lang="pl-PL" dirty="0">
              <a:solidFill>
                <a:prstClr val="black">
                  <a:tint val="75000"/>
                </a:prstClr>
              </a:solidFill>
            </a:endParaRPr>
          </a:p>
        </p:txBody>
      </p:sp>
    </p:spTree>
    <p:extLst>
      <p:ext uri="{BB962C8B-B14F-4D97-AF65-F5344CB8AC3E}">
        <p14:creationId xmlns:p14="http://schemas.microsoft.com/office/powerpoint/2010/main" val="894495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E9DCD234-3415-4BE8-9DF1-8462FE85C6F4}" type="datetimeFigureOut">
              <a:rPr lang="pl-PL">
                <a:solidFill>
                  <a:prstClr val="black">
                    <a:tint val="75000"/>
                  </a:prstClr>
                </a:solidFill>
              </a:rPr>
              <a:pPr>
                <a:defRPr/>
              </a:pPr>
              <a:t>2015-09-14</a:t>
            </a:fld>
            <a:endParaRPr lang="pl-PL" dirty="0">
              <a:solidFill>
                <a:prstClr val="black">
                  <a:tint val="75000"/>
                </a:prstClr>
              </a:solidFill>
            </a:endParaRPr>
          </a:p>
        </p:txBody>
      </p:sp>
      <p:sp>
        <p:nvSpPr>
          <p:cNvPr id="5" name="Symbol zastępczy stopki 4"/>
          <p:cNvSpPr>
            <a:spLocks noGrp="1"/>
          </p:cNvSpPr>
          <p:nvPr>
            <p:ph type="ftr" sz="quarter" idx="11"/>
          </p:nvPr>
        </p:nvSpPr>
        <p:spPr/>
        <p:txBody>
          <a:bodyPr/>
          <a:lstStyle>
            <a:lvl1pPr>
              <a:defRPr/>
            </a:lvl1pPr>
          </a:lstStyle>
          <a:p>
            <a:pPr>
              <a:defRPr/>
            </a:pPr>
            <a:endParaRPr lang="pl-PL" dirty="0">
              <a:solidFill>
                <a:prstClr val="black">
                  <a:tint val="75000"/>
                </a:prstClr>
              </a:solidFill>
            </a:endParaRPr>
          </a:p>
        </p:txBody>
      </p:sp>
      <p:sp>
        <p:nvSpPr>
          <p:cNvPr id="6" name="Symbol zastępczy numeru slajdu 5"/>
          <p:cNvSpPr>
            <a:spLocks noGrp="1"/>
          </p:cNvSpPr>
          <p:nvPr>
            <p:ph type="sldNum" sz="quarter" idx="12"/>
          </p:nvPr>
        </p:nvSpPr>
        <p:spPr/>
        <p:txBody>
          <a:bodyPr/>
          <a:lstStyle>
            <a:lvl1pPr>
              <a:defRPr/>
            </a:lvl1pPr>
          </a:lstStyle>
          <a:p>
            <a:pPr>
              <a:defRPr/>
            </a:pPr>
            <a:fld id="{EEAB388C-B0F1-49CD-9AB4-992E68DF1114}" type="slidenum">
              <a:rPr lang="pl-PL">
                <a:solidFill>
                  <a:prstClr val="black">
                    <a:tint val="75000"/>
                  </a:prstClr>
                </a:solidFill>
              </a:rPr>
              <a:pPr>
                <a:defRPr/>
              </a:pPr>
              <a:t>‹#›</a:t>
            </a:fld>
            <a:endParaRPr lang="pl-PL" dirty="0">
              <a:solidFill>
                <a:prstClr val="black">
                  <a:tint val="75000"/>
                </a:prstClr>
              </a:solidFill>
            </a:endParaRPr>
          </a:p>
        </p:txBody>
      </p:sp>
    </p:spTree>
    <p:extLst>
      <p:ext uri="{BB962C8B-B14F-4D97-AF65-F5344CB8AC3E}">
        <p14:creationId xmlns:p14="http://schemas.microsoft.com/office/powerpoint/2010/main" val="2933098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4F70C7E3-9791-49C4-AEE3-ED1F84EB0A74}" type="datetimeFigureOut">
              <a:rPr lang="pl-PL">
                <a:solidFill>
                  <a:prstClr val="black">
                    <a:tint val="75000"/>
                  </a:prstClr>
                </a:solidFill>
              </a:rPr>
              <a:pPr>
                <a:defRPr/>
              </a:pPr>
              <a:t>2015-09-14</a:t>
            </a:fld>
            <a:endParaRPr lang="pl-PL" dirty="0">
              <a:solidFill>
                <a:prstClr val="black">
                  <a:tint val="75000"/>
                </a:prstClr>
              </a:solidFill>
            </a:endParaRPr>
          </a:p>
        </p:txBody>
      </p:sp>
      <p:sp>
        <p:nvSpPr>
          <p:cNvPr id="5" name="Symbol zastępczy stopki 4"/>
          <p:cNvSpPr>
            <a:spLocks noGrp="1"/>
          </p:cNvSpPr>
          <p:nvPr>
            <p:ph type="ftr" sz="quarter" idx="11"/>
          </p:nvPr>
        </p:nvSpPr>
        <p:spPr/>
        <p:txBody>
          <a:bodyPr/>
          <a:lstStyle>
            <a:lvl1pPr>
              <a:defRPr/>
            </a:lvl1pPr>
          </a:lstStyle>
          <a:p>
            <a:pPr>
              <a:defRPr/>
            </a:pPr>
            <a:endParaRPr lang="pl-PL" dirty="0">
              <a:solidFill>
                <a:prstClr val="black">
                  <a:tint val="75000"/>
                </a:prstClr>
              </a:solidFill>
            </a:endParaRPr>
          </a:p>
        </p:txBody>
      </p:sp>
      <p:sp>
        <p:nvSpPr>
          <p:cNvPr id="6" name="Symbol zastępczy numeru slajdu 5"/>
          <p:cNvSpPr>
            <a:spLocks noGrp="1"/>
          </p:cNvSpPr>
          <p:nvPr>
            <p:ph type="sldNum" sz="quarter" idx="12"/>
          </p:nvPr>
        </p:nvSpPr>
        <p:spPr/>
        <p:txBody>
          <a:bodyPr/>
          <a:lstStyle>
            <a:lvl1pPr>
              <a:defRPr/>
            </a:lvl1pPr>
          </a:lstStyle>
          <a:p>
            <a:pPr>
              <a:defRPr/>
            </a:pPr>
            <a:fld id="{63958060-B465-45EC-9262-A717B2E7E532}" type="slidenum">
              <a:rPr lang="pl-PL">
                <a:solidFill>
                  <a:prstClr val="black">
                    <a:tint val="75000"/>
                  </a:prstClr>
                </a:solidFill>
              </a:rPr>
              <a:pPr>
                <a:defRPr/>
              </a:pPr>
              <a:t>‹#›</a:t>
            </a:fld>
            <a:endParaRPr lang="pl-PL" dirty="0">
              <a:solidFill>
                <a:prstClr val="black">
                  <a:tint val="75000"/>
                </a:prstClr>
              </a:solidFill>
            </a:endParaRPr>
          </a:p>
        </p:txBody>
      </p:sp>
    </p:spTree>
    <p:extLst>
      <p:ext uri="{BB962C8B-B14F-4D97-AF65-F5344CB8AC3E}">
        <p14:creationId xmlns:p14="http://schemas.microsoft.com/office/powerpoint/2010/main" val="2711066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C272676E-EF92-4077-B513-FECF9C26F951}" type="datetimeFigureOut">
              <a:rPr lang="pl-PL">
                <a:solidFill>
                  <a:prstClr val="black">
                    <a:tint val="75000"/>
                  </a:prstClr>
                </a:solidFill>
              </a:rPr>
              <a:pPr>
                <a:defRPr/>
              </a:pPr>
              <a:t>2015-09-14</a:t>
            </a:fld>
            <a:endParaRPr lang="pl-PL" dirty="0">
              <a:solidFill>
                <a:prstClr val="black">
                  <a:tint val="75000"/>
                </a:prstClr>
              </a:solidFill>
            </a:endParaRPr>
          </a:p>
        </p:txBody>
      </p:sp>
      <p:sp>
        <p:nvSpPr>
          <p:cNvPr id="5" name="Symbol zastępczy stopki 4"/>
          <p:cNvSpPr>
            <a:spLocks noGrp="1"/>
          </p:cNvSpPr>
          <p:nvPr>
            <p:ph type="ftr" sz="quarter" idx="11"/>
          </p:nvPr>
        </p:nvSpPr>
        <p:spPr/>
        <p:txBody>
          <a:bodyPr/>
          <a:lstStyle>
            <a:lvl1pPr>
              <a:defRPr/>
            </a:lvl1pPr>
          </a:lstStyle>
          <a:p>
            <a:pPr>
              <a:defRPr/>
            </a:pPr>
            <a:endParaRPr lang="pl-PL" dirty="0">
              <a:solidFill>
                <a:prstClr val="black">
                  <a:tint val="75000"/>
                </a:prstClr>
              </a:solidFill>
            </a:endParaRPr>
          </a:p>
        </p:txBody>
      </p:sp>
      <p:sp>
        <p:nvSpPr>
          <p:cNvPr id="6" name="Symbol zastępczy numeru slajdu 5"/>
          <p:cNvSpPr>
            <a:spLocks noGrp="1"/>
          </p:cNvSpPr>
          <p:nvPr>
            <p:ph type="sldNum" sz="quarter" idx="12"/>
          </p:nvPr>
        </p:nvSpPr>
        <p:spPr/>
        <p:txBody>
          <a:bodyPr/>
          <a:lstStyle>
            <a:lvl1pPr>
              <a:defRPr/>
            </a:lvl1pPr>
          </a:lstStyle>
          <a:p>
            <a:pPr>
              <a:defRPr/>
            </a:pPr>
            <a:fld id="{8CA8CD29-2CFE-471E-864E-26F510CE151F}" type="slidenum">
              <a:rPr lang="pl-PL">
                <a:solidFill>
                  <a:prstClr val="black">
                    <a:tint val="75000"/>
                  </a:prstClr>
                </a:solidFill>
              </a:rPr>
              <a:pPr>
                <a:defRPr/>
              </a:pPr>
              <a:t>‹#›</a:t>
            </a:fld>
            <a:endParaRPr lang="pl-PL" dirty="0">
              <a:solidFill>
                <a:prstClr val="black">
                  <a:tint val="75000"/>
                </a:prstClr>
              </a:solidFill>
            </a:endParaRPr>
          </a:p>
        </p:txBody>
      </p:sp>
    </p:spTree>
    <p:extLst>
      <p:ext uri="{BB962C8B-B14F-4D97-AF65-F5344CB8AC3E}">
        <p14:creationId xmlns:p14="http://schemas.microsoft.com/office/powerpoint/2010/main" val="927161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lvl1pPr>
              <a:defRPr/>
            </a:lvl1pPr>
          </a:lstStyle>
          <a:p>
            <a:pPr>
              <a:defRPr/>
            </a:pPr>
            <a:fld id="{5F4297FF-612A-4337-9FD8-541D73281284}" type="datetimeFigureOut">
              <a:rPr lang="pl-PL">
                <a:solidFill>
                  <a:prstClr val="black">
                    <a:tint val="75000"/>
                  </a:prstClr>
                </a:solidFill>
              </a:rPr>
              <a:pPr>
                <a:defRPr/>
              </a:pPr>
              <a:t>2015-09-14</a:t>
            </a:fld>
            <a:endParaRPr lang="pl-PL" dirty="0">
              <a:solidFill>
                <a:prstClr val="black">
                  <a:tint val="75000"/>
                </a:prstClr>
              </a:solidFill>
            </a:endParaRPr>
          </a:p>
        </p:txBody>
      </p:sp>
      <p:sp>
        <p:nvSpPr>
          <p:cNvPr id="5" name="Symbol zastępczy stopki 4"/>
          <p:cNvSpPr>
            <a:spLocks noGrp="1"/>
          </p:cNvSpPr>
          <p:nvPr>
            <p:ph type="ftr" sz="quarter" idx="11"/>
          </p:nvPr>
        </p:nvSpPr>
        <p:spPr/>
        <p:txBody>
          <a:bodyPr/>
          <a:lstStyle>
            <a:lvl1pPr>
              <a:defRPr/>
            </a:lvl1pPr>
          </a:lstStyle>
          <a:p>
            <a:pPr>
              <a:defRPr/>
            </a:pPr>
            <a:endParaRPr lang="pl-PL" dirty="0">
              <a:solidFill>
                <a:prstClr val="black">
                  <a:tint val="75000"/>
                </a:prstClr>
              </a:solidFill>
            </a:endParaRPr>
          </a:p>
        </p:txBody>
      </p:sp>
      <p:sp>
        <p:nvSpPr>
          <p:cNvPr id="6" name="Symbol zastępczy numeru slajdu 5"/>
          <p:cNvSpPr>
            <a:spLocks noGrp="1"/>
          </p:cNvSpPr>
          <p:nvPr>
            <p:ph type="sldNum" sz="quarter" idx="12"/>
          </p:nvPr>
        </p:nvSpPr>
        <p:spPr/>
        <p:txBody>
          <a:bodyPr/>
          <a:lstStyle>
            <a:lvl1pPr>
              <a:defRPr/>
            </a:lvl1pPr>
          </a:lstStyle>
          <a:p>
            <a:pPr>
              <a:defRPr/>
            </a:pPr>
            <a:fld id="{E981C73F-248E-4035-8124-B3471B8D9559}" type="slidenum">
              <a:rPr lang="pl-PL">
                <a:solidFill>
                  <a:prstClr val="black">
                    <a:tint val="75000"/>
                  </a:prstClr>
                </a:solidFill>
              </a:rPr>
              <a:pPr>
                <a:defRPr/>
              </a:pPr>
              <a:t>‹#›</a:t>
            </a:fld>
            <a:endParaRPr lang="pl-PL" dirty="0">
              <a:solidFill>
                <a:prstClr val="black">
                  <a:tint val="75000"/>
                </a:prstClr>
              </a:solidFill>
            </a:endParaRPr>
          </a:p>
        </p:txBody>
      </p:sp>
    </p:spTree>
    <p:extLst>
      <p:ext uri="{BB962C8B-B14F-4D97-AF65-F5344CB8AC3E}">
        <p14:creationId xmlns:p14="http://schemas.microsoft.com/office/powerpoint/2010/main" val="1682581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3"/>
          <p:cNvSpPr>
            <a:spLocks noGrp="1"/>
          </p:cNvSpPr>
          <p:nvPr>
            <p:ph type="dt" sz="half" idx="10"/>
          </p:nvPr>
        </p:nvSpPr>
        <p:spPr/>
        <p:txBody>
          <a:bodyPr/>
          <a:lstStyle>
            <a:lvl1pPr>
              <a:defRPr/>
            </a:lvl1pPr>
          </a:lstStyle>
          <a:p>
            <a:pPr>
              <a:defRPr/>
            </a:pPr>
            <a:fld id="{54381A74-6CE5-4EFE-897B-5B26E0332528}" type="datetimeFigureOut">
              <a:rPr lang="pl-PL">
                <a:solidFill>
                  <a:prstClr val="black">
                    <a:tint val="75000"/>
                  </a:prstClr>
                </a:solidFill>
              </a:rPr>
              <a:pPr>
                <a:defRPr/>
              </a:pPr>
              <a:t>2015-09-14</a:t>
            </a:fld>
            <a:endParaRPr lang="pl-PL" dirty="0">
              <a:solidFill>
                <a:prstClr val="black">
                  <a:tint val="75000"/>
                </a:prstClr>
              </a:solidFill>
            </a:endParaRPr>
          </a:p>
        </p:txBody>
      </p:sp>
      <p:sp>
        <p:nvSpPr>
          <p:cNvPr id="6" name="Symbol zastępczy stopki 4"/>
          <p:cNvSpPr>
            <a:spLocks noGrp="1"/>
          </p:cNvSpPr>
          <p:nvPr>
            <p:ph type="ftr" sz="quarter" idx="11"/>
          </p:nvPr>
        </p:nvSpPr>
        <p:spPr/>
        <p:txBody>
          <a:bodyPr/>
          <a:lstStyle>
            <a:lvl1pPr>
              <a:defRPr/>
            </a:lvl1pPr>
          </a:lstStyle>
          <a:p>
            <a:pPr>
              <a:defRPr/>
            </a:pPr>
            <a:endParaRPr lang="pl-PL" dirty="0">
              <a:solidFill>
                <a:prstClr val="black">
                  <a:tint val="75000"/>
                </a:prstClr>
              </a:solidFill>
            </a:endParaRPr>
          </a:p>
        </p:txBody>
      </p:sp>
      <p:sp>
        <p:nvSpPr>
          <p:cNvPr id="7" name="Symbol zastępczy numeru slajdu 5"/>
          <p:cNvSpPr>
            <a:spLocks noGrp="1"/>
          </p:cNvSpPr>
          <p:nvPr>
            <p:ph type="sldNum" sz="quarter" idx="12"/>
          </p:nvPr>
        </p:nvSpPr>
        <p:spPr/>
        <p:txBody>
          <a:bodyPr/>
          <a:lstStyle>
            <a:lvl1pPr>
              <a:defRPr/>
            </a:lvl1pPr>
          </a:lstStyle>
          <a:p>
            <a:pPr>
              <a:defRPr/>
            </a:pPr>
            <a:fld id="{94187B5D-CF4B-4443-B07D-5EDA38B55427}" type="slidenum">
              <a:rPr lang="pl-PL">
                <a:solidFill>
                  <a:prstClr val="black">
                    <a:tint val="75000"/>
                  </a:prstClr>
                </a:solidFill>
              </a:rPr>
              <a:pPr>
                <a:defRPr/>
              </a:pPr>
              <a:t>‹#›</a:t>
            </a:fld>
            <a:endParaRPr lang="pl-PL" dirty="0">
              <a:solidFill>
                <a:prstClr val="black">
                  <a:tint val="75000"/>
                </a:prstClr>
              </a:solidFill>
            </a:endParaRPr>
          </a:p>
        </p:txBody>
      </p:sp>
    </p:spTree>
    <p:extLst>
      <p:ext uri="{BB962C8B-B14F-4D97-AF65-F5344CB8AC3E}">
        <p14:creationId xmlns:p14="http://schemas.microsoft.com/office/powerpoint/2010/main" val="1495485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3"/>
          <p:cNvSpPr>
            <a:spLocks noGrp="1"/>
          </p:cNvSpPr>
          <p:nvPr>
            <p:ph type="dt" sz="half" idx="10"/>
          </p:nvPr>
        </p:nvSpPr>
        <p:spPr/>
        <p:txBody>
          <a:bodyPr/>
          <a:lstStyle>
            <a:lvl1pPr>
              <a:defRPr/>
            </a:lvl1pPr>
          </a:lstStyle>
          <a:p>
            <a:pPr>
              <a:defRPr/>
            </a:pPr>
            <a:fld id="{C3FE65EB-0928-4086-BE0B-0C0EC32FFD67}" type="datetimeFigureOut">
              <a:rPr lang="pl-PL">
                <a:solidFill>
                  <a:prstClr val="black">
                    <a:tint val="75000"/>
                  </a:prstClr>
                </a:solidFill>
              </a:rPr>
              <a:pPr>
                <a:defRPr/>
              </a:pPr>
              <a:t>2015-09-14</a:t>
            </a:fld>
            <a:endParaRPr lang="pl-PL" dirty="0">
              <a:solidFill>
                <a:prstClr val="black">
                  <a:tint val="75000"/>
                </a:prstClr>
              </a:solidFill>
            </a:endParaRPr>
          </a:p>
        </p:txBody>
      </p:sp>
      <p:sp>
        <p:nvSpPr>
          <p:cNvPr id="8" name="Symbol zastępczy stopki 4"/>
          <p:cNvSpPr>
            <a:spLocks noGrp="1"/>
          </p:cNvSpPr>
          <p:nvPr>
            <p:ph type="ftr" sz="quarter" idx="11"/>
          </p:nvPr>
        </p:nvSpPr>
        <p:spPr/>
        <p:txBody>
          <a:bodyPr/>
          <a:lstStyle>
            <a:lvl1pPr>
              <a:defRPr/>
            </a:lvl1pPr>
          </a:lstStyle>
          <a:p>
            <a:pPr>
              <a:defRPr/>
            </a:pPr>
            <a:endParaRPr lang="pl-PL" dirty="0">
              <a:solidFill>
                <a:prstClr val="black">
                  <a:tint val="75000"/>
                </a:prstClr>
              </a:solidFill>
            </a:endParaRPr>
          </a:p>
        </p:txBody>
      </p:sp>
      <p:sp>
        <p:nvSpPr>
          <p:cNvPr id="9" name="Symbol zastępczy numeru slajdu 5"/>
          <p:cNvSpPr>
            <a:spLocks noGrp="1"/>
          </p:cNvSpPr>
          <p:nvPr>
            <p:ph type="sldNum" sz="quarter" idx="12"/>
          </p:nvPr>
        </p:nvSpPr>
        <p:spPr/>
        <p:txBody>
          <a:bodyPr/>
          <a:lstStyle>
            <a:lvl1pPr>
              <a:defRPr/>
            </a:lvl1pPr>
          </a:lstStyle>
          <a:p>
            <a:pPr>
              <a:defRPr/>
            </a:pPr>
            <a:fld id="{F83A8A2E-E94D-4373-BE89-59EA6F64456B}" type="slidenum">
              <a:rPr lang="pl-PL">
                <a:solidFill>
                  <a:prstClr val="black">
                    <a:tint val="75000"/>
                  </a:prstClr>
                </a:solidFill>
              </a:rPr>
              <a:pPr>
                <a:defRPr/>
              </a:pPr>
              <a:t>‹#›</a:t>
            </a:fld>
            <a:endParaRPr lang="pl-PL" dirty="0">
              <a:solidFill>
                <a:prstClr val="black">
                  <a:tint val="75000"/>
                </a:prstClr>
              </a:solidFill>
            </a:endParaRPr>
          </a:p>
        </p:txBody>
      </p:sp>
    </p:spTree>
    <p:extLst>
      <p:ext uri="{BB962C8B-B14F-4D97-AF65-F5344CB8AC3E}">
        <p14:creationId xmlns:p14="http://schemas.microsoft.com/office/powerpoint/2010/main" val="28430388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3"/>
          <p:cNvSpPr>
            <a:spLocks noGrp="1"/>
          </p:cNvSpPr>
          <p:nvPr>
            <p:ph type="dt" sz="half" idx="10"/>
          </p:nvPr>
        </p:nvSpPr>
        <p:spPr/>
        <p:txBody>
          <a:bodyPr/>
          <a:lstStyle>
            <a:lvl1pPr>
              <a:defRPr/>
            </a:lvl1pPr>
          </a:lstStyle>
          <a:p>
            <a:pPr>
              <a:defRPr/>
            </a:pPr>
            <a:fld id="{91AFAEFC-0AF3-4DFB-8707-0E9F71DC1210}" type="datetimeFigureOut">
              <a:rPr lang="pl-PL">
                <a:solidFill>
                  <a:prstClr val="black">
                    <a:tint val="75000"/>
                  </a:prstClr>
                </a:solidFill>
              </a:rPr>
              <a:pPr>
                <a:defRPr/>
              </a:pPr>
              <a:t>2015-09-14</a:t>
            </a:fld>
            <a:endParaRPr lang="pl-PL" dirty="0">
              <a:solidFill>
                <a:prstClr val="black">
                  <a:tint val="75000"/>
                </a:prstClr>
              </a:solidFill>
            </a:endParaRPr>
          </a:p>
        </p:txBody>
      </p:sp>
      <p:sp>
        <p:nvSpPr>
          <p:cNvPr id="4" name="Symbol zastępczy stopki 4"/>
          <p:cNvSpPr>
            <a:spLocks noGrp="1"/>
          </p:cNvSpPr>
          <p:nvPr>
            <p:ph type="ftr" sz="quarter" idx="11"/>
          </p:nvPr>
        </p:nvSpPr>
        <p:spPr/>
        <p:txBody>
          <a:bodyPr/>
          <a:lstStyle>
            <a:lvl1pPr>
              <a:defRPr/>
            </a:lvl1pPr>
          </a:lstStyle>
          <a:p>
            <a:pPr>
              <a:defRPr/>
            </a:pPr>
            <a:endParaRPr lang="pl-PL" dirty="0">
              <a:solidFill>
                <a:prstClr val="black">
                  <a:tint val="75000"/>
                </a:prstClr>
              </a:solidFill>
            </a:endParaRPr>
          </a:p>
        </p:txBody>
      </p:sp>
      <p:sp>
        <p:nvSpPr>
          <p:cNvPr id="5" name="Symbol zastępczy numeru slajdu 5"/>
          <p:cNvSpPr>
            <a:spLocks noGrp="1"/>
          </p:cNvSpPr>
          <p:nvPr>
            <p:ph type="sldNum" sz="quarter" idx="12"/>
          </p:nvPr>
        </p:nvSpPr>
        <p:spPr/>
        <p:txBody>
          <a:bodyPr/>
          <a:lstStyle>
            <a:lvl1pPr>
              <a:defRPr/>
            </a:lvl1pPr>
          </a:lstStyle>
          <a:p>
            <a:pPr>
              <a:defRPr/>
            </a:pPr>
            <a:fld id="{2F409DD3-AE2A-4A37-A52D-30450EF266F6}" type="slidenum">
              <a:rPr lang="pl-PL">
                <a:solidFill>
                  <a:prstClr val="black">
                    <a:tint val="75000"/>
                  </a:prstClr>
                </a:solidFill>
              </a:rPr>
              <a:pPr>
                <a:defRPr/>
              </a:pPr>
              <a:t>‹#›</a:t>
            </a:fld>
            <a:endParaRPr lang="pl-PL" dirty="0">
              <a:solidFill>
                <a:prstClr val="black">
                  <a:tint val="75000"/>
                </a:prstClr>
              </a:solidFill>
            </a:endParaRPr>
          </a:p>
        </p:txBody>
      </p:sp>
    </p:spTree>
    <p:extLst>
      <p:ext uri="{BB962C8B-B14F-4D97-AF65-F5344CB8AC3E}">
        <p14:creationId xmlns:p14="http://schemas.microsoft.com/office/powerpoint/2010/main" val="3291631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3"/>
          <p:cNvSpPr>
            <a:spLocks noGrp="1"/>
          </p:cNvSpPr>
          <p:nvPr>
            <p:ph type="dt" sz="half" idx="10"/>
          </p:nvPr>
        </p:nvSpPr>
        <p:spPr/>
        <p:txBody>
          <a:bodyPr/>
          <a:lstStyle>
            <a:lvl1pPr>
              <a:defRPr/>
            </a:lvl1pPr>
          </a:lstStyle>
          <a:p>
            <a:pPr>
              <a:defRPr/>
            </a:pPr>
            <a:fld id="{8225F527-EA50-4B6A-A78F-1F7357528AB1}" type="datetimeFigureOut">
              <a:rPr lang="pl-PL">
                <a:solidFill>
                  <a:prstClr val="black">
                    <a:tint val="75000"/>
                  </a:prstClr>
                </a:solidFill>
              </a:rPr>
              <a:pPr>
                <a:defRPr/>
              </a:pPr>
              <a:t>2015-09-14</a:t>
            </a:fld>
            <a:endParaRPr lang="pl-PL" dirty="0">
              <a:solidFill>
                <a:prstClr val="black">
                  <a:tint val="75000"/>
                </a:prstClr>
              </a:solidFill>
            </a:endParaRPr>
          </a:p>
        </p:txBody>
      </p:sp>
      <p:sp>
        <p:nvSpPr>
          <p:cNvPr id="3" name="Symbol zastępczy stopki 4"/>
          <p:cNvSpPr>
            <a:spLocks noGrp="1"/>
          </p:cNvSpPr>
          <p:nvPr>
            <p:ph type="ftr" sz="quarter" idx="11"/>
          </p:nvPr>
        </p:nvSpPr>
        <p:spPr/>
        <p:txBody>
          <a:bodyPr/>
          <a:lstStyle>
            <a:lvl1pPr>
              <a:defRPr/>
            </a:lvl1pPr>
          </a:lstStyle>
          <a:p>
            <a:pPr>
              <a:defRPr/>
            </a:pPr>
            <a:endParaRPr lang="pl-PL" dirty="0">
              <a:solidFill>
                <a:prstClr val="black">
                  <a:tint val="75000"/>
                </a:prstClr>
              </a:solidFill>
            </a:endParaRPr>
          </a:p>
        </p:txBody>
      </p:sp>
      <p:sp>
        <p:nvSpPr>
          <p:cNvPr id="4" name="Symbol zastępczy numeru slajdu 5"/>
          <p:cNvSpPr>
            <a:spLocks noGrp="1"/>
          </p:cNvSpPr>
          <p:nvPr>
            <p:ph type="sldNum" sz="quarter" idx="12"/>
          </p:nvPr>
        </p:nvSpPr>
        <p:spPr/>
        <p:txBody>
          <a:bodyPr/>
          <a:lstStyle>
            <a:lvl1pPr>
              <a:defRPr/>
            </a:lvl1pPr>
          </a:lstStyle>
          <a:p>
            <a:pPr>
              <a:defRPr/>
            </a:pPr>
            <a:fld id="{C780EB4D-7F43-404C-AE8E-AD7747B4C5E4}" type="slidenum">
              <a:rPr lang="pl-PL">
                <a:solidFill>
                  <a:prstClr val="black">
                    <a:tint val="75000"/>
                  </a:prstClr>
                </a:solidFill>
              </a:rPr>
              <a:pPr>
                <a:defRPr/>
              </a:pPr>
              <a:t>‹#›</a:t>
            </a:fld>
            <a:endParaRPr lang="pl-PL" dirty="0">
              <a:solidFill>
                <a:prstClr val="black">
                  <a:tint val="75000"/>
                </a:prstClr>
              </a:solidFill>
            </a:endParaRPr>
          </a:p>
        </p:txBody>
      </p:sp>
    </p:spTree>
    <p:extLst>
      <p:ext uri="{BB962C8B-B14F-4D97-AF65-F5344CB8AC3E}">
        <p14:creationId xmlns:p14="http://schemas.microsoft.com/office/powerpoint/2010/main" val="140830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EA56B19F-80FB-4AFC-AF0E-DABD4FCBBC5F}" type="datetimeFigureOut">
              <a:rPr lang="pl-PL">
                <a:solidFill>
                  <a:prstClr val="black">
                    <a:tint val="75000"/>
                  </a:prstClr>
                </a:solidFill>
              </a:rPr>
              <a:pPr>
                <a:defRPr/>
              </a:pPr>
              <a:t>2015-09-14</a:t>
            </a:fld>
            <a:endParaRPr lang="pl-PL" dirty="0">
              <a:solidFill>
                <a:prstClr val="black">
                  <a:tint val="75000"/>
                </a:prstClr>
              </a:solidFill>
            </a:endParaRPr>
          </a:p>
        </p:txBody>
      </p:sp>
      <p:sp>
        <p:nvSpPr>
          <p:cNvPr id="6" name="Symbol zastępczy stopki 4"/>
          <p:cNvSpPr>
            <a:spLocks noGrp="1"/>
          </p:cNvSpPr>
          <p:nvPr>
            <p:ph type="ftr" sz="quarter" idx="11"/>
          </p:nvPr>
        </p:nvSpPr>
        <p:spPr/>
        <p:txBody>
          <a:bodyPr/>
          <a:lstStyle>
            <a:lvl1pPr>
              <a:defRPr/>
            </a:lvl1pPr>
          </a:lstStyle>
          <a:p>
            <a:pPr>
              <a:defRPr/>
            </a:pPr>
            <a:endParaRPr lang="pl-PL" dirty="0">
              <a:solidFill>
                <a:prstClr val="black">
                  <a:tint val="75000"/>
                </a:prstClr>
              </a:solidFill>
            </a:endParaRPr>
          </a:p>
        </p:txBody>
      </p:sp>
      <p:sp>
        <p:nvSpPr>
          <p:cNvPr id="7" name="Symbol zastępczy numeru slajdu 5"/>
          <p:cNvSpPr>
            <a:spLocks noGrp="1"/>
          </p:cNvSpPr>
          <p:nvPr>
            <p:ph type="sldNum" sz="quarter" idx="12"/>
          </p:nvPr>
        </p:nvSpPr>
        <p:spPr/>
        <p:txBody>
          <a:bodyPr/>
          <a:lstStyle>
            <a:lvl1pPr>
              <a:defRPr/>
            </a:lvl1pPr>
          </a:lstStyle>
          <a:p>
            <a:pPr>
              <a:defRPr/>
            </a:pPr>
            <a:fld id="{83BEA423-3CA2-43D8-A297-87AEE97A9FD0}" type="slidenum">
              <a:rPr lang="pl-PL">
                <a:solidFill>
                  <a:prstClr val="black">
                    <a:tint val="75000"/>
                  </a:prstClr>
                </a:solidFill>
              </a:rPr>
              <a:pPr>
                <a:defRPr/>
              </a:pPr>
              <a:t>‹#›</a:t>
            </a:fld>
            <a:endParaRPr lang="pl-PL" dirty="0">
              <a:solidFill>
                <a:prstClr val="black">
                  <a:tint val="75000"/>
                </a:prstClr>
              </a:solidFill>
            </a:endParaRPr>
          </a:p>
        </p:txBody>
      </p:sp>
    </p:spTree>
    <p:extLst>
      <p:ext uri="{BB962C8B-B14F-4D97-AF65-F5344CB8AC3E}">
        <p14:creationId xmlns:p14="http://schemas.microsoft.com/office/powerpoint/2010/main" val="1415578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dirty="0" smtClean="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FD988C4B-7D3C-4291-AE21-791DB53CBBE0}" type="datetimeFigureOut">
              <a:rPr lang="pl-PL">
                <a:solidFill>
                  <a:prstClr val="black">
                    <a:tint val="75000"/>
                  </a:prstClr>
                </a:solidFill>
              </a:rPr>
              <a:pPr>
                <a:defRPr/>
              </a:pPr>
              <a:t>2015-09-14</a:t>
            </a:fld>
            <a:endParaRPr lang="pl-PL" dirty="0">
              <a:solidFill>
                <a:prstClr val="black">
                  <a:tint val="75000"/>
                </a:prstClr>
              </a:solidFill>
            </a:endParaRPr>
          </a:p>
        </p:txBody>
      </p:sp>
      <p:sp>
        <p:nvSpPr>
          <p:cNvPr id="6" name="Symbol zastępczy stopki 4"/>
          <p:cNvSpPr>
            <a:spLocks noGrp="1"/>
          </p:cNvSpPr>
          <p:nvPr>
            <p:ph type="ftr" sz="quarter" idx="11"/>
          </p:nvPr>
        </p:nvSpPr>
        <p:spPr/>
        <p:txBody>
          <a:bodyPr/>
          <a:lstStyle>
            <a:lvl1pPr>
              <a:defRPr/>
            </a:lvl1pPr>
          </a:lstStyle>
          <a:p>
            <a:pPr>
              <a:defRPr/>
            </a:pPr>
            <a:endParaRPr lang="pl-PL" dirty="0">
              <a:solidFill>
                <a:prstClr val="black">
                  <a:tint val="75000"/>
                </a:prstClr>
              </a:solidFill>
            </a:endParaRPr>
          </a:p>
        </p:txBody>
      </p:sp>
      <p:sp>
        <p:nvSpPr>
          <p:cNvPr id="7" name="Symbol zastępczy numeru slajdu 5"/>
          <p:cNvSpPr>
            <a:spLocks noGrp="1"/>
          </p:cNvSpPr>
          <p:nvPr>
            <p:ph type="sldNum" sz="quarter" idx="12"/>
          </p:nvPr>
        </p:nvSpPr>
        <p:spPr/>
        <p:txBody>
          <a:bodyPr/>
          <a:lstStyle>
            <a:lvl1pPr>
              <a:defRPr/>
            </a:lvl1pPr>
          </a:lstStyle>
          <a:p>
            <a:pPr>
              <a:defRPr/>
            </a:pPr>
            <a:fld id="{17831F52-0095-491D-821F-3A30AEE2AB3B}" type="slidenum">
              <a:rPr lang="pl-PL">
                <a:solidFill>
                  <a:prstClr val="black">
                    <a:tint val="75000"/>
                  </a:prstClr>
                </a:solidFill>
              </a:rPr>
              <a:pPr>
                <a:defRPr/>
              </a:pPr>
              <a:t>‹#›</a:t>
            </a:fld>
            <a:endParaRPr lang="pl-PL" dirty="0">
              <a:solidFill>
                <a:prstClr val="black">
                  <a:tint val="75000"/>
                </a:prstClr>
              </a:solidFill>
            </a:endParaRPr>
          </a:p>
        </p:txBody>
      </p:sp>
    </p:spTree>
    <p:extLst>
      <p:ext uri="{BB962C8B-B14F-4D97-AF65-F5344CB8AC3E}">
        <p14:creationId xmlns:p14="http://schemas.microsoft.com/office/powerpoint/2010/main" val="3653414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Symbol zastępczy tytuł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l-PL" smtClean="0"/>
              <a:t>Kliknij, aby edytować styl</a:t>
            </a:r>
          </a:p>
        </p:txBody>
      </p:sp>
      <p:sp>
        <p:nvSpPr>
          <p:cNvPr id="1027" name="Symbol zastępczy tekst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89608235-1228-4660-BE36-07BB6E164F5E}" type="datetimeFigureOut">
              <a:rPr lang="pl-PL">
                <a:solidFill>
                  <a:prstClr val="black">
                    <a:tint val="75000"/>
                  </a:prstClr>
                </a:solidFill>
              </a:rPr>
              <a:pPr>
                <a:defRPr/>
              </a:pPr>
              <a:t>2015-09-14</a:t>
            </a:fld>
            <a:endParaRPr lang="pl-PL" dirty="0">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pl-PL" dirty="0">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16F8D770-291D-4928-B50D-67D4B2BCF78F}" type="slidenum">
              <a:rPr lang="pl-PL">
                <a:solidFill>
                  <a:prstClr val="black">
                    <a:tint val="75000"/>
                  </a:prstClr>
                </a:solidFill>
              </a:rPr>
              <a:pPr>
                <a:defRPr/>
              </a:pPr>
              <a:t>‹#›</a:t>
            </a:fld>
            <a:endParaRPr lang="pl-PL" dirty="0">
              <a:solidFill>
                <a:prstClr val="black">
                  <a:tint val="75000"/>
                </a:prstClr>
              </a:solidFill>
            </a:endParaRPr>
          </a:p>
        </p:txBody>
      </p:sp>
    </p:spTree>
    <p:extLst>
      <p:ext uri="{BB962C8B-B14F-4D97-AF65-F5344CB8AC3E}">
        <p14:creationId xmlns:p14="http://schemas.microsoft.com/office/powerpoint/2010/main" val="315408882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men.gov.pl/ministerstwo/informacje/dopalacze-gdzie-szukac-pomocy-najwazniejsze-numery-telefonow.html" TargetMode="External"/><Relationship Id="rId7" Type="http://schemas.openxmlformats.org/officeDocument/2006/relationships/hyperlink" Target="http://www.wsse.waw.pl/UserFiles/wsse/File/DOPALACZE/ulotka_dopalacze_3.pdf" TargetMode="External"/><Relationship Id="rId2" Type="http://schemas.openxmlformats.org/officeDocument/2006/relationships/hyperlink" Target="http://www.men.gov.pl/" TargetMode="External"/><Relationship Id="rId1" Type="http://schemas.openxmlformats.org/officeDocument/2006/relationships/slideLayout" Target="../slideLayouts/slideLayout2.xml"/><Relationship Id="rId6" Type="http://schemas.openxmlformats.org/officeDocument/2006/relationships/hyperlink" Target="http://www.wsse.waw.pl/UserFiles/wsse/File/dopalacze_01.2015/ULOTKA-mlodziez-2014-12-03.pdf" TargetMode="External"/><Relationship Id="rId5" Type="http://schemas.openxmlformats.org/officeDocument/2006/relationships/hyperlink" Target="http://www.kbpn.gov.pl/" TargetMode="External"/><Relationship Id="rId4" Type="http://schemas.openxmlformats.org/officeDocument/2006/relationships/hyperlink" Target="http://www.ore.edu.p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79512" y="1988840"/>
            <a:ext cx="8856984" cy="4536504"/>
          </a:xfrm>
        </p:spPr>
        <p:txBody>
          <a:bodyPr/>
          <a:lstStyle/>
          <a:p>
            <a:pPr marL="0" indent="0">
              <a:buNone/>
            </a:pPr>
            <a:endParaRPr lang="pl-PL" sz="800" b="1" dirty="0" smtClean="0"/>
          </a:p>
          <a:p>
            <a:pPr marL="0" indent="0" algn="ctr">
              <a:buNone/>
            </a:pPr>
            <a:endParaRPr lang="pl-PL" b="1" dirty="0" smtClean="0">
              <a:latin typeface="Cambria" panose="02040503050406030204" pitchFamily="18" charset="0"/>
            </a:endParaRPr>
          </a:p>
          <a:p>
            <a:pPr marL="0" indent="0" algn="ctr">
              <a:buNone/>
            </a:pPr>
            <a:r>
              <a:rPr lang="pl-PL" b="1" dirty="0" smtClean="0">
                <a:latin typeface="Cambria" panose="02040503050406030204" pitchFamily="18" charset="0"/>
              </a:rPr>
              <a:t>Przeciwdziałanie </a:t>
            </a:r>
            <a:r>
              <a:rPr lang="pl-PL" b="1" dirty="0">
                <a:latin typeface="Cambria" panose="02040503050406030204" pitchFamily="18" charset="0"/>
              </a:rPr>
              <a:t>powszechności </a:t>
            </a:r>
            <a:endParaRPr lang="pl-PL" b="1" dirty="0" smtClean="0">
              <a:latin typeface="Cambria" panose="02040503050406030204" pitchFamily="18" charset="0"/>
            </a:endParaRPr>
          </a:p>
          <a:p>
            <a:pPr marL="0" indent="0" algn="ctr">
              <a:buNone/>
            </a:pPr>
            <a:r>
              <a:rPr lang="pl-PL" b="1" u="sng" dirty="0" smtClean="0">
                <a:solidFill>
                  <a:srgbClr val="FF0000"/>
                </a:solidFill>
                <a:latin typeface="Cambria" panose="02040503050406030204" pitchFamily="18" charset="0"/>
              </a:rPr>
              <a:t>DOPALACZY  </a:t>
            </a:r>
            <a:r>
              <a:rPr lang="pl-PL" b="1" u="sng" dirty="0">
                <a:solidFill>
                  <a:srgbClr val="FF0000"/>
                </a:solidFill>
                <a:latin typeface="Cambria" panose="02040503050406030204" pitchFamily="18" charset="0"/>
              </a:rPr>
              <a:t>i innych środków psychotropowych, </a:t>
            </a:r>
            <a:endParaRPr lang="pl-PL" b="1" dirty="0">
              <a:solidFill>
                <a:srgbClr val="FF0000"/>
              </a:solidFill>
              <a:latin typeface="Cambria" panose="02040503050406030204" pitchFamily="18" charset="0"/>
            </a:endParaRPr>
          </a:p>
          <a:p>
            <a:pPr marL="0" indent="0" algn="ctr">
              <a:buNone/>
            </a:pPr>
            <a:r>
              <a:rPr lang="pl-PL" b="1" dirty="0">
                <a:latin typeface="Cambria" panose="02040503050406030204" pitchFamily="18" charset="0"/>
              </a:rPr>
              <a:t>jako priorytet dla szkół i placówek w roku szkolnym 2015/2016</a:t>
            </a:r>
            <a:endParaRPr lang="pl-PL" dirty="0">
              <a:latin typeface="Cambria" panose="02040503050406030204" pitchFamily="18" charset="0"/>
            </a:endParaRPr>
          </a:p>
          <a:p>
            <a:pPr marL="0" indent="0" algn="just">
              <a:spcBef>
                <a:spcPts val="0"/>
              </a:spcBef>
              <a:buNone/>
            </a:pPr>
            <a:endParaRPr lang="pl-PL" sz="1800" dirty="0" smtClean="0"/>
          </a:p>
        </p:txBody>
      </p:sp>
      <p:sp>
        <p:nvSpPr>
          <p:cNvPr id="4" name="Tytuł 1"/>
          <p:cNvSpPr>
            <a:spLocks noGrp="1"/>
          </p:cNvSpPr>
          <p:nvPr>
            <p:ph type="title"/>
          </p:nvPr>
        </p:nvSpPr>
        <p:spPr>
          <a:xfrm>
            <a:off x="457200" y="274638"/>
            <a:ext cx="8229600" cy="1143000"/>
          </a:xfrm>
        </p:spPr>
        <p:txBody>
          <a:bodyPr/>
          <a:lstStyle/>
          <a:p>
            <a:r>
              <a:rPr lang="pl-PL" sz="4800" dirty="0" smtClean="0">
                <a:solidFill>
                  <a:schemeClr val="bg1"/>
                </a:solidFill>
              </a:rPr>
              <a:t>                              </a:t>
            </a:r>
            <a:endParaRPr lang="pl-PL" sz="4800" dirty="0">
              <a:solidFill>
                <a:schemeClr val="bg1"/>
              </a:solidFill>
            </a:endParaRPr>
          </a:p>
        </p:txBody>
      </p:sp>
    </p:spTree>
    <p:extLst>
      <p:ext uri="{BB962C8B-B14F-4D97-AF65-F5344CB8AC3E}">
        <p14:creationId xmlns:p14="http://schemas.microsoft.com/office/powerpoint/2010/main" val="1805660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2738" name="Picture 2" descr="C:\Users\dom\Pictures\telefon-zaufania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750" y="1989138"/>
            <a:ext cx="8064500" cy="446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082559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Symbol zastępczy zawartości 2"/>
          <p:cNvSpPr>
            <a:spLocks noGrp="1"/>
          </p:cNvSpPr>
          <p:nvPr>
            <p:ph idx="1"/>
          </p:nvPr>
        </p:nvSpPr>
        <p:spPr>
          <a:xfrm>
            <a:off x="467544" y="2132856"/>
            <a:ext cx="8208912" cy="4248472"/>
          </a:xfrm>
          <a:solidFill>
            <a:schemeClr val="tx2">
              <a:lumMod val="20000"/>
              <a:lumOff val="80000"/>
            </a:schemeClr>
          </a:solidFill>
        </p:spPr>
        <p:txBody>
          <a:bodyPr/>
          <a:lstStyle/>
          <a:p>
            <a:pPr algn="ctr">
              <a:lnSpc>
                <a:spcPct val="80000"/>
              </a:lnSpc>
              <a:buNone/>
            </a:pPr>
            <a:endParaRPr lang="pl-PL" b="1" dirty="0" smtClean="0">
              <a:ln w="6350">
                <a:solidFill>
                  <a:schemeClr val="tx1"/>
                </a:solidFill>
              </a:ln>
              <a:solidFill>
                <a:srgbClr val="002060"/>
              </a:solidFill>
              <a:effectLst>
                <a:outerShdw blurRad="38100" dist="38100" dir="2700000" algn="tl">
                  <a:srgbClr val="000000">
                    <a:alpha val="43137"/>
                  </a:srgbClr>
                </a:outerShdw>
              </a:effectLst>
              <a:latin typeface="Arial" pitchFamily="34" charset="0"/>
              <a:cs typeface="Arial" pitchFamily="34" charset="0"/>
            </a:endParaRPr>
          </a:p>
          <a:p>
            <a:pPr algn="ctr">
              <a:spcBef>
                <a:spcPts val="600"/>
              </a:spcBef>
              <a:spcAft>
                <a:spcPts val="600"/>
              </a:spcAft>
              <a:buNone/>
            </a:pPr>
            <a:r>
              <a:rPr lang="pl-PL" b="1" dirty="0" smtClean="0">
                <a:ln w="6350">
                  <a:solidFill>
                    <a:schemeClr val="tx1"/>
                  </a:solidFill>
                </a:ln>
                <a:solidFill>
                  <a:srgbClr val="002060"/>
                </a:solidFill>
                <a:effectLst>
                  <a:outerShdw blurRad="38100" dist="38100" dir="2700000" algn="tl">
                    <a:srgbClr val="000000">
                      <a:alpha val="43137"/>
                    </a:srgbClr>
                  </a:outerShdw>
                </a:effectLst>
                <a:latin typeface="Arial" pitchFamily="34" charset="0"/>
                <a:cs typeface="Arial" pitchFamily="34" charset="0"/>
              </a:rPr>
              <a:t> </a:t>
            </a:r>
          </a:p>
          <a:p>
            <a:pPr algn="ctr">
              <a:spcBef>
                <a:spcPts val="600"/>
              </a:spcBef>
              <a:spcAft>
                <a:spcPts val="600"/>
              </a:spcAft>
              <a:buNone/>
            </a:pPr>
            <a:endParaRPr lang="pl-PL" sz="2800" dirty="0" smtClean="0">
              <a:ln w="6350">
                <a:solidFill>
                  <a:schemeClr val="tx1"/>
                </a:solidFill>
              </a:ln>
              <a:solidFill>
                <a:srgbClr val="002060"/>
              </a:solidFill>
              <a:latin typeface="Arial" pitchFamily="34" charset="0"/>
              <a:cs typeface="Arial" pitchFamily="34" charset="0"/>
            </a:endParaRPr>
          </a:p>
          <a:p>
            <a:pPr algn="ctr">
              <a:spcBef>
                <a:spcPts val="600"/>
              </a:spcBef>
              <a:spcAft>
                <a:spcPts val="600"/>
              </a:spcAft>
              <a:buNone/>
            </a:pPr>
            <a:r>
              <a:rPr lang="pl-PL" sz="2800" dirty="0" smtClean="0">
                <a:ln w="6350">
                  <a:solidFill>
                    <a:schemeClr val="tx1"/>
                  </a:solidFill>
                </a:ln>
                <a:solidFill>
                  <a:srgbClr val="002060"/>
                </a:solidFill>
                <a:latin typeface="Cambria" panose="02040503050406030204" pitchFamily="18" charset="0"/>
                <a:cs typeface="Arial" pitchFamily="34" charset="0"/>
              </a:rPr>
              <a:t>Dziękuję za uwagę</a:t>
            </a:r>
            <a:endParaRPr lang="pl-PL" sz="2800" i="1" dirty="0" smtClean="0">
              <a:ln w="12700">
                <a:solidFill>
                  <a:schemeClr val="tx2">
                    <a:satMod val="155000"/>
                  </a:schemeClr>
                </a:solidFill>
                <a:prstDash val="solid"/>
              </a:ln>
              <a:solidFill>
                <a:srgbClr val="002060"/>
              </a:solidFill>
              <a:latin typeface="Cambria" panose="02040503050406030204" pitchFamily="18" charset="0"/>
              <a:cs typeface="Arial" pitchFamily="34" charset="0"/>
            </a:endParaRPr>
          </a:p>
          <a:p>
            <a:pPr marL="0" indent="0">
              <a:lnSpc>
                <a:spcPct val="80000"/>
              </a:lnSpc>
              <a:buNone/>
            </a:pPr>
            <a:endParaRPr lang="pl-PL" sz="2000" b="1" dirty="0" smtClean="0"/>
          </a:p>
          <a:p>
            <a:pPr algn="ctr">
              <a:lnSpc>
                <a:spcPct val="80000"/>
              </a:lnSpc>
            </a:pPr>
            <a:endParaRPr lang="pl-PL" sz="1400" b="1" dirty="0" smtClean="0">
              <a:solidFill>
                <a:schemeClr val="tx1"/>
              </a:solidFill>
              <a:latin typeface="Arial" pitchFamily="34" charset="0"/>
              <a:cs typeface="Arial" pitchFamily="34" charset="0"/>
            </a:endParaRPr>
          </a:p>
          <a:p>
            <a:pPr algn="ctr">
              <a:lnSpc>
                <a:spcPct val="80000"/>
              </a:lnSpc>
            </a:pPr>
            <a:endParaRPr lang="pl-PL" sz="1400" b="1" dirty="0" smtClean="0">
              <a:solidFill>
                <a:schemeClr val="tx1"/>
              </a:solidFill>
              <a:latin typeface="Arial" pitchFamily="34" charset="0"/>
              <a:cs typeface="Arial" pitchFamily="34" charset="0"/>
            </a:endParaRPr>
          </a:p>
          <a:p>
            <a:pPr algn="ctr">
              <a:lnSpc>
                <a:spcPct val="80000"/>
              </a:lnSpc>
              <a:buNone/>
            </a:pPr>
            <a:endParaRPr lang="pl-PL" sz="1400" b="1" dirty="0" smtClean="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3934256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4800" dirty="0" smtClean="0">
                <a:solidFill>
                  <a:schemeClr val="bg1"/>
                </a:solidFill>
              </a:rPr>
              <a:t>                             </a:t>
            </a:r>
            <a:endParaRPr lang="pl-PL" sz="4800" dirty="0">
              <a:solidFill>
                <a:schemeClr val="bg1"/>
              </a:solidFill>
            </a:endParaRPr>
          </a:p>
        </p:txBody>
      </p:sp>
      <p:sp>
        <p:nvSpPr>
          <p:cNvPr id="3" name="Symbol zastępczy zawartości 2"/>
          <p:cNvSpPr>
            <a:spLocks noGrp="1"/>
          </p:cNvSpPr>
          <p:nvPr>
            <p:ph idx="1"/>
          </p:nvPr>
        </p:nvSpPr>
        <p:spPr>
          <a:xfrm>
            <a:off x="251520" y="1700808"/>
            <a:ext cx="8640960" cy="5157192"/>
          </a:xfrm>
        </p:spPr>
        <p:txBody>
          <a:bodyPr/>
          <a:lstStyle/>
          <a:p>
            <a:pPr marL="0" indent="0">
              <a:lnSpc>
                <a:spcPct val="150000"/>
              </a:lnSpc>
              <a:buNone/>
            </a:pPr>
            <a:r>
              <a:rPr lang="pl-PL" sz="2400" b="1" u="sng" dirty="0" smtClean="0">
                <a:latin typeface="Cambria" panose="02040503050406030204" pitchFamily="18" charset="0"/>
              </a:rPr>
              <a:t>List </a:t>
            </a:r>
            <a:r>
              <a:rPr lang="pl-PL" sz="2400" b="1" u="sng" dirty="0">
                <a:latin typeface="Cambria" panose="02040503050406030204" pitchFamily="18" charset="0"/>
              </a:rPr>
              <a:t>Mazowieckiego Kuratora </a:t>
            </a:r>
            <a:r>
              <a:rPr lang="pl-PL" sz="2400" b="1" u="sng" dirty="0" smtClean="0">
                <a:latin typeface="Cambria" panose="02040503050406030204" pitchFamily="18" charset="0"/>
              </a:rPr>
              <a:t>Oświaty </a:t>
            </a:r>
          </a:p>
          <a:p>
            <a:pPr marL="0" indent="0">
              <a:lnSpc>
                <a:spcPct val="150000"/>
              </a:lnSpc>
              <a:buNone/>
            </a:pPr>
            <a:r>
              <a:rPr lang="pl-PL" sz="2400" b="1" dirty="0" smtClean="0">
                <a:latin typeface="Cambria" panose="02040503050406030204" pitchFamily="18" charset="0"/>
              </a:rPr>
              <a:t>Zobowiązanie dyrektorów do:</a:t>
            </a:r>
            <a:endParaRPr lang="pl-PL" sz="1800" b="1" dirty="0" smtClean="0">
              <a:latin typeface="Cambria" panose="02040503050406030204" pitchFamily="18" charset="0"/>
            </a:endParaRPr>
          </a:p>
          <a:p>
            <a:pPr marL="457200" lvl="0" indent="-457200" algn="just">
              <a:spcBef>
                <a:spcPts val="0"/>
              </a:spcBef>
              <a:buFont typeface="+mj-lt"/>
              <a:buAutoNum type="arabicPeriod"/>
            </a:pPr>
            <a:r>
              <a:rPr lang="pl-PL" sz="1900" dirty="0">
                <a:latin typeface="Cambria" panose="02040503050406030204" pitchFamily="18" charset="0"/>
              </a:rPr>
              <a:t>aktualizacji do 30 października 2015 r. programów profilaktyki </a:t>
            </a:r>
            <a:br>
              <a:rPr lang="pl-PL" sz="1900" dirty="0">
                <a:latin typeface="Cambria" panose="02040503050406030204" pitchFamily="18" charset="0"/>
              </a:rPr>
            </a:br>
            <a:r>
              <a:rPr lang="pl-PL" sz="1900" dirty="0">
                <a:latin typeface="Cambria" panose="02040503050406030204" pitchFamily="18" charset="0"/>
              </a:rPr>
              <a:t>w szkołach i placówkach, uwzględniającej zadania dotyczące przeciwdziałania dopalaczom i substancjom psychotropowym, w tym opracowania wewnętrznych procedur postępowania w sytuacjach zagrożenia, </a:t>
            </a:r>
          </a:p>
          <a:p>
            <a:pPr marL="457200" indent="-457200" algn="just">
              <a:spcBef>
                <a:spcPts val="0"/>
              </a:spcBef>
              <a:buFont typeface="+mj-lt"/>
              <a:buAutoNum type="arabicPeriod"/>
            </a:pPr>
            <a:r>
              <a:rPr lang="pl-PL" sz="1900" dirty="0">
                <a:latin typeface="Cambria" panose="02040503050406030204" pitchFamily="18" charset="0"/>
              </a:rPr>
              <a:t>w</a:t>
            </a:r>
            <a:r>
              <a:rPr lang="pl-PL" sz="1900" dirty="0" smtClean="0">
                <a:latin typeface="Cambria" panose="02040503050406030204" pitchFamily="18" charset="0"/>
              </a:rPr>
              <a:t>spółpracy z przedstawicielami instytucji, organizacji, fundacji zajmujących się przeciwdziałaniem rozpowszechniania  substancji psychotropowych,</a:t>
            </a:r>
          </a:p>
          <a:p>
            <a:pPr marL="457200" indent="-457200" algn="just">
              <a:spcBef>
                <a:spcPts val="0"/>
              </a:spcBef>
              <a:buFont typeface="+mj-lt"/>
              <a:buAutoNum type="arabicPeriod"/>
            </a:pPr>
            <a:r>
              <a:rPr lang="pl-PL" sz="1900" dirty="0" smtClean="0">
                <a:latin typeface="Cambria" panose="02040503050406030204" pitchFamily="18" charset="0"/>
              </a:rPr>
              <a:t>udziału i organizacji szkoleń, warsztatów dla nauczycieli  i specjalistów,</a:t>
            </a:r>
          </a:p>
          <a:p>
            <a:pPr marL="457200" indent="-457200" algn="just">
              <a:spcBef>
                <a:spcPts val="0"/>
              </a:spcBef>
              <a:buFont typeface="+mj-lt"/>
              <a:buAutoNum type="arabicPeriod"/>
            </a:pPr>
            <a:r>
              <a:rPr lang="pl-PL" sz="1900" dirty="0">
                <a:latin typeface="Cambria" panose="02040503050406030204" pitchFamily="18" charset="0"/>
              </a:rPr>
              <a:t>o</a:t>
            </a:r>
            <a:r>
              <a:rPr lang="pl-PL" sz="1900" dirty="0" smtClean="0">
                <a:latin typeface="Cambria" panose="02040503050406030204" pitchFamily="18" charset="0"/>
              </a:rPr>
              <a:t>rganizacji spotkań  szkoleniowych/warsztatów z:</a:t>
            </a:r>
          </a:p>
          <a:p>
            <a:pPr marL="400050" lvl="2" indent="0" algn="just">
              <a:spcBef>
                <a:spcPts val="0"/>
              </a:spcBef>
              <a:buFont typeface="Wingdings" panose="05000000000000000000" pitchFamily="2" charset="2"/>
              <a:buChar char="ü"/>
            </a:pPr>
            <a:r>
              <a:rPr lang="pl-PL" sz="1900" dirty="0">
                <a:latin typeface="Cambria" panose="02040503050406030204" pitchFamily="18" charset="0"/>
              </a:rPr>
              <a:t>u</a:t>
            </a:r>
            <a:r>
              <a:rPr lang="pl-PL" sz="1900" dirty="0" smtClean="0">
                <a:latin typeface="Cambria" panose="02040503050406030204" pitchFamily="18" charset="0"/>
              </a:rPr>
              <a:t>czniami/wychowankami, </a:t>
            </a:r>
          </a:p>
          <a:p>
            <a:pPr marL="400050" lvl="2" indent="0" algn="just">
              <a:spcBef>
                <a:spcPts val="0"/>
              </a:spcBef>
              <a:buFont typeface="Wingdings" panose="05000000000000000000" pitchFamily="2" charset="2"/>
              <a:buChar char="ü"/>
            </a:pPr>
            <a:r>
              <a:rPr lang="pl-PL" sz="1900" dirty="0">
                <a:latin typeface="Cambria" panose="02040503050406030204" pitchFamily="18" charset="0"/>
              </a:rPr>
              <a:t>r</a:t>
            </a:r>
            <a:r>
              <a:rPr lang="pl-PL" sz="1900" dirty="0" smtClean="0">
                <a:latin typeface="Cambria" panose="02040503050406030204" pitchFamily="18" charset="0"/>
              </a:rPr>
              <a:t>odzicami.</a:t>
            </a:r>
            <a:endParaRPr lang="pl-PL" sz="1900" dirty="0">
              <a:latin typeface="Cambria" panose="02040503050406030204" pitchFamily="18" charset="0"/>
            </a:endParaRPr>
          </a:p>
          <a:p>
            <a:pPr marL="0" indent="0" algn="just">
              <a:buNone/>
            </a:pPr>
            <a:r>
              <a:rPr lang="pl-PL" sz="2400" b="1" u="sng" dirty="0">
                <a:latin typeface="Cambria" panose="02040503050406030204" pitchFamily="18" charset="0"/>
              </a:rPr>
              <a:t>List </a:t>
            </a:r>
            <a:r>
              <a:rPr lang="pl-PL" sz="2400" b="1" u="sng" dirty="0" smtClean="0">
                <a:latin typeface="Cambria" panose="02040503050406030204" pitchFamily="18" charset="0"/>
              </a:rPr>
              <a:t>Wojewody Mazowieckiego  do jednostek samorządu terytorialnego.</a:t>
            </a:r>
            <a:endParaRPr lang="pl-PL" sz="2400" b="1" u="sng" dirty="0">
              <a:latin typeface="Cambria" panose="02040503050406030204" pitchFamily="18" charset="0"/>
            </a:endParaRPr>
          </a:p>
          <a:p>
            <a:pPr marL="0" indent="0">
              <a:buNone/>
            </a:pPr>
            <a:endParaRPr lang="pl-PL" dirty="0"/>
          </a:p>
        </p:txBody>
      </p:sp>
    </p:spTree>
    <p:extLst>
      <p:ext uri="{BB962C8B-B14F-4D97-AF65-F5344CB8AC3E}">
        <p14:creationId xmlns:p14="http://schemas.microsoft.com/office/powerpoint/2010/main" val="32833534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7504" y="1844824"/>
            <a:ext cx="8928992" cy="5013176"/>
          </a:xfrm>
        </p:spPr>
        <p:txBody>
          <a:bodyPr/>
          <a:lstStyle/>
          <a:p>
            <a:pPr marL="0" indent="0" algn="just">
              <a:buNone/>
            </a:pPr>
            <a:r>
              <a:rPr lang="pl-PL" sz="2400" b="1" dirty="0" smtClean="0">
                <a:latin typeface="Cambria" panose="02040503050406030204" pitchFamily="18" charset="0"/>
              </a:rPr>
              <a:t>Zadania dla szkół/placówek w terminie od września </a:t>
            </a:r>
            <a:r>
              <a:rPr lang="pl-PL" sz="2400" b="1" dirty="0">
                <a:latin typeface="Cambria" panose="02040503050406030204" pitchFamily="18" charset="0"/>
              </a:rPr>
              <a:t>2015 r. </a:t>
            </a:r>
            <a:r>
              <a:rPr lang="pl-PL" sz="2400" b="1" dirty="0" smtClean="0">
                <a:latin typeface="Cambria" panose="02040503050406030204" pitchFamily="18" charset="0"/>
              </a:rPr>
              <a:t> do czerwca </a:t>
            </a:r>
            <a:r>
              <a:rPr lang="pl-PL" sz="2400" b="1" dirty="0">
                <a:latin typeface="Cambria" panose="02040503050406030204" pitchFamily="18" charset="0"/>
              </a:rPr>
              <a:t>2016 r</a:t>
            </a:r>
            <a:r>
              <a:rPr lang="pl-PL" sz="2400" b="1" dirty="0" smtClean="0">
                <a:latin typeface="Cambria" panose="02040503050406030204" pitchFamily="18" charset="0"/>
              </a:rPr>
              <a:t>.:</a:t>
            </a:r>
          </a:p>
          <a:p>
            <a:pPr algn="just"/>
            <a:r>
              <a:rPr lang="pl-PL" sz="1600" dirty="0">
                <a:latin typeface="Cambria" panose="02040503050406030204" pitchFamily="18" charset="0"/>
              </a:rPr>
              <a:t>n</a:t>
            </a:r>
            <a:r>
              <a:rPr lang="pl-PL" sz="1600" dirty="0" smtClean="0">
                <a:latin typeface="Cambria" panose="02040503050406030204" pitchFamily="18" charset="0"/>
              </a:rPr>
              <a:t>awiązanie </a:t>
            </a:r>
            <a:r>
              <a:rPr lang="pl-PL" sz="1600" dirty="0">
                <a:latin typeface="Cambria" panose="02040503050406030204" pitchFamily="18" charset="0"/>
              </a:rPr>
              <a:t>współpracy z </a:t>
            </a:r>
            <a:r>
              <a:rPr lang="pl-PL" sz="1600" dirty="0" smtClean="0">
                <a:latin typeface="Cambria" panose="02040503050406030204" pitchFamily="18" charset="0"/>
              </a:rPr>
              <a:t>instytucjami zewnętrznymi np. Policją, Państwową Inspekcją Sanitarną,  Krajowym Biurem </a:t>
            </a:r>
            <a:r>
              <a:rPr lang="pl-PL" sz="1600" dirty="0">
                <a:latin typeface="Cambria" panose="02040503050406030204" pitchFamily="18" charset="0"/>
              </a:rPr>
              <a:t>do Spraw Przeciwdziałania Narkomanii</a:t>
            </a:r>
            <a:r>
              <a:rPr lang="pl-PL" sz="1600" dirty="0" smtClean="0">
                <a:latin typeface="Cambria" panose="02040503050406030204" pitchFamily="18" charset="0"/>
              </a:rPr>
              <a:t>, poradniami psychologiczno-pedagogicznymi, szpitalnymi oddziałami </a:t>
            </a:r>
            <a:r>
              <a:rPr lang="pl-PL" sz="1600" dirty="0">
                <a:latin typeface="Cambria" panose="02040503050406030204" pitchFamily="18" charset="0"/>
              </a:rPr>
              <a:t>toksykologii,  </a:t>
            </a:r>
            <a:r>
              <a:rPr lang="pl-PL" sz="1600" dirty="0" smtClean="0">
                <a:latin typeface="Cambria" panose="02040503050406030204" pitchFamily="18" charset="0"/>
              </a:rPr>
              <a:t>poradniami </a:t>
            </a:r>
            <a:r>
              <a:rPr lang="pl-PL" sz="1600" dirty="0">
                <a:latin typeface="Cambria" panose="02040503050406030204" pitchFamily="18" charset="0"/>
              </a:rPr>
              <a:t>uzależnień, </a:t>
            </a:r>
            <a:r>
              <a:rPr lang="pl-PL" sz="1600" dirty="0" smtClean="0">
                <a:latin typeface="Cambria" panose="02040503050406030204" pitchFamily="18" charset="0"/>
              </a:rPr>
              <a:t>j.s.t. </a:t>
            </a:r>
            <a:br>
              <a:rPr lang="pl-PL" sz="1600" dirty="0" smtClean="0">
                <a:latin typeface="Cambria" panose="02040503050406030204" pitchFamily="18" charset="0"/>
              </a:rPr>
            </a:br>
            <a:r>
              <a:rPr lang="pl-PL" sz="1600" dirty="0" smtClean="0">
                <a:latin typeface="Cambria" panose="02040503050406030204" pitchFamily="18" charset="0"/>
              </a:rPr>
              <a:t>i  uczestnictwo w prowadzonych szkoleniach/warsztatach </a:t>
            </a:r>
            <a:r>
              <a:rPr lang="pl-PL" sz="1600" dirty="0">
                <a:latin typeface="Cambria" panose="02040503050406030204" pitchFamily="18" charset="0"/>
              </a:rPr>
              <a:t>w </a:t>
            </a:r>
            <a:r>
              <a:rPr lang="pl-PL" sz="1600" dirty="0" smtClean="0">
                <a:latin typeface="Cambria" panose="02040503050406030204" pitchFamily="18" charset="0"/>
              </a:rPr>
              <a:t>szkołach/placówkach, </a:t>
            </a:r>
          </a:p>
          <a:p>
            <a:pPr lvl="0" algn="just"/>
            <a:r>
              <a:rPr lang="pl-PL" sz="1600" dirty="0">
                <a:latin typeface="Cambria" panose="02040503050406030204" pitchFamily="18" charset="0"/>
              </a:rPr>
              <a:t>p</a:t>
            </a:r>
            <a:r>
              <a:rPr lang="pl-PL" sz="1600" dirty="0" smtClean="0">
                <a:latin typeface="Cambria" panose="02040503050406030204" pitchFamily="18" charset="0"/>
              </a:rPr>
              <a:t>ozyskanie </a:t>
            </a:r>
            <a:r>
              <a:rPr lang="pl-PL" sz="1600" dirty="0">
                <a:latin typeface="Cambria" panose="02040503050406030204" pitchFamily="18" charset="0"/>
              </a:rPr>
              <a:t>informacji i materiałów (np. broszury, </a:t>
            </a:r>
            <a:r>
              <a:rPr lang="pl-PL" sz="1600" dirty="0" smtClean="0">
                <a:latin typeface="Cambria" panose="02040503050406030204" pitchFamily="18" charset="0"/>
              </a:rPr>
              <a:t>ulotki) - upowszechnianie </a:t>
            </a:r>
            <a:r>
              <a:rPr lang="pl-PL" sz="1600" dirty="0">
                <a:latin typeface="Cambria" panose="02040503050406030204" pitchFamily="18" charset="0"/>
              </a:rPr>
              <a:t>materiałów </a:t>
            </a:r>
            <a:r>
              <a:rPr lang="pl-PL" sz="1600" dirty="0" smtClean="0">
                <a:latin typeface="Cambria" panose="02040503050406030204" pitchFamily="18" charset="0"/>
              </a:rPr>
              <a:t/>
            </a:r>
            <a:br>
              <a:rPr lang="pl-PL" sz="1600" dirty="0" smtClean="0">
                <a:latin typeface="Cambria" panose="02040503050406030204" pitchFamily="18" charset="0"/>
              </a:rPr>
            </a:br>
            <a:r>
              <a:rPr lang="pl-PL" sz="1600" dirty="0" smtClean="0">
                <a:latin typeface="Cambria" panose="02040503050406030204" pitchFamily="18" charset="0"/>
              </a:rPr>
              <a:t>na </a:t>
            </a:r>
            <a:r>
              <a:rPr lang="pl-PL" sz="1600" dirty="0">
                <a:latin typeface="Cambria" panose="02040503050406030204" pitchFamily="18" charset="0"/>
              </a:rPr>
              <a:t>terenie szkoły do wglądu uczniów, rodziców i innych zainteresowanych</a:t>
            </a:r>
            <a:r>
              <a:rPr lang="pl-PL" sz="1600" dirty="0" smtClean="0">
                <a:latin typeface="Cambria" panose="02040503050406030204" pitchFamily="18" charset="0"/>
              </a:rPr>
              <a:t>,</a:t>
            </a:r>
          </a:p>
          <a:p>
            <a:pPr lvl="0"/>
            <a:r>
              <a:rPr lang="pl-PL" sz="1600" dirty="0">
                <a:latin typeface="Cambria" panose="02040503050406030204" pitchFamily="18" charset="0"/>
              </a:rPr>
              <a:t>t</a:t>
            </a:r>
            <a:r>
              <a:rPr lang="pl-PL" sz="1600" dirty="0" smtClean="0">
                <a:latin typeface="Cambria" panose="02040503050406030204" pitchFamily="18" charset="0"/>
              </a:rPr>
              <a:t>worzenie </a:t>
            </a:r>
            <a:r>
              <a:rPr lang="pl-PL" sz="1600" dirty="0">
                <a:latin typeface="Cambria" panose="02040503050406030204" pitchFamily="18" charset="0"/>
              </a:rPr>
              <a:t>wewnątrzszkolnych </a:t>
            </a:r>
            <a:r>
              <a:rPr lang="pl-PL" sz="1600" dirty="0" smtClean="0">
                <a:latin typeface="Cambria" panose="02040503050406030204" pitchFamily="18" charset="0"/>
              </a:rPr>
              <a:t>procedur</a:t>
            </a:r>
            <a:r>
              <a:rPr lang="pl-PL" sz="1600" dirty="0">
                <a:latin typeface="Cambria" panose="02040503050406030204" pitchFamily="18" charset="0"/>
              </a:rPr>
              <a:t> </a:t>
            </a:r>
            <a:r>
              <a:rPr lang="pl-PL" sz="1600" dirty="0" smtClean="0">
                <a:latin typeface="Cambria" panose="02040503050406030204" pitchFamily="18" charset="0"/>
              </a:rPr>
              <a:t>- </a:t>
            </a:r>
            <a:r>
              <a:rPr lang="pl-PL" sz="1600" dirty="0">
                <a:latin typeface="Cambria" panose="02040503050406030204" pitchFamily="18" charset="0"/>
              </a:rPr>
              <a:t>realizacja programów profilaktycznych dotyczących zażywania dopalaczy i innych substancji psychotropowych,</a:t>
            </a:r>
          </a:p>
          <a:p>
            <a:pPr lvl="0"/>
            <a:r>
              <a:rPr lang="pl-PL" sz="1600" dirty="0" smtClean="0">
                <a:latin typeface="Cambria" panose="02040503050406030204" pitchFamily="18" charset="0"/>
              </a:rPr>
              <a:t>przeprowadzenia </a:t>
            </a:r>
            <a:r>
              <a:rPr lang="pl-PL" sz="1600" dirty="0">
                <a:latin typeface="Cambria" panose="02040503050406030204" pitchFamily="18" charset="0"/>
              </a:rPr>
              <a:t>lekcji wychowawczych, tworzenie scenariuszy zajęć,</a:t>
            </a:r>
          </a:p>
          <a:p>
            <a:pPr lvl="0"/>
            <a:r>
              <a:rPr lang="pl-PL" sz="1600" dirty="0" smtClean="0">
                <a:latin typeface="Cambria" panose="02040503050406030204" pitchFamily="18" charset="0"/>
              </a:rPr>
              <a:t>organizowanie </a:t>
            </a:r>
            <a:r>
              <a:rPr lang="pl-PL" sz="1600" dirty="0">
                <a:latin typeface="Cambria" panose="02040503050406030204" pitchFamily="18" charset="0"/>
              </a:rPr>
              <a:t>np. </a:t>
            </a:r>
          </a:p>
          <a:p>
            <a:pPr lvl="1">
              <a:buFont typeface="Wingdings" panose="05000000000000000000" pitchFamily="2" charset="2"/>
              <a:buChar char="Ø"/>
            </a:pPr>
            <a:r>
              <a:rPr lang="pl-PL" sz="1600" dirty="0">
                <a:latin typeface="Cambria" panose="02040503050406030204" pitchFamily="18" charset="0"/>
              </a:rPr>
              <a:t>warsztatów, </a:t>
            </a:r>
            <a:endParaRPr lang="pl-PL" sz="1600" dirty="0" smtClean="0">
              <a:latin typeface="Cambria" panose="02040503050406030204" pitchFamily="18" charset="0"/>
            </a:endParaRPr>
          </a:p>
          <a:p>
            <a:pPr lvl="1">
              <a:buFont typeface="Wingdings" panose="05000000000000000000" pitchFamily="2" charset="2"/>
              <a:buChar char="Ø"/>
            </a:pPr>
            <a:r>
              <a:rPr lang="pl-PL" sz="1600" dirty="0" smtClean="0">
                <a:latin typeface="Cambria" panose="02040503050406030204" pitchFamily="18" charset="0"/>
              </a:rPr>
              <a:t>wykładów,</a:t>
            </a:r>
          </a:p>
          <a:p>
            <a:pPr lvl="1">
              <a:buFont typeface="Wingdings" panose="05000000000000000000" pitchFamily="2" charset="2"/>
              <a:buChar char="Ø"/>
            </a:pPr>
            <a:r>
              <a:rPr lang="pl-PL" sz="1600" dirty="0" smtClean="0">
                <a:latin typeface="Cambria" panose="02040503050406030204" pitchFamily="18" charset="0"/>
              </a:rPr>
              <a:t>debat</a:t>
            </a:r>
            <a:r>
              <a:rPr lang="pl-PL" sz="1600" dirty="0">
                <a:latin typeface="Cambria" panose="02040503050406030204" pitchFamily="18" charset="0"/>
              </a:rPr>
              <a:t>,</a:t>
            </a:r>
          </a:p>
          <a:p>
            <a:pPr lvl="1">
              <a:buFont typeface="Wingdings" panose="05000000000000000000" pitchFamily="2" charset="2"/>
              <a:buChar char="Ø"/>
            </a:pPr>
            <a:r>
              <a:rPr lang="pl-PL" sz="1600" dirty="0">
                <a:latin typeface="Cambria" panose="02040503050406030204" pitchFamily="18" charset="0"/>
              </a:rPr>
              <a:t>spotkań z nauczycielami, wychowawcami, rodzicami,  uczniami/wychowankami przy współudziale specjalistów.</a:t>
            </a:r>
          </a:p>
          <a:p>
            <a:pPr algn="just"/>
            <a:endParaRPr lang="pl-PL" sz="2400" dirty="0" smtClean="0">
              <a:latin typeface="Cambria" panose="02040503050406030204" pitchFamily="18" charset="0"/>
            </a:endParaRPr>
          </a:p>
          <a:p>
            <a:pPr marL="0" indent="0">
              <a:buNone/>
            </a:pPr>
            <a:endParaRPr lang="pl-PL" sz="2400" dirty="0">
              <a:latin typeface="Cambria" panose="02040503050406030204" pitchFamily="18" charset="0"/>
            </a:endParaRPr>
          </a:p>
          <a:p>
            <a:pPr marL="0" indent="0">
              <a:buNone/>
            </a:pPr>
            <a:endParaRPr lang="pl-PL" sz="2400" dirty="0">
              <a:latin typeface="Cambria" panose="02040503050406030204" pitchFamily="18" charset="0"/>
            </a:endParaRPr>
          </a:p>
          <a:p>
            <a:pPr marL="0" indent="0">
              <a:buNone/>
            </a:pPr>
            <a:endParaRPr lang="pl-PL" sz="2400" dirty="0">
              <a:latin typeface="Cambria" panose="02040503050406030204" pitchFamily="18" charset="0"/>
            </a:endParaRPr>
          </a:p>
        </p:txBody>
      </p:sp>
      <p:sp>
        <p:nvSpPr>
          <p:cNvPr id="4" name="Tytuł 1"/>
          <p:cNvSpPr>
            <a:spLocks noGrp="1"/>
          </p:cNvSpPr>
          <p:nvPr>
            <p:ph type="title"/>
          </p:nvPr>
        </p:nvSpPr>
        <p:spPr/>
        <p:txBody>
          <a:bodyPr/>
          <a:lstStyle/>
          <a:p>
            <a:r>
              <a:rPr lang="pl-PL" sz="4800" dirty="0" smtClean="0">
                <a:solidFill>
                  <a:schemeClr val="bg1"/>
                </a:solidFill>
              </a:rPr>
              <a:t>                              </a:t>
            </a:r>
            <a:endParaRPr lang="pl-PL" sz="4800" dirty="0">
              <a:solidFill>
                <a:schemeClr val="bg1"/>
              </a:solidFill>
            </a:endParaRPr>
          </a:p>
        </p:txBody>
      </p:sp>
    </p:spTree>
    <p:extLst>
      <p:ext uri="{BB962C8B-B14F-4D97-AF65-F5344CB8AC3E}">
        <p14:creationId xmlns:p14="http://schemas.microsoft.com/office/powerpoint/2010/main" val="4336297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51520" y="1772816"/>
            <a:ext cx="8640960" cy="4896544"/>
          </a:xfrm>
        </p:spPr>
        <p:txBody>
          <a:bodyPr/>
          <a:lstStyle/>
          <a:p>
            <a:pPr marL="0" indent="0" algn="just">
              <a:buNone/>
            </a:pPr>
            <a:r>
              <a:rPr lang="pl-PL" sz="2800" b="1" u="sng" dirty="0">
                <a:latin typeface="Cambria" panose="02040503050406030204" pitchFamily="18" charset="0"/>
              </a:rPr>
              <a:t>Cykl szkoleń dla pedagogów i psychologów</a:t>
            </a:r>
            <a:r>
              <a:rPr lang="pl-PL" sz="2800" b="1" dirty="0">
                <a:latin typeface="Cambria" panose="02040503050406030204" pitchFamily="18" charset="0"/>
              </a:rPr>
              <a:t>  (październik/listopad 2015 r. </a:t>
            </a:r>
            <a:r>
              <a:rPr lang="pl-PL" sz="2800" b="1" dirty="0" smtClean="0">
                <a:latin typeface="Cambria" panose="02040503050406030204" pitchFamily="18" charset="0"/>
              </a:rPr>
              <a:t>)</a:t>
            </a:r>
          </a:p>
          <a:p>
            <a:pPr marL="0" indent="0" algn="just">
              <a:buNone/>
            </a:pPr>
            <a:endParaRPr lang="pl-PL" sz="1000" b="1" dirty="0">
              <a:latin typeface="Cambria" panose="02040503050406030204" pitchFamily="18" charset="0"/>
            </a:endParaRPr>
          </a:p>
          <a:p>
            <a:pPr marL="0" indent="0" algn="just">
              <a:buNone/>
            </a:pPr>
            <a:r>
              <a:rPr lang="pl-PL" sz="2400" b="1" u="sng" dirty="0" smtClean="0">
                <a:latin typeface="Cambria" panose="02040503050406030204" pitchFamily="18" charset="0"/>
              </a:rPr>
              <a:t>Tematyka:</a:t>
            </a:r>
            <a:endParaRPr lang="pl-PL" sz="2400" dirty="0">
              <a:latin typeface="Cambria" panose="02040503050406030204" pitchFamily="18" charset="0"/>
            </a:endParaRPr>
          </a:p>
          <a:p>
            <a:pPr lvl="0" algn="just"/>
            <a:r>
              <a:rPr lang="pl-PL" sz="2000" dirty="0">
                <a:latin typeface="Cambria" panose="02040503050406030204" pitchFamily="18" charset="0"/>
              </a:rPr>
              <a:t>w</a:t>
            </a:r>
            <a:r>
              <a:rPr lang="pl-PL" sz="2000" dirty="0" smtClean="0">
                <a:latin typeface="Cambria" panose="02040503050406030204" pitchFamily="18" charset="0"/>
              </a:rPr>
              <a:t>ewnątrzszkolne </a:t>
            </a:r>
            <a:r>
              <a:rPr lang="pl-PL" sz="2000" dirty="0">
                <a:latin typeface="Cambria" panose="02040503050406030204" pitchFamily="18" charset="0"/>
              </a:rPr>
              <a:t>procedury postępowania </a:t>
            </a:r>
            <a:r>
              <a:rPr lang="pl-PL" sz="2000" dirty="0" smtClean="0">
                <a:latin typeface="Cambria" panose="02040503050406030204" pitchFamily="18" charset="0"/>
              </a:rPr>
              <a:t>w </a:t>
            </a:r>
            <a:r>
              <a:rPr lang="pl-PL" sz="2000" dirty="0">
                <a:latin typeface="Cambria" panose="02040503050406030204" pitchFamily="18" charset="0"/>
              </a:rPr>
              <a:t>sytuacjach </a:t>
            </a:r>
            <a:r>
              <a:rPr lang="pl-PL" sz="2000" dirty="0" smtClean="0">
                <a:latin typeface="Cambria" panose="02040503050406030204" pitchFamily="18" charset="0"/>
              </a:rPr>
              <a:t>zagrożenia</a:t>
            </a:r>
            <a:r>
              <a:rPr lang="pl-PL" sz="2000" dirty="0">
                <a:latin typeface="Cambria" panose="02040503050406030204" pitchFamily="18" charset="0"/>
              </a:rPr>
              <a:t>,</a:t>
            </a:r>
            <a:endParaRPr lang="pl-PL" sz="2000" dirty="0" smtClean="0">
              <a:latin typeface="Cambria" panose="02040503050406030204" pitchFamily="18" charset="0"/>
            </a:endParaRPr>
          </a:p>
          <a:p>
            <a:pPr lvl="0" algn="just"/>
            <a:r>
              <a:rPr lang="pl-PL" sz="2000" dirty="0">
                <a:latin typeface="Cambria" panose="02040503050406030204" pitchFamily="18" charset="0"/>
              </a:rPr>
              <a:t>o</a:t>
            </a:r>
            <a:r>
              <a:rPr lang="pl-PL" sz="2000" dirty="0" smtClean="0">
                <a:latin typeface="Cambria" panose="02040503050406030204" pitchFamily="18" charset="0"/>
              </a:rPr>
              <a:t>mówienie </a:t>
            </a:r>
            <a:r>
              <a:rPr lang="pl-PL" sz="2000" dirty="0">
                <a:latin typeface="Cambria" panose="02040503050406030204" pitchFamily="18" charset="0"/>
              </a:rPr>
              <a:t>aspektów prawnych - ustawa z dnia 29 lipca 2005 r. </a:t>
            </a:r>
            <a:br>
              <a:rPr lang="pl-PL" sz="2000" dirty="0">
                <a:latin typeface="Cambria" panose="02040503050406030204" pitchFamily="18" charset="0"/>
              </a:rPr>
            </a:br>
            <a:r>
              <a:rPr lang="pl-PL" sz="2000" dirty="0">
                <a:latin typeface="Cambria" panose="02040503050406030204" pitchFamily="18" charset="0"/>
              </a:rPr>
              <a:t>o przeciwdziałaniu </a:t>
            </a:r>
            <a:r>
              <a:rPr lang="pl-PL" sz="2000" dirty="0" smtClean="0">
                <a:latin typeface="Cambria" panose="02040503050406030204" pitchFamily="18" charset="0"/>
              </a:rPr>
              <a:t>narkomanii,</a:t>
            </a:r>
          </a:p>
          <a:p>
            <a:pPr lvl="0" algn="just"/>
            <a:r>
              <a:rPr lang="pl-PL" sz="2000" dirty="0">
                <a:latin typeface="Cambria" panose="02040503050406030204" pitchFamily="18" charset="0"/>
              </a:rPr>
              <a:t>n</a:t>
            </a:r>
            <a:r>
              <a:rPr lang="pl-PL" sz="2000" dirty="0" smtClean="0">
                <a:latin typeface="Cambria" panose="02040503050406030204" pitchFamily="18" charset="0"/>
              </a:rPr>
              <a:t>arkomania </a:t>
            </a:r>
            <a:r>
              <a:rPr lang="pl-PL" sz="2000" dirty="0">
                <a:latin typeface="Cambria" panose="02040503050406030204" pitchFamily="18" charset="0"/>
              </a:rPr>
              <a:t>widziana oczami osoby uzależnionej/oczami terapeuty/osoby z oddziału toksykologii </a:t>
            </a:r>
            <a:r>
              <a:rPr lang="pl-PL" sz="2000" dirty="0" smtClean="0">
                <a:latin typeface="Cambria" panose="02040503050406030204" pitchFamily="18" charset="0"/>
              </a:rPr>
              <a:t>,</a:t>
            </a:r>
          </a:p>
          <a:p>
            <a:pPr lvl="0" algn="just"/>
            <a:r>
              <a:rPr lang="pl-PL" sz="2000" dirty="0">
                <a:latin typeface="Cambria" panose="02040503050406030204" pitchFamily="18" charset="0"/>
              </a:rPr>
              <a:t>p</a:t>
            </a:r>
            <a:r>
              <a:rPr lang="pl-PL" sz="2000" dirty="0" smtClean="0">
                <a:latin typeface="Cambria" panose="02040503050406030204" pitchFamily="18" charset="0"/>
              </a:rPr>
              <a:t>rzyczyny </a:t>
            </a:r>
            <a:r>
              <a:rPr lang="pl-PL" sz="2000" dirty="0">
                <a:latin typeface="Cambria" panose="02040503050406030204" pitchFamily="18" charset="0"/>
              </a:rPr>
              <a:t>sięgania po dopalacze przez dzieci i </a:t>
            </a:r>
            <a:r>
              <a:rPr lang="pl-PL" sz="2000" dirty="0" smtClean="0">
                <a:latin typeface="Cambria" panose="02040503050406030204" pitchFamily="18" charset="0"/>
              </a:rPr>
              <a:t>młodzież, </a:t>
            </a:r>
          </a:p>
          <a:p>
            <a:pPr lvl="0" algn="just"/>
            <a:r>
              <a:rPr lang="pl-PL" sz="2000" dirty="0">
                <a:latin typeface="Cambria" panose="02040503050406030204" pitchFamily="18" charset="0"/>
              </a:rPr>
              <a:t>r</a:t>
            </a:r>
            <a:r>
              <a:rPr lang="pl-PL" sz="2000" dirty="0" smtClean="0">
                <a:latin typeface="Cambria" panose="02040503050406030204" pitchFamily="18" charset="0"/>
              </a:rPr>
              <a:t>yzyko </a:t>
            </a:r>
            <a:r>
              <a:rPr lang="pl-PL" sz="2000" dirty="0">
                <a:latin typeface="Cambria" panose="02040503050406030204" pitchFamily="18" charset="0"/>
              </a:rPr>
              <a:t>uzależnienia od substancji </a:t>
            </a:r>
            <a:r>
              <a:rPr lang="pl-PL" sz="2000" dirty="0" smtClean="0">
                <a:latin typeface="Cambria" panose="02040503050406030204" pitchFamily="18" charset="0"/>
              </a:rPr>
              <a:t>psychoaktywnych, </a:t>
            </a:r>
          </a:p>
          <a:p>
            <a:pPr algn="just"/>
            <a:r>
              <a:rPr lang="pl-PL" sz="2000" dirty="0">
                <a:latin typeface="Cambria" panose="02040503050406030204" pitchFamily="18" charset="0"/>
              </a:rPr>
              <a:t>wskazanie instytucji </a:t>
            </a:r>
            <a:r>
              <a:rPr lang="pl-PL" sz="2000" dirty="0" smtClean="0">
                <a:latin typeface="Cambria" panose="02040503050406030204" pitchFamily="18" charset="0"/>
              </a:rPr>
              <a:t>pomocowych.</a:t>
            </a:r>
            <a:endParaRPr lang="pl-PL" sz="2000" dirty="0">
              <a:latin typeface="Cambria" panose="02040503050406030204" pitchFamily="18" charset="0"/>
            </a:endParaRPr>
          </a:p>
          <a:p>
            <a:pPr marL="0" lvl="0" indent="0" algn="just">
              <a:buNone/>
            </a:pPr>
            <a:endParaRPr lang="pl-PL" sz="2000" dirty="0" smtClean="0">
              <a:latin typeface="Cambria" panose="02040503050406030204" pitchFamily="18" charset="0"/>
            </a:endParaRPr>
          </a:p>
          <a:p>
            <a:pPr marL="0" indent="0" algn="just">
              <a:buNone/>
            </a:pPr>
            <a:endParaRPr lang="pl-PL" dirty="0"/>
          </a:p>
        </p:txBody>
      </p:sp>
      <p:sp>
        <p:nvSpPr>
          <p:cNvPr id="4" name="Tytuł 1"/>
          <p:cNvSpPr>
            <a:spLocks noGrp="1"/>
          </p:cNvSpPr>
          <p:nvPr>
            <p:ph type="title"/>
          </p:nvPr>
        </p:nvSpPr>
        <p:spPr/>
        <p:txBody>
          <a:bodyPr/>
          <a:lstStyle/>
          <a:p>
            <a:r>
              <a:rPr lang="pl-PL" sz="4800" dirty="0" smtClean="0">
                <a:solidFill>
                  <a:schemeClr val="bg1"/>
                </a:solidFill>
              </a:rPr>
              <a:t>                                 </a:t>
            </a:r>
            <a:endParaRPr lang="pl-PL" sz="4800" dirty="0">
              <a:solidFill>
                <a:schemeClr val="bg1"/>
              </a:solidFill>
            </a:endParaRPr>
          </a:p>
        </p:txBody>
      </p:sp>
    </p:spTree>
    <p:extLst>
      <p:ext uri="{BB962C8B-B14F-4D97-AF65-F5344CB8AC3E}">
        <p14:creationId xmlns:p14="http://schemas.microsoft.com/office/powerpoint/2010/main" val="15608862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23528" y="1844824"/>
            <a:ext cx="8568952" cy="4896544"/>
          </a:xfrm>
        </p:spPr>
        <p:txBody>
          <a:bodyPr/>
          <a:lstStyle/>
          <a:p>
            <a:pPr marL="0" indent="0" algn="just">
              <a:buNone/>
            </a:pPr>
            <a:endParaRPr lang="pl-PL" sz="2000" b="1" dirty="0" smtClean="0"/>
          </a:p>
          <a:p>
            <a:pPr marL="0" indent="0" algn="just">
              <a:buNone/>
            </a:pPr>
            <a:r>
              <a:rPr lang="pl-PL" sz="2400" b="1" dirty="0" smtClean="0">
                <a:latin typeface="Cambria" panose="02040503050406030204" pitchFamily="18" charset="0"/>
              </a:rPr>
              <a:t>Diagnoza  i </a:t>
            </a:r>
            <a:r>
              <a:rPr lang="pl-PL" sz="2400" b="1" dirty="0">
                <a:latin typeface="Cambria" panose="02040503050406030204" pitchFamily="18" charset="0"/>
              </a:rPr>
              <a:t>monitorowanie – zażywanie dopalaczy </a:t>
            </a:r>
            <a:r>
              <a:rPr lang="pl-PL" sz="2400" b="1" dirty="0" smtClean="0">
                <a:latin typeface="Cambria" panose="02040503050406030204" pitchFamily="18" charset="0"/>
              </a:rPr>
              <a:t>i </a:t>
            </a:r>
            <a:r>
              <a:rPr lang="pl-PL" sz="2400" b="1" dirty="0">
                <a:latin typeface="Cambria" panose="02040503050406030204" pitchFamily="18" charset="0"/>
              </a:rPr>
              <a:t>innych </a:t>
            </a:r>
            <a:r>
              <a:rPr lang="pl-PL" sz="2400" b="1" dirty="0" smtClean="0">
                <a:latin typeface="Cambria" panose="02040503050406030204" pitchFamily="18" charset="0"/>
              </a:rPr>
              <a:t>środków psychotropowych </a:t>
            </a:r>
            <a:r>
              <a:rPr lang="pl-PL" sz="2400" b="1" dirty="0">
                <a:latin typeface="Cambria" panose="02040503050406030204" pitchFamily="18" charset="0"/>
              </a:rPr>
              <a:t>przez uczniów </a:t>
            </a:r>
            <a:r>
              <a:rPr lang="pl-PL" sz="2400" b="1" dirty="0" smtClean="0">
                <a:latin typeface="Cambria" panose="02040503050406030204" pitchFamily="18" charset="0"/>
              </a:rPr>
              <a:t>i </a:t>
            </a:r>
            <a:r>
              <a:rPr lang="pl-PL" sz="2400" b="1" dirty="0">
                <a:latin typeface="Cambria" panose="02040503050406030204" pitchFamily="18" charset="0"/>
              </a:rPr>
              <a:t>wychowanków </a:t>
            </a:r>
            <a:r>
              <a:rPr lang="pl-PL" sz="2400" b="1" u="sng" dirty="0" smtClean="0">
                <a:latin typeface="Cambria" panose="02040503050406030204" pitchFamily="18" charset="0"/>
              </a:rPr>
              <a:t>przez  szkoły  i placówki:</a:t>
            </a:r>
            <a:endParaRPr lang="pl-PL" sz="2400" u="sng" dirty="0">
              <a:latin typeface="Cambria" panose="02040503050406030204" pitchFamily="18" charset="0"/>
            </a:endParaRPr>
          </a:p>
          <a:p>
            <a:pPr algn="just"/>
            <a:r>
              <a:rPr lang="pl-PL" sz="2000" dirty="0">
                <a:latin typeface="Cambria" panose="02040503050406030204" pitchFamily="18" charset="0"/>
              </a:rPr>
              <a:t>w</a:t>
            </a:r>
            <a:r>
              <a:rPr lang="pl-PL" sz="2000" dirty="0" smtClean="0">
                <a:latin typeface="Cambria" panose="02040503050406030204" pitchFamily="18" charset="0"/>
              </a:rPr>
              <a:t>ewnętrzne </a:t>
            </a:r>
            <a:r>
              <a:rPr lang="pl-PL" sz="2000" dirty="0">
                <a:latin typeface="Cambria" panose="02040503050406030204" pitchFamily="18" charset="0"/>
              </a:rPr>
              <a:t>monitorowanie problemu zagrożenia, np.  badanie ankietowe wśród nauczycieli, uczniów, rodziców, pracowników niepedagogicznych danej szkoły/placówki w celu oszacowania rozmiaru zjawiska zażywania tzw. dopalaczy i innych środków </a:t>
            </a:r>
            <a:r>
              <a:rPr lang="pl-PL" sz="2000" dirty="0" smtClean="0">
                <a:latin typeface="Cambria" panose="02040503050406030204" pitchFamily="18" charset="0"/>
              </a:rPr>
              <a:t>psychotropowych,</a:t>
            </a:r>
            <a:endParaRPr lang="pl-PL" sz="2000" dirty="0">
              <a:latin typeface="Cambria" panose="02040503050406030204" pitchFamily="18" charset="0"/>
            </a:endParaRPr>
          </a:p>
          <a:p>
            <a:pPr lvl="0" algn="just"/>
            <a:r>
              <a:rPr lang="pl-PL" sz="2000" dirty="0">
                <a:latin typeface="Cambria" panose="02040503050406030204" pitchFamily="18" charset="0"/>
              </a:rPr>
              <a:t>organizacja spotkań indywidualnych i </a:t>
            </a:r>
            <a:r>
              <a:rPr lang="pl-PL" sz="2000" dirty="0" smtClean="0">
                <a:latin typeface="Cambria" panose="02040503050406030204" pitchFamily="18" charset="0"/>
              </a:rPr>
              <a:t>grupowych,</a:t>
            </a:r>
            <a:endParaRPr lang="pl-PL" sz="2000" dirty="0">
              <a:latin typeface="Cambria" panose="02040503050406030204" pitchFamily="18" charset="0"/>
            </a:endParaRPr>
          </a:p>
          <a:p>
            <a:pPr lvl="0" algn="just"/>
            <a:r>
              <a:rPr lang="pl-PL" sz="2000" dirty="0">
                <a:latin typeface="Cambria" panose="02040503050406030204" pitchFamily="18" charset="0"/>
              </a:rPr>
              <a:t>obserwacje uczniów/wychowanków,</a:t>
            </a:r>
          </a:p>
          <a:p>
            <a:pPr algn="just"/>
            <a:r>
              <a:rPr lang="pl-PL" sz="2000" dirty="0">
                <a:latin typeface="Cambria" panose="02040503050406030204" pitchFamily="18" charset="0"/>
              </a:rPr>
              <a:t>udzielanie pomocy i wsparcia uczniom/wychowankom i rodzicom </a:t>
            </a:r>
            <a:br>
              <a:rPr lang="pl-PL" sz="2000" dirty="0">
                <a:latin typeface="Cambria" panose="02040503050406030204" pitchFamily="18" charset="0"/>
              </a:rPr>
            </a:br>
            <a:r>
              <a:rPr lang="pl-PL" sz="2000" dirty="0">
                <a:latin typeface="Cambria" panose="02040503050406030204" pitchFamily="18" charset="0"/>
              </a:rPr>
              <a:t>w sytuacji zdiagnozowania problemu uzależnienia</a:t>
            </a:r>
            <a:r>
              <a:rPr lang="pl-PL" sz="2000" dirty="0" smtClean="0">
                <a:latin typeface="Cambria" panose="02040503050406030204" pitchFamily="18" charset="0"/>
              </a:rPr>
              <a:t>.</a:t>
            </a:r>
          </a:p>
        </p:txBody>
      </p:sp>
      <p:sp>
        <p:nvSpPr>
          <p:cNvPr id="4" name="Tytuł 1"/>
          <p:cNvSpPr>
            <a:spLocks noGrp="1"/>
          </p:cNvSpPr>
          <p:nvPr>
            <p:ph type="title"/>
          </p:nvPr>
        </p:nvSpPr>
        <p:spPr/>
        <p:txBody>
          <a:bodyPr/>
          <a:lstStyle/>
          <a:p>
            <a:r>
              <a:rPr lang="pl-PL" sz="4800" dirty="0" smtClean="0">
                <a:solidFill>
                  <a:schemeClr val="bg1"/>
                </a:solidFill>
              </a:rPr>
              <a:t>                              </a:t>
            </a:r>
            <a:endParaRPr lang="pl-PL" sz="4800" dirty="0">
              <a:solidFill>
                <a:schemeClr val="bg1"/>
              </a:solidFill>
            </a:endParaRPr>
          </a:p>
        </p:txBody>
      </p:sp>
    </p:spTree>
    <p:extLst>
      <p:ext uri="{BB962C8B-B14F-4D97-AF65-F5344CB8AC3E}">
        <p14:creationId xmlns:p14="http://schemas.microsoft.com/office/powerpoint/2010/main" val="5297400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23528" y="1772816"/>
            <a:ext cx="8568952" cy="5085184"/>
          </a:xfrm>
        </p:spPr>
        <p:txBody>
          <a:bodyPr/>
          <a:lstStyle/>
          <a:p>
            <a:pPr marL="0" indent="0" algn="ctr">
              <a:buNone/>
            </a:pPr>
            <a:r>
              <a:rPr lang="pl-PL" sz="2600" b="1" dirty="0">
                <a:latin typeface="Cambria" panose="02040503050406030204" pitchFamily="18" charset="0"/>
              </a:rPr>
              <a:t>Informacyjna kampania </a:t>
            </a:r>
            <a:r>
              <a:rPr lang="pl-PL" sz="2600" b="1" dirty="0" err="1">
                <a:latin typeface="Cambria" panose="02040503050406030204" pitchFamily="18" charset="0"/>
              </a:rPr>
              <a:t>antydopalaczowa</a:t>
            </a:r>
            <a:r>
              <a:rPr lang="pl-PL" sz="2600" b="1" dirty="0">
                <a:latin typeface="Cambria" panose="02040503050406030204" pitchFamily="18" charset="0"/>
              </a:rPr>
              <a:t> Mazowieckiego Kuratora Oświaty: </a:t>
            </a:r>
            <a:endParaRPr lang="pl-PL" sz="2600" dirty="0">
              <a:latin typeface="Cambria" panose="02040503050406030204" pitchFamily="18" charset="0"/>
            </a:endParaRPr>
          </a:p>
          <a:p>
            <a:pPr marL="0" indent="0">
              <a:buNone/>
            </a:pPr>
            <a:r>
              <a:rPr lang="pl-PL" sz="2000" dirty="0" smtClean="0">
                <a:latin typeface="Cambria" panose="02040503050406030204" pitchFamily="18" charset="0"/>
              </a:rPr>
              <a:t>Możliwość  wykorzystania materiałów ze stron internetowych m.in.:</a:t>
            </a:r>
          </a:p>
          <a:p>
            <a:pPr lvl="1">
              <a:buFont typeface="Wingdings" panose="05000000000000000000" pitchFamily="2" charset="2"/>
              <a:buChar char="ü"/>
            </a:pPr>
            <a:r>
              <a:rPr lang="pl-PL" sz="2000" u="sng" dirty="0">
                <a:latin typeface="Cambria" panose="02040503050406030204" pitchFamily="18" charset="0"/>
                <a:hlinkClick r:id="rId2"/>
              </a:rPr>
              <a:t>www.men.gov.pl</a:t>
            </a:r>
            <a:r>
              <a:rPr lang="pl-PL" sz="2000" dirty="0">
                <a:latin typeface="Cambria" panose="02040503050406030204" pitchFamily="18" charset="0"/>
              </a:rPr>
              <a:t> </a:t>
            </a:r>
            <a:endParaRPr lang="pl-PL" sz="2000" dirty="0" smtClean="0">
              <a:latin typeface="Cambria" panose="02040503050406030204" pitchFamily="18" charset="0"/>
            </a:endParaRPr>
          </a:p>
          <a:p>
            <a:pPr lvl="1">
              <a:buFont typeface="Wingdings" panose="05000000000000000000" pitchFamily="2" charset="2"/>
              <a:buChar char="ü"/>
            </a:pPr>
            <a:r>
              <a:rPr lang="pl-PL" sz="2000" u="sng" dirty="0" smtClean="0">
                <a:latin typeface="Cambria" panose="02040503050406030204" pitchFamily="18" charset="0"/>
                <a:hlinkClick r:id="rId3"/>
              </a:rPr>
              <a:t>www.men.gov.pl/ministerstwo/informacje/dopalacze-gdzie-szukac-pomocy-najwazniejsze-numery-telefonow.html</a:t>
            </a:r>
            <a:r>
              <a:rPr lang="pl-PL" sz="2000" dirty="0" smtClean="0">
                <a:latin typeface="Cambria" panose="02040503050406030204" pitchFamily="18" charset="0"/>
              </a:rPr>
              <a:t> </a:t>
            </a:r>
          </a:p>
          <a:p>
            <a:pPr lvl="1">
              <a:buFont typeface="Wingdings" panose="05000000000000000000" pitchFamily="2" charset="2"/>
              <a:buChar char="ü"/>
            </a:pPr>
            <a:r>
              <a:rPr lang="pl-PL" sz="2000" u="sng" dirty="0" smtClean="0">
                <a:latin typeface="Cambria" panose="02040503050406030204" pitchFamily="18" charset="0"/>
                <a:hlinkClick r:id="rId4"/>
              </a:rPr>
              <a:t>www.ore.edu.pl</a:t>
            </a:r>
            <a:r>
              <a:rPr lang="pl-PL" sz="2000" u="sng" dirty="0" smtClean="0">
                <a:latin typeface="Cambria" panose="02040503050406030204" pitchFamily="18" charset="0"/>
              </a:rPr>
              <a:t> </a:t>
            </a:r>
          </a:p>
          <a:p>
            <a:pPr lvl="1">
              <a:buFont typeface="Wingdings" panose="05000000000000000000" pitchFamily="2" charset="2"/>
              <a:buChar char="ü"/>
            </a:pPr>
            <a:r>
              <a:rPr lang="pl-PL" sz="2000" u="sng" dirty="0" smtClean="0">
                <a:latin typeface="Cambria" panose="02040503050406030204" pitchFamily="18" charset="0"/>
                <a:hlinkClick r:id="rId5"/>
              </a:rPr>
              <a:t>www.kbpn.gov.pl</a:t>
            </a:r>
            <a:r>
              <a:rPr lang="pl-PL" sz="2000" u="sng" dirty="0" smtClean="0">
                <a:latin typeface="Cambria" panose="02040503050406030204" pitchFamily="18" charset="0"/>
              </a:rPr>
              <a:t> </a:t>
            </a:r>
          </a:p>
          <a:p>
            <a:pPr lvl="1">
              <a:buFont typeface="Wingdings" panose="05000000000000000000" pitchFamily="2" charset="2"/>
              <a:buChar char="ü"/>
            </a:pPr>
            <a:r>
              <a:rPr lang="pl-PL" sz="2000" u="sng" dirty="0" smtClean="0">
                <a:latin typeface="Cambria" panose="02040503050406030204" pitchFamily="18" charset="0"/>
                <a:hlinkClick r:id="rId6"/>
              </a:rPr>
              <a:t>http</a:t>
            </a:r>
            <a:r>
              <a:rPr lang="pl-PL" sz="2000" u="sng" dirty="0">
                <a:latin typeface="Cambria" panose="02040503050406030204" pitchFamily="18" charset="0"/>
                <a:hlinkClick r:id="rId6"/>
              </a:rPr>
              <a:t>://</a:t>
            </a:r>
            <a:r>
              <a:rPr lang="pl-PL" sz="2000" u="sng" dirty="0" smtClean="0">
                <a:latin typeface="Cambria" panose="02040503050406030204" pitchFamily="18" charset="0"/>
                <a:hlinkClick r:id="rId6"/>
              </a:rPr>
              <a:t>www.wsse.waw.pl/UserFiles/wsse/File/dopalacze_01.2015/ULOTKA-mlodziez-2014-12-03.pdf</a:t>
            </a:r>
            <a:r>
              <a:rPr lang="pl-PL" sz="2000" u="sng" dirty="0" smtClean="0">
                <a:latin typeface="Cambria" panose="02040503050406030204" pitchFamily="18" charset="0"/>
              </a:rPr>
              <a:t> </a:t>
            </a:r>
          </a:p>
          <a:p>
            <a:pPr lvl="1">
              <a:buFont typeface="Wingdings" panose="05000000000000000000" pitchFamily="2" charset="2"/>
              <a:buChar char="ü"/>
            </a:pPr>
            <a:r>
              <a:rPr lang="pl-PL" sz="2000" u="sng" dirty="0" smtClean="0">
                <a:latin typeface="Cambria" panose="02040503050406030204" pitchFamily="18" charset="0"/>
                <a:hlinkClick r:id="rId7"/>
              </a:rPr>
              <a:t>http</a:t>
            </a:r>
            <a:r>
              <a:rPr lang="pl-PL" sz="2000" u="sng" dirty="0">
                <a:latin typeface="Cambria" panose="02040503050406030204" pitchFamily="18" charset="0"/>
                <a:hlinkClick r:id="rId7"/>
              </a:rPr>
              <a:t>://www.wsse.waw.pl/UserFiles/wsse/File/DOPALACZE/ulotka_dopalacze_3.pdf</a:t>
            </a:r>
            <a:r>
              <a:rPr lang="pl-PL" sz="2000" dirty="0">
                <a:latin typeface="Cambria" panose="02040503050406030204" pitchFamily="18" charset="0"/>
              </a:rPr>
              <a:t> </a:t>
            </a:r>
            <a:endParaRPr lang="pl-PL" sz="2000" dirty="0"/>
          </a:p>
          <a:p>
            <a:pPr marL="0" indent="0" algn="just">
              <a:buNone/>
            </a:pPr>
            <a:r>
              <a:rPr lang="pl-PL" sz="2000" b="1" dirty="0" smtClean="0">
                <a:latin typeface="Cambria" panose="02040503050406030204" pitchFamily="18" charset="0"/>
              </a:rPr>
              <a:t>Możliwość udziału </a:t>
            </a:r>
            <a:r>
              <a:rPr lang="pl-PL" sz="2000" b="1" dirty="0">
                <a:latin typeface="Cambria" panose="02040503050406030204" pitchFamily="18" charset="0"/>
              </a:rPr>
              <a:t>młodzieży w spektaklach </a:t>
            </a:r>
            <a:r>
              <a:rPr lang="pl-PL" sz="2000" b="1" dirty="0" smtClean="0">
                <a:latin typeface="Cambria" panose="02040503050406030204" pitchFamily="18" charset="0"/>
              </a:rPr>
              <a:t>Teatru </a:t>
            </a:r>
            <a:r>
              <a:rPr lang="pl-PL" sz="2000" b="1" dirty="0">
                <a:latin typeface="Cambria" panose="02040503050406030204" pitchFamily="18" charset="0"/>
              </a:rPr>
              <a:t>Kamienica </a:t>
            </a:r>
            <a:r>
              <a:rPr lang="pl-PL" sz="2000" b="1" dirty="0" smtClean="0">
                <a:latin typeface="Cambria" panose="02040503050406030204" pitchFamily="18" charset="0"/>
              </a:rPr>
              <a:t/>
            </a:r>
            <a:br>
              <a:rPr lang="pl-PL" sz="2000" b="1" dirty="0" smtClean="0">
                <a:latin typeface="Cambria" panose="02040503050406030204" pitchFamily="18" charset="0"/>
              </a:rPr>
            </a:br>
            <a:r>
              <a:rPr lang="pl-PL" sz="2000" b="1" dirty="0" smtClean="0">
                <a:latin typeface="Cambria" panose="02040503050406030204" pitchFamily="18" charset="0"/>
              </a:rPr>
              <a:t>„</a:t>
            </a:r>
            <a:r>
              <a:rPr lang="pl-PL" sz="2000" b="1" dirty="0">
                <a:latin typeface="Cambria" panose="02040503050406030204" pitchFamily="18" charset="0"/>
              </a:rPr>
              <a:t>Dzieci z dworca ZOO</a:t>
            </a:r>
            <a:r>
              <a:rPr lang="pl-PL" sz="2000" b="1" dirty="0" smtClean="0">
                <a:latin typeface="Cambria" panose="02040503050406030204" pitchFamily="18" charset="0"/>
              </a:rPr>
              <a:t>”.</a:t>
            </a:r>
            <a:endParaRPr lang="pl-PL" sz="2000" b="1" dirty="0">
              <a:latin typeface="Cambria" panose="02040503050406030204" pitchFamily="18" charset="0"/>
            </a:endParaRPr>
          </a:p>
          <a:p>
            <a:pPr marL="0" indent="0" algn="just">
              <a:buNone/>
            </a:pPr>
            <a:endParaRPr lang="pl-PL" sz="2400" b="1" dirty="0" smtClean="0">
              <a:latin typeface="Cambria" panose="02040503050406030204" pitchFamily="18" charset="0"/>
            </a:endParaRPr>
          </a:p>
          <a:p>
            <a:pPr marL="0" indent="0">
              <a:buNone/>
            </a:pPr>
            <a:endParaRPr lang="pl-PL" sz="2800" dirty="0">
              <a:latin typeface="Cambria" panose="02040503050406030204" pitchFamily="18" charset="0"/>
            </a:endParaRPr>
          </a:p>
        </p:txBody>
      </p:sp>
      <p:sp>
        <p:nvSpPr>
          <p:cNvPr id="4" name="Tytuł 1"/>
          <p:cNvSpPr>
            <a:spLocks noGrp="1"/>
          </p:cNvSpPr>
          <p:nvPr>
            <p:ph type="title"/>
          </p:nvPr>
        </p:nvSpPr>
        <p:spPr/>
        <p:txBody>
          <a:bodyPr/>
          <a:lstStyle/>
          <a:p>
            <a:r>
              <a:rPr lang="pl-PL" sz="4800" dirty="0" smtClean="0">
                <a:solidFill>
                  <a:schemeClr val="bg1"/>
                </a:solidFill>
              </a:rPr>
              <a:t>                              </a:t>
            </a:r>
            <a:endParaRPr lang="pl-PL" sz="4800" dirty="0">
              <a:solidFill>
                <a:schemeClr val="bg1"/>
              </a:solidFill>
            </a:endParaRPr>
          </a:p>
        </p:txBody>
      </p:sp>
    </p:spTree>
    <p:extLst>
      <p:ext uri="{BB962C8B-B14F-4D97-AF65-F5344CB8AC3E}">
        <p14:creationId xmlns:p14="http://schemas.microsoft.com/office/powerpoint/2010/main" val="29051612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79512" y="1844824"/>
            <a:ext cx="8784976" cy="4824536"/>
          </a:xfrm>
        </p:spPr>
        <p:txBody>
          <a:bodyPr/>
          <a:lstStyle/>
          <a:p>
            <a:pPr marL="0" indent="0" algn="ctr">
              <a:buNone/>
            </a:pPr>
            <a:r>
              <a:rPr lang="pl-PL" sz="2600" b="1" dirty="0">
                <a:latin typeface="Cambria" panose="02040503050406030204" pitchFamily="18" charset="0"/>
              </a:rPr>
              <a:t>Informacyjna kampania </a:t>
            </a:r>
            <a:r>
              <a:rPr lang="pl-PL" sz="2600" b="1" dirty="0" err="1">
                <a:latin typeface="Cambria" panose="02040503050406030204" pitchFamily="18" charset="0"/>
              </a:rPr>
              <a:t>antydopalaczowa</a:t>
            </a:r>
            <a:r>
              <a:rPr lang="pl-PL" sz="2600" b="1" dirty="0">
                <a:latin typeface="Cambria" panose="02040503050406030204" pitchFamily="18" charset="0"/>
              </a:rPr>
              <a:t> Mazowieckiego Kuratora Oświaty: </a:t>
            </a:r>
            <a:endParaRPr lang="pl-PL" sz="2600" dirty="0">
              <a:latin typeface="Cambria" panose="02040503050406030204" pitchFamily="18" charset="0"/>
            </a:endParaRPr>
          </a:p>
          <a:p>
            <a:pPr marL="0" lvl="0" indent="0" algn="just">
              <a:buNone/>
            </a:pPr>
            <a:endParaRPr lang="pl-PL" sz="2000" dirty="0" smtClean="0">
              <a:latin typeface="Cambria" panose="02040503050406030204" pitchFamily="18" charset="0"/>
            </a:endParaRPr>
          </a:p>
          <a:p>
            <a:pPr lvl="0" algn="just"/>
            <a:r>
              <a:rPr lang="pl-PL" sz="2000" dirty="0" smtClean="0">
                <a:latin typeface="Cambria" panose="02040503050406030204" pitchFamily="18" charset="0"/>
              </a:rPr>
              <a:t>upowszechnianie </a:t>
            </a:r>
            <a:r>
              <a:rPr lang="pl-PL" sz="2000" dirty="0">
                <a:latin typeface="Cambria" panose="02040503050406030204" pitchFamily="18" charset="0"/>
              </a:rPr>
              <a:t>materiałów informacyjnych, dystrybucja ulotek, broszur, plakatów przygotowanych przez inne podmioty na terenie szkoły/placówki,</a:t>
            </a:r>
          </a:p>
          <a:p>
            <a:pPr marL="0" indent="0" algn="just">
              <a:buNone/>
            </a:pPr>
            <a:r>
              <a:rPr lang="pl-PL" sz="2000" dirty="0">
                <a:latin typeface="Cambria" panose="02040503050406030204" pitchFamily="18" charset="0"/>
              </a:rPr>
              <a:t> </a:t>
            </a:r>
          </a:p>
          <a:p>
            <a:pPr lvl="0" algn="just"/>
            <a:r>
              <a:rPr lang="pl-PL" sz="2000" dirty="0">
                <a:latin typeface="Cambria" panose="02040503050406030204" pitchFamily="18" charset="0"/>
              </a:rPr>
              <a:t>upowszechnianie materiałów informacyjnych, dystrybucja ulotek, broszur, plakatów, filmów edukacyjnych, prezentacji, dobrych praktyk na stronie internetowej Kuratorium Oświaty w Warszawie.</a:t>
            </a:r>
          </a:p>
          <a:p>
            <a:pPr marL="0" indent="0" algn="just">
              <a:buNone/>
            </a:pPr>
            <a:r>
              <a:rPr lang="pl-PL" sz="2000" dirty="0">
                <a:latin typeface="Cambria" panose="02040503050406030204" pitchFamily="18" charset="0"/>
              </a:rPr>
              <a:t> </a:t>
            </a:r>
          </a:p>
          <a:p>
            <a:pPr lvl="0" algn="just"/>
            <a:r>
              <a:rPr lang="pl-PL" sz="2000" dirty="0">
                <a:latin typeface="Cambria" panose="02040503050406030204" pitchFamily="18" charset="0"/>
              </a:rPr>
              <a:t>informacja o możliwości wydrukowania plakatów </a:t>
            </a:r>
            <a:r>
              <a:rPr lang="pl-PL" sz="2000" dirty="0" err="1">
                <a:latin typeface="Cambria" panose="02040503050406030204" pitchFamily="18" charset="0"/>
              </a:rPr>
              <a:t>antydopalaczowych</a:t>
            </a:r>
            <a:r>
              <a:rPr lang="pl-PL" sz="2000" dirty="0">
                <a:latin typeface="Cambria" panose="02040503050406030204" pitchFamily="18" charset="0"/>
              </a:rPr>
              <a:t> zamieszczonych na stronie Komendy Głównej Policji w Warszawie </a:t>
            </a:r>
          </a:p>
          <a:p>
            <a:pPr marL="0" lvl="0" indent="0" algn="just">
              <a:buNone/>
            </a:pPr>
            <a:endParaRPr lang="pl-PL" sz="2000" b="1" u="sng" dirty="0">
              <a:latin typeface="Cambria" panose="02040503050406030204" pitchFamily="18" charset="0"/>
            </a:endParaRPr>
          </a:p>
        </p:txBody>
      </p:sp>
      <p:sp>
        <p:nvSpPr>
          <p:cNvPr id="4" name="Tytuł 1"/>
          <p:cNvSpPr>
            <a:spLocks noGrp="1"/>
          </p:cNvSpPr>
          <p:nvPr>
            <p:ph type="title"/>
          </p:nvPr>
        </p:nvSpPr>
        <p:spPr>
          <a:xfrm>
            <a:off x="457200" y="274638"/>
            <a:ext cx="8229600" cy="1143000"/>
          </a:xfrm>
        </p:spPr>
        <p:txBody>
          <a:bodyPr/>
          <a:lstStyle/>
          <a:p>
            <a:r>
              <a:rPr lang="pl-PL" sz="4800" dirty="0" smtClean="0">
                <a:solidFill>
                  <a:schemeClr val="bg1"/>
                </a:solidFill>
              </a:rPr>
              <a:t>                              </a:t>
            </a:r>
            <a:endParaRPr lang="pl-PL" sz="4800" dirty="0">
              <a:solidFill>
                <a:schemeClr val="bg1"/>
              </a:solidFill>
            </a:endParaRPr>
          </a:p>
        </p:txBody>
      </p:sp>
    </p:spTree>
    <p:extLst>
      <p:ext uri="{BB962C8B-B14F-4D97-AF65-F5344CB8AC3E}">
        <p14:creationId xmlns:p14="http://schemas.microsoft.com/office/powerpoint/2010/main" val="27841578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79512" y="1844824"/>
            <a:ext cx="8784976" cy="4824536"/>
          </a:xfrm>
        </p:spPr>
        <p:txBody>
          <a:bodyPr/>
          <a:lstStyle/>
          <a:p>
            <a:pPr marL="0" lvl="0" indent="0" algn="just">
              <a:buNone/>
            </a:pPr>
            <a:r>
              <a:rPr lang="pl-PL" sz="2800" b="1" u="sng" dirty="0" smtClean="0">
                <a:latin typeface="Cambria" panose="02040503050406030204" pitchFamily="18" charset="0"/>
              </a:rPr>
              <a:t>Kontakty telefoniczne:</a:t>
            </a:r>
          </a:p>
          <a:p>
            <a:pPr marL="0" lvl="0" indent="0" algn="just">
              <a:buNone/>
            </a:pPr>
            <a:endParaRPr lang="pl-PL" sz="1100" b="1" u="sng" dirty="0">
              <a:latin typeface="Cambria" panose="02040503050406030204" pitchFamily="18" charset="0"/>
            </a:endParaRPr>
          </a:p>
          <a:p>
            <a:pPr marL="0" lvl="0" indent="0" algn="just">
              <a:buNone/>
            </a:pPr>
            <a:r>
              <a:rPr lang="pl-PL" sz="2000" b="1" dirty="0">
                <a:solidFill>
                  <a:srgbClr val="FF0000"/>
                </a:solidFill>
                <a:latin typeface="Cambria" panose="02040503050406030204" pitchFamily="18" charset="0"/>
              </a:rPr>
              <a:t>800 060 800 </a:t>
            </a:r>
            <a:r>
              <a:rPr lang="pl-PL" sz="1800" b="1" dirty="0">
                <a:latin typeface="Cambria" panose="02040503050406030204" pitchFamily="18" charset="0"/>
              </a:rPr>
              <a:t>– Bezpłatna, całodobowa infolinia Głównego Inspektora </a:t>
            </a:r>
            <a:r>
              <a:rPr lang="pl-PL" sz="1800" b="1" dirty="0" smtClean="0">
                <a:latin typeface="Cambria" panose="02040503050406030204" pitchFamily="18" charset="0"/>
              </a:rPr>
              <a:t>Sanitarnego. </a:t>
            </a:r>
            <a:r>
              <a:rPr lang="pl-PL" sz="1800" dirty="0">
                <a:latin typeface="Cambria" panose="02040503050406030204" pitchFamily="18" charset="0"/>
              </a:rPr>
              <a:t>Pod tym numerem telefonu możemy uzyskać informacje na temat negatywnych skutków zażywania dopalaczy oraz o możliwościach leczenia. Infolinia jest także przeznaczona dla rodziców, którzy mają wątpliwości czy ich dzieci zażywają dopalacze. Na infolinię GIS można przekazywać także informacje, które mogą ułatwić służbom dotarcie do osób handlujących tymi nielegalnymi substancjami.800.120.289, 22.618.65.97;</a:t>
            </a:r>
          </a:p>
          <a:p>
            <a:pPr marL="0" lvl="0" indent="0" algn="just">
              <a:buNone/>
            </a:pPr>
            <a:r>
              <a:rPr lang="pl-PL" sz="2000" b="1" dirty="0">
                <a:solidFill>
                  <a:srgbClr val="FF0000"/>
                </a:solidFill>
                <a:latin typeface="Cambria" panose="02040503050406030204" pitchFamily="18" charset="0"/>
              </a:rPr>
              <a:t>116 111 </a:t>
            </a:r>
            <a:r>
              <a:rPr lang="pl-PL" sz="2000" b="1" dirty="0">
                <a:latin typeface="Cambria" panose="02040503050406030204" pitchFamily="18" charset="0"/>
              </a:rPr>
              <a:t>– Telefon Zaufania dla Dzieci i Młodzieży;</a:t>
            </a:r>
            <a:endParaRPr lang="pl-PL" sz="2000" dirty="0">
              <a:latin typeface="Cambria" panose="02040503050406030204" pitchFamily="18" charset="0"/>
            </a:endParaRPr>
          </a:p>
          <a:p>
            <a:pPr marL="0" lvl="0" indent="0" algn="just">
              <a:buNone/>
            </a:pPr>
            <a:r>
              <a:rPr lang="pl-PL" sz="2000" b="1" dirty="0">
                <a:solidFill>
                  <a:srgbClr val="FF0000"/>
                </a:solidFill>
                <a:latin typeface="Cambria" panose="02040503050406030204" pitchFamily="18" charset="0"/>
              </a:rPr>
              <a:t>800 100 100 </a:t>
            </a:r>
            <a:r>
              <a:rPr lang="pl-PL" sz="2000" b="1" dirty="0">
                <a:latin typeface="Cambria" panose="02040503050406030204" pitchFamily="18" charset="0"/>
              </a:rPr>
              <a:t>– Telefon dla rodziców i nauczycieli w sprawach bezpieczeństwa dzieci;</a:t>
            </a:r>
            <a:endParaRPr lang="pl-PL" sz="2000" dirty="0">
              <a:latin typeface="Cambria" panose="02040503050406030204" pitchFamily="18" charset="0"/>
            </a:endParaRPr>
          </a:p>
          <a:p>
            <a:pPr marL="0" lvl="0" indent="0" algn="just">
              <a:buNone/>
            </a:pPr>
            <a:r>
              <a:rPr lang="pl-PL" sz="2000" b="1" dirty="0">
                <a:solidFill>
                  <a:srgbClr val="FF0000"/>
                </a:solidFill>
                <a:latin typeface="Cambria" panose="02040503050406030204" pitchFamily="18" charset="0"/>
              </a:rPr>
              <a:t>800 12 12 12</a:t>
            </a:r>
            <a:r>
              <a:rPr lang="pl-PL" sz="2000" dirty="0">
                <a:solidFill>
                  <a:srgbClr val="FF0000"/>
                </a:solidFill>
                <a:latin typeface="Cambria" panose="02040503050406030204" pitchFamily="18" charset="0"/>
              </a:rPr>
              <a:t> </a:t>
            </a:r>
            <a:r>
              <a:rPr lang="pl-PL" sz="2000" dirty="0">
                <a:latin typeface="Cambria" panose="02040503050406030204" pitchFamily="18" charset="0"/>
              </a:rPr>
              <a:t>– </a:t>
            </a:r>
            <a:r>
              <a:rPr lang="pl-PL" sz="2000" b="1" dirty="0">
                <a:latin typeface="Cambria" panose="02040503050406030204" pitchFamily="18" charset="0"/>
              </a:rPr>
              <a:t>Dziecięcy telefon zaufania rzecznika praw dziecka;</a:t>
            </a:r>
          </a:p>
          <a:p>
            <a:pPr marL="0" lvl="0" indent="0" algn="just">
              <a:buNone/>
            </a:pPr>
            <a:r>
              <a:rPr lang="pl-PL" sz="2000" b="1" dirty="0">
                <a:solidFill>
                  <a:srgbClr val="FF0000"/>
                </a:solidFill>
                <a:latin typeface="Cambria" panose="02040503050406030204" pitchFamily="18" charset="0"/>
              </a:rPr>
              <a:t>112</a:t>
            </a:r>
            <a:r>
              <a:rPr lang="pl-PL" sz="2000" b="1" dirty="0">
                <a:latin typeface="Cambria" panose="02040503050406030204" pitchFamily="18" charset="0"/>
              </a:rPr>
              <a:t> </a:t>
            </a:r>
            <a:r>
              <a:rPr lang="pl-PL" sz="2000" dirty="0">
                <a:latin typeface="Cambria" panose="02040503050406030204" pitchFamily="18" charset="0"/>
              </a:rPr>
              <a:t>– </a:t>
            </a:r>
            <a:r>
              <a:rPr lang="pl-PL" sz="1800" dirty="0">
                <a:latin typeface="Cambria" panose="02040503050406030204" pitchFamily="18" charset="0"/>
              </a:rPr>
              <a:t>Jednolity numer alarmowy obowiązujący na terenie całej Unii Europejskiej.</a:t>
            </a:r>
          </a:p>
          <a:p>
            <a:pPr marL="0" indent="0" algn="just">
              <a:spcBef>
                <a:spcPts val="0"/>
              </a:spcBef>
              <a:buNone/>
            </a:pPr>
            <a:endParaRPr lang="pl-PL" sz="2000" dirty="0" smtClean="0"/>
          </a:p>
        </p:txBody>
      </p:sp>
      <p:sp>
        <p:nvSpPr>
          <p:cNvPr id="4" name="Tytuł 1"/>
          <p:cNvSpPr>
            <a:spLocks noGrp="1"/>
          </p:cNvSpPr>
          <p:nvPr>
            <p:ph type="title"/>
          </p:nvPr>
        </p:nvSpPr>
        <p:spPr>
          <a:xfrm>
            <a:off x="457200" y="274638"/>
            <a:ext cx="8229600" cy="1143000"/>
          </a:xfrm>
        </p:spPr>
        <p:txBody>
          <a:bodyPr/>
          <a:lstStyle/>
          <a:p>
            <a:r>
              <a:rPr lang="pl-PL" sz="4800" dirty="0" smtClean="0">
                <a:solidFill>
                  <a:schemeClr val="bg1"/>
                </a:solidFill>
              </a:rPr>
              <a:t>                              </a:t>
            </a:r>
            <a:endParaRPr lang="pl-PL" sz="4800" dirty="0">
              <a:solidFill>
                <a:schemeClr val="bg1"/>
              </a:solidFill>
            </a:endParaRPr>
          </a:p>
        </p:txBody>
      </p:sp>
    </p:spTree>
    <p:extLst>
      <p:ext uri="{BB962C8B-B14F-4D97-AF65-F5344CB8AC3E}">
        <p14:creationId xmlns:p14="http://schemas.microsoft.com/office/powerpoint/2010/main" val="3586221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51520" y="2060848"/>
            <a:ext cx="8640960" cy="4065315"/>
          </a:xfrm>
        </p:spPr>
        <p:txBody>
          <a:bodyPr/>
          <a:lstStyle/>
          <a:p>
            <a:pPr marL="0" indent="0">
              <a:buNone/>
            </a:pPr>
            <a:endParaRPr lang="pl-PL" dirty="0" smtClean="0"/>
          </a:p>
          <a:p>
            <a:pPr marL="0" indent="0" algn="just">
              <a:buNone/>
            </a:pPr>
            <a:r>
              <a:rPr lang="pl-PL" sz="2400" b="1" dirty="0" smtClean="0">
                <a:latin typeface="Cambria" panose="02040503050406030204" pitchFamily="18" charset="0"/>
              </a:rPr>
              <a:t>Konferencja </a:t>
            </a:r>
            <a:r>
              <a:rPr lang="pl-PL" sz="2400" b="1" dirty="0">
                <a:latin typeface="Cambria" panose="02040503050406030204" pitchFamily="18" charset="0"/>
              </a:rPr>
              <a:t>podsumowująca </a:t>
            </a:r>
            <a:r>
              <a:rPr lang="pl-PL" sz="2400" dirty="0" smtClean="0">
                <a:latin typeface="Cambria" panose="02040503050406030204" pitchFamily="18" charset="0"/>
              </a:rPr>
              <a:t>całoroczne </a:t>
            </a:r>
            <a:r>
              <a:rPr lang="pl-PL" sz="2400" smtClean="0">
                <a:latin typeface="Cambria" panose="02040503050406030204" pitchFamily="18" charset="0"/>
              </a:rPr>
              <a:t>przedsięwzięcia </a:t>
            </a:r>
            <a:br>
              <a:rPr lang="pl-PL" sz="2400" smtClean="0">
                <a:latin typeface="Cambria" panose="02040503050406030204" pitchFamily="18" charset="0"/>
              </a:rPr>
            </a:br>
            <a:r>
              <a:rPr lang="pl-PL" sz="2400" smtClean="0">
                <a:latin typeface="Cambria" panose="02040503050406030204" pitchFamily="18" charset="0"/>
              </a:rPr>
              <a:t>w </a:t>
            </a:r>
            <a:r>
              <a:rPr lang="pl-PL" sz="2400" dirty="0">
                <a:latin typeface="Cambria" panose="02040503050406030204" pitchFamily="18" charset="0"/>
              </a:rPr>
              <a:t>zakresie </a:t>
            </a:r>
            <a:r>
              <a:rPr lang="pl-PL" sz="2400">
                <a:latin typeface="Cambria" panose="02040503050406030204" pitchFamily="18" charset="0"/>
              </a:rPr>
              <a:t>zwalczania </a:t>
            </a:r>
            <a:r>
              <a:rPr lang="pl-PL" sz="2400" smtClean="0">
                <a:latin typeface="Cambria" panose="02040503050406030204" pitchFamily="18" charset="0"/>
              </a:rPr>
              <a:t>i </a:t>
            </a:r>
            <a:r>
              <a:rPr lang="pl-PL" sz="2400">
                <a:latin typeface="Cambria" panose="02040503050406030204" pitchFamily="18" charset="0"/>
              </a:rPr>
              <a:t>przeciwdziałania </a:t>
            </a:r>
            <a:r>
              <a:rPr lang="pl-PL" sz="2400" smtClean="0">
                <a:latin typeface="Cambria" panose="02040503050406030204" pitchFamily="18" charset="0"/>
              </a:rPr>
              <a:t>narkomanii </a:t>
            </a:r>
            <a:r>
              <a:rPr lang="pl-PL" sz="2400" dirty="0" smtClean="0">
                <a:latin typeface="Cambria" panose="02040503050406030204" pitchFamily="18" charset="0"/>
              </a:rPr>
              <a:t>- </a:t>
            </a:r>
            <a:r>
              <a:rPr lang="pl-PL" sz="2400" dirty="0">
                <a:latin typeface="Cambria" panose="02040503050406030204" pitchFamily="18" charset="0"/>
              </a:rPr>
              <a:t>maj/czerwiec 2016 r.</a:t>
            </a:r>
          </a:p>
        </p:txBody>
      </p:sp>
    </p:spTree>
    <p:extLst>
      <p:ext uri="{BB962C8B-B14F-4D97-AF65-F5344CB8AC3E}">
        <p14:creationId xmlns:p14="http://schemas.microsoft.com/office/powerpoint/2010/main" val="3266638174"/>
      </p:ext>
    </p:extLst>
  </p:cSld>
  <p:clrMapOvr>
    <a:masterClrMapping/>
  </p:clrMapOvr>
  <p:timing>
    <p:tnLst>
      <p:par>
        <p:cTn id="1" dur="indefinite" restart="never" nodeType="tmRoot"/>
      </p:par>
    </p:tnLst>
  </p:timing>
</p:sld>
</file>

<file path=ppt/theme/theme1.xml><?xml version="1.0" encoding="utf-8"?>
<a:theme xmlns:a="http://schemas.openxmlformats.org/drawingml/2006/main" name="2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378</Words>
  <Application>Microsoft Office PowerPoint</Application>
  <PresentationFormat>Pokaz na ekranie (4:3)</PresentationFormat>
  <Paragraphs>82</Paragraphs>
  <Slides>11</Slides>
  <Notes>2</Notes>
  <HiddenSlides>0</HiddenSlides>
  <MMClips>0</MMClips>
  <ScaleCrop>false</ScaleCrop>
  <HeadingPairs>
    <vt:vector size="4" baseType="variant">
      <vt:variant>
        <vt:lpstr>Motyw</vt:lpstr>
      </vt:variant>
      <vt:variant>
        <vt:i4>1</vt:i4>
      </vt:variant>
      <vt:variant>
        <vt:lpstr>Tytuły slajdów</vt:lpstr>
      </vt:variant>
      <vt:variant>
        <vt:i4>11</vt:i4>
      </vt:variant>
    </vt:vector>
  </HeadingPairs>
  <TitlesOfParts>
    <vt:vector size="12" baseType="lpstr">
      <vt:lpstr>2_Motyw pakietu Office</vt:lpstr>
      <vt:lpstr>                              </vt:lpstr>
      <vt:lpstr>                             </vt:lpstr>
      <vt:lpstr>                              </vt:lpstr>
      <vt:lpstr>                                 </vt:lpstr>
      <vt:lpstr>                              </vt:lpstr>
      <vt:lpstr>                              </vt:lpstr>
      <vt:lpstr>                              </vt:lpstr>
      <vt:lpstr>                              </vt:lpstr>
      <vt:lpstr>Prezentacja programu PowerPoint</vt:lpstr>
      <vt:lpstr>Prezentacja programu PowerPoint</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2014-06-11T14:45:55Z</dcterms:created>
  <dcterms:modified xsi:type="dcterms:W3CDTF">2015-09-14T10:52:44Z</dcterms:modified>
</cp:coreProperties>
</file>