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9"/>
  </p:handoutMasterIdLst>
  <p:sldIdLst>
    <p:sldId id="259" r:id="rId2"/>
    <p:sldId id="256" r:id="rId3"/>
    <p:sldId id="270" r:id="rId4"/>
    <p:sldId id="271" r:id="rId5"/>
    <p:sldId id="272" r:id="rId6"/>
    <p:sldId id="275" r:id="rId7"/>
    <p:sldId id="276" r:id="rId8"/>
    <p:sldId id="273" r:id="rId9"/>
    <p:sldId id="274" r:id="rId10"/>
    <p:sldId id="286" r:id="rId11"/>
    <p:sldId id="257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88" r:id="rId20"/>
    <p:sldId id="28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62" r:id="rId30"/>
    <p:sldId id="289" r:id="rId31"/>
    <p:sldId id="290" r:id="rId32"/>
    <p:sldId id="291" r:id="rId33"/>
    <p:sldId id="258" r:id="rId34"/>
    <p:sldId id="261" r:id="rId35"/>
    <p:sldId id="292" r:id="rId36"/>
    <p:sldId id="294" r:id="rId37"/>
    <p:sldId id="293" r:id="rId38"/>
  </p:sldIdLst>
  <p:sldSz cx="9144000" cy="6858000" type="screen4x3"/>
  <p:notesSz cx="6877050" cy="1000125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95404" y="0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/>
            </a:lvl1pPr>
          </a:lstStyle>
          <a:p>
            <a:fld id="{C956BB17-19BF-4C43-BBBD-C64F9AD4B563}" type="datetimeFigureOut">
              <a:rPr lang="pl-PL" smtClean="0"/>
              <a:pPr/>
              <a:t>2011-06-08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99451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95404" y="9499451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/>
            </a:lvl1pPr>
          </a:lstStyle>
          <a:p>
            <a:fld id="{0DDB56E8-DD3F-433A-995E-21244A191CC3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6221E02-25CB-4963-84BC-0813985E7D90}" type="datetimeFigureOut">
              <a:rPr lang="pl-PL" smtClean="0"/>
              <a:pPr/>
              <a:t>2011-06-08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pl-PL"/>
          </a:p>
        </p:txBody>
      </p:sp>
      <p:sp>
        <p:nvSpPr>
          <p:cNvPr id="10" name="Prostokąt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Prostokąt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Prostokąt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Łącznik prosty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Łącznik prosty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Łącznik prosty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Łącznik prosty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Łącznik prosty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Prostokąt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6221E02-25CB-4963-84BC-0813985E7D90}" type="datetimeFigureOut">
              <a:rPr lang="pl-PL" smtClean="0"/>
              <a:pPr/>
              <a:t>2011-06-08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6221E02-25CB-4963-84BC-0813985E7D90}" type="datetimeFigureOut">
              <a:rPr lang="pl-PL" smtClean="0"/>
              <a:pPr/>
              <a:t>2011-06-08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pl-PL"/>
          </a:p>
        </p:txBody>
      </p:sp>
      <p:sp>
        <p:nvSpPr>
          <p:cNvPr id="9" name="Prostokąt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Łącznik prosty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Łącznik prosty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Łącznik prosty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Łącznik prosty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Łącznik prosty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rostokąt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Łącznik prosty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2011-06-08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2011-06-08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4" name="Symbol zastępczy tekstu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6221E02-25CB-4963-84BC-0813985E7D90}" type="datetimeFigureOut">
              <a:rPr lang="pl-PL" smtClean="0"/>
              <a:pPr/>
              <a:t>2011-06-08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2011-06-08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Łącznik prosty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Łącznik prosty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ymbol zastępczy zawartości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1" name="Symbol zastępczy daty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6221E02-25CB-4963-84BC-0813985E7D90}" type="datetimeFigureOut">
              <a:rPr lang="pl-PL" smtClean="0"/>
              <a:pPr/>
              <a:t>2011-06-08</a:t>
            </a:fld>
            <a:endParaRPr lang="pl-PL"/>
          </a:p>
        </p:txBody>
      </p:sp>
      <p:sp>
        <p:nvSpPr>
          <p:cNvPr id="22" name="Symbol zastępczy numeru slajd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3" name="Symbol zastępczy stopki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Prostokąt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Łącznik prosty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Łącznik prosty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Łącznik prosty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ymbol zastępczy daty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6221E02-25CB-4963-84BC-0813985E7D90}" type="datetimeFigureOut">
              <a:rPr lang="pl-PL" smtClean="0"/>
              <a:pPr/>
              <a:t>2011-06-08</a:t>
            </a:fld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1" name="Symbol zastępczy stopki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2011-06-08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2011-06-08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Łącznik prosty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2011-06-08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Prostokąt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apminder.org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n.gov.pl/images/stories/pdf/ceo_edukacja_globalna_2011_www.pdf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lskapomoc.gov.pl/" TargetMode="External"/><Relationship Id="rId2" Type="http://schemas.openxmlformats.org/officeDocument/2006/relationships/hyperlink" Target="http://www.edukacjaglobalna-codn.pl/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un.org.pl/rozwoj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sz="3600" smtClean="0"/>
              <a:t>Konferencja </a:t>
            </a:r>
            <a:r>
              <a:rPr lang="pl-PL" sz="3600" i="1" smtClean="0"/>
              <a:t>„</a:t>
            </a:r>
            <a:r>
              <a:rPr lang="pl-PL" sz="3600" smtClean="0"/>
              <a:t>Świat różnorodnych kultur, doświadczeń </a:t>
            </a:r>
            <a:br>
              <a:rPr lang="pl-PL" sz="3600" smtClean="0"/>
            </a:br>
            <a:r>
              <a:rPr lang="pl-PL" sz="3600" smtClean="0"/>
              <a:t>i możliwości”</a:t>
            </a:r>
            <a:endParaRPr lang="pl-PL" sz="360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endParaRPr lang="pl-PL" b="0" smtClean="0"/>
          </a:p>
          <a:p>
            <a:r>
              <a:rPr lang="pl-PL" smtClean="0"/>
              <a:t>Wszechnica Polska</a:t>
            </a:r>
            <a:r>
              <a:rPr lang="pl-PL" i="1" smtClean="0"/>
              <a:t> </a:t>
            </a:r>
            <a:r>
              <a:rPr lang="pl-PL" smtClean="0"/>
              <a:t>Szkoła Wyższa TWP w Warszawie, </a:t>
            </a:r>
          </a:p>
          <a:p>
            <a:r>
              <a:rPr lang="pl-PL" smtClean="0"/>
              <a:t>Kuratorium Oświaty w Warszawie</a:t>
            </a:r>
          </a:p>
          <a:p>
            <a:r>
              <a:rPr lang="pl-PL" smtClean="0"/>
              <a:t>Warszawa, 25 maja 2011 r.</a:t>
            </a: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3200" smtClean="0"/>
              <a:t>Edukacja globalna, pomoc rozwojowa, Milenijne Cele Rozwoju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smtClean="0"/>
          </a:p>
          <a:p>
            <a:r>
              <a:rPr lang="pl-PL" smtClean="0"/>
              <a:t>dr Ewa Pogorzała, Instytut Humanistyczny, Państwowa Wyższa Szkoła Zawodowa im. Szymona Szymonowica w Zamościu</a:t>
            </a: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Co to jest edukacja globalna?</a:t>
            </a: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smtClean="0"/>
              <a:t>Istnieje </a:t>
            </a:r>
            <a:r>
              <a:rPr lang="pl-PL" dirty="0" smtClean="0"/>
              <a:t>wiele definicji edukacji globalnej </a:t>
            </a:r>
          </a:p>
          <a:p>
            <a:r>
              <a:rPr lang="pl-PL" dirty="0" smtClean="0"/>
              <a:t>Centrum Północ-Południe, działające przy Radzie Europy posługuje się następującą definicją:</a:t>
            </a:r>
          </a:p>
          <a:p>
            <a:endParaRPr lang="pl-PL" dirty="0" smtClean="0"/>
          </a:p>
          <a:p>
            <a:r>
              <a:rPr lang="pl-PL" sz="2800" b="1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„Edukacja </a:t>
            </a:r>
            <a:r>
              <a:rPr lang="pl-PL" sz="28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globalna to edukacja, która otwiera oczy i umysły ludzi na rzeczywistość, uświadamia potrzebę stworzenia świata, w którym będzie więcej sprawiedliwości, równości i będą przestrzegane prawa </a:t>
            </a:r>
            <a:r>
              <a:rPr lang="pl-PL" sz="2800" b="1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człowieka.”</a:t>
            </a:r>
            <a:r>
              <a:rPr lang="pl-PL" sz="2800" smtClean="0"/>
              <a:t/>
            </a:r>
            <a:br>
              <a:rPr lang="pl-PL" sz="2800" smtClean="0"/>
            </a:br>
            <a:endParaRPr lang="pl-PL" sz="2800" smtClean="0"/>
          </a:p>
          <a:p>
            <a:r>
              <a:rPr lang="pl-PL" sz="2800" i="1" smtClean="0"/>
              <a:t>„Największym grzechem ludzkości jest nie gniew, ale obojętność. Bo jest nieludzka”. 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 smtClean="0"/>
          </a:p>
          <a:p>
            <a:pPr>
              <a:buNone/>
            </a:pPr>
            <a:r>
              <a:rPr lang="pl-PL" dirty="0" smtClean="0"/>
              <a:t> 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Czy „nasz” Sposób postrzegania świata jest uniwersalny?</a:t>
            </a:r>
            <a:endParaRPr lang="pl-PL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33500" y="1893887"/>
            <a:ext cx="57150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>
                <a:solidFill>
                  <a:schemeClr val="accent1">
                    <a:lumMod val="75000"/>
                  </a:schemeClr>
                </a:solidFill>
              </a:rPr>
              <a:t>Komponenty edukacji globalnej</a:t>
            </a:r>
            <a:endParaRPr lang="pl-PL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pl-PL" sz="3000" dirty="0" smtClean="0"/>
              <a:t>Edukacja globalna obejmuje:</a:t>
            </a:r>
          </a:p>
          <a:p>
            <a:r>
              <a:rPr lang="pl-PL" sz="3000" dirty="0" smtClean="0"/>
              <a:t>Edukację rozwojową</a:t>
            </a:r>
          </a:p>
          <a:p>
            <a:r>
              <a:rPr lang="pl-PL" sz="3000" dirty="0" smtClean="0"/>
              <a:t>Edukację o  prawach  człowieka</a:t>
            </a:r>
          </a:p>
          <a:p>
            <a:r>
              <a:rPr lang="pl-PL" sz="3000" dirty="0" smtClean="0"/>
              <a:t>Edukację dla społeczności zrównoważonej</a:t>
            </a:r>
          </a:p>
          <a:p>
            <a:r>
              <a:rPr lang="pl-PL" sz="3000" dirty="0" smtClean="0"/>
              <a:t>Edukację dla pokoju i zapobiegania konfliktom</a:t>
            </a:r>
          </a:p>
          <a:p>
            <a:r>
              <a:rPr lang="pl-PL" sz="3000" dirty="0" smtClean="0"/>
              <a:t>Edukację międzykulturową,</a:t>
            </a:r>
            <a:br>
              <a:rPr lang="pl-PL" sz="3000" dirty="0" smtClean="0"/>
            </a:br>
            <a:r>
              <a:rPr lang="pl-PL" sz="3000" dirty="0" smtClean="0"/>
              <a:t>które są globalnym wymiarem edukacji obywatelskiej.</a:t>
            </a:r>
            <a:endParaRPr lang="pl-PL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solidFill>
                  <a:srgbClr val="FF0000"/>
                </a:solidFill>
              </a:rPr>
              <a:t>TYDZIEŃ EDUKACJI GLOBALNEJ 2010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pl-PL" sz="2800" smtClean="0">
                <a:solidFill>
                  <a:srgbClr val="0070C0"/>
                </a:solidFill>
              </a:rPr>
              <a:t>W 2010 roku po </a:t>
            </a:r>
            <a:r>
              <a:rPr lang="pl-PL" sz="2800" dirty="0" smtClean="0">
                <a:solidFill>
                  <a:srgbClr val="0070C0"/>
                </a:solidFill>
              </a:rPr>
              <a:t>raz dwunasty na </a:t>
            </a:r>
            <a:r>
              <a:rPr lang="pl-PL" sz="2800" smtClean="0">
                <a:solidFill>
                  <a:srgbClr val="0070C0"/>
                </a:solidFill>
              </a:rPr>
              <a:t>świecie obchodzony był </a:t>
            </a:r>
            <a:br>
              <a:rPr lang="pl-PL" sz="2800" smtClean="0">
                <a:solidFill>
                  <a:srgbClr val="0070C0"/>
                </a:solidFill>
              </a:rPr>
            </a:br>
            <a:r>
              <a:rPr lang="pl-PL" sz="2800" smtClean="0">
                <a:solidFill>
                  <a:srgbClr val="0070C0"/>
                </a:solidFill>
              </a:rPr>
              <a:t>Tydzień Edukacji Globalnej </a:t>
            </a:r>
            <a:br>
              <a:rPr lang="pl-PL" sz="2800" smtClean="0">
                <a:solidFill>
                  <a:srgbClr val="0070C0"/>
                </a:solidFill>
              </a:rPr>
            </a:br>
            <a:r>
              <a:rPr lang="pl-PL" sz="2800" smtClean="0">
                <a:solidFill>
                  <a:srgbClr val="0070C0"/>
                </a:solidFill>
              </a:rPr>
              <a:t>(13- 21 listopada 2010 r.)</a:t>
            </a:r>
            <a:endParaRPr lang="pl-PL" sz="2800" dirty="0" smtClean="0">
              <a:solidFill>
                <a:srgbClr val="7030A0"/>
              </a:solidFill>
            </a:endParaRPr>
          </a:p>
          <a:p>
            <a:pPr algn="ctr"/>
            <a:endParaRPr lang="pl-PL" sz="2800" smtClean="0">
              <a:solidFill>
                <a:srgbClr val="7030A0"/>
              </a:solidFill>
            </a:endParaRPr>
          </a:p>
          <a:p>
            <a:pPr algn="ctr"/>
            <a:r>
              <a:rPr lang="pl-PL" sz="2800" smtClean="0">
                <a:solidFill>
                  <a:srgbClr val="7030A0"/>
                </a:solidFill>
              </a:rPr>
              <a:t>ideą </a:t>
            </a:r>
            <a:r>
              <a:rPr lang="pl-PL" sz="2800" dirty="0" smtClean="0">
                <a:solidFill>
                  <a:srgbClr val="7030A0"/>
                </a:solidFill>
              </a:rPr>
              <a:t>przewodnią w 2010 r</a:t>
            </a:r>
            <a:r>
              <a:rPr lang="pl-PL" sz="2800" smtClean="0">
                <a:solidFill>
                  <a:srgbClr val="7030A0"/>
                </a:solidFill>
              </a:rPr>
              <a:t>. było hasło:</a:t>
            </a:r>
          </a:p>
          <a:p>
            <a:pPr algn="ctr">
              <a:buNone/>
            </a:pPr>
            <a:r>
              <a:rPr lang="pl-PL" sz="2800" b="1" smtClean="0">
                <a:solidFill>
                  <a:srgbClr val="7030A0"/>
                </a:solidFill>
              </a:rPr>
              <a:t> </a:t>
            </a:r>
            <a:r>
              <a:rPr lang="pl-PL" sz="2800" b="1" dirty="0" smtClean="0">
                <a:solidFill>
                  <a:srgbClr val="7030A0"/>
                </a:solidFill>
              </a:rPr>
              <a:t/>
            </a:r>
            <a:br>
              <a:rPr lang="pl-PL" sz="2800" b="1" dirty="0" smtClean="0">
                <a:solidFill>
                  <a:srgbClr val="7030A0"/>
                </a:solidFill>
              </a:rPr>
            </a:br>
            <a:r>
              <a:rPr lang="pl-PL" sz="2800" b="1" dirty="0" smtClean="0">
                <a:solidFill>
                  <a:srgbClr val="7030A0"/>
                </a:solidFill>
              </a:rPr>
              <a:t>“PEACE AND </a:t>
            </a:r>
            <a:r>
              <a:rPr lang="pl-PL" sz="2800" b="1" dirty="0" err="1" smtClean="0">
                <a:solidFill>
                  <a:srgbClr val="7030A0"/>
                </a:solidFill>
              </a:rPr>
              <a:t>NON-VIOLENCE</a:t>
            </a:r>
            <a:r>
              <a:rPr lang="pl-PL" sz="2800" b="1" dirty="0" smtClean="0">
                <a:solidFill>
                  <a:srgbClr val="7030A0"/>
                </a:solidFill>
              </a:rPr>
              <a:t> FOR THE CHILDREN OF THE WORLD”</a:t>
            </a:r>
            <a:r>
              <a:rPr lang="pl-PL" sz="2800" dirty="0" smtClean="0">
                <a:solidFill>
                  <a:srgbClr val="7030A0"/>
                </a:solidFill>
              </a:rPr>
              <a:t> </a:t>
            </a:r>
            <a:br>
              <a:rPr lang="pl-PL" sz="2800" dirty="0" smtClean="0">
                <a:solidFill>
                  <a:srgbClr val="7030A0"/>
                </a:solidFill>
              </a:rPr>
            </a:br>
            <a:r>
              <a:rPr lang="pl-PL" sz="2800" dirty="0" smtClean="0">
                <a:solidFill>
                  <a:srgbClr val="7030A0"/>
                </a:solidFill>
              </a:rPr>
              <a:t>(Pokój i niestosowanie przemocy wobec dzieci). </a:t>
            </a:r>
          </a:p>
          <a:p>
            <a:pPr algn="ctr"/>
            <a:endParaRPr lang="pl-PL" dirty="0" smtClean="0">
              <a:solidFill>
                <a:srgbClr val="7030A0"/>
              </a:solidFill>
            </a:endParaRP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Deklaracja z MAAStricht w sprawie edukacji globalnej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l-PL" smtClean="0"/>
              <a:t>Ramowa struktura europejskiej strategii na rzecz poprawy jakości i wzmocnienia edukacji globalnej w Europie do roku 2015. </a:t>
            </a:r>
          </a:p>
          <a:p>
            <a:r>
              <a:rPr lang="pl-PL" smtClean="0"/>
              <a:t>Od roku 2009 treści z zakresu edukacji globalnej zawarte zostały w nowej podstawie programowej kształcenia ogólnego.</a:t>
            </a:r>
          </a:p>
          <a:p>
            <a:r>
              <a:rPr lang="pl-PL" i="1" smtClean="0"/>
              <a:t>Edukacja globalna w Polsce. Europejski proces partnerskiego przeglądu edukacji globalnej. Krajowy raport na temat edukacji globalnej w Polsce</a:t>
            </a:r>
            <a:r>
              <a:rPr lang="pl-PL" smtClean="0"/>
              <a:t>,GENE Global Education Network Europe, Warszawa 2009. </a:t>
            </a:r>
          </a:p>
          <a:p>
            <a:pPr algn="just"/>
            <a:r>
              <a:rPr lang="pl-PL" i="1" smtClean="0"/>
              <a:t>Raport z procesu międzysektorowego na temat edukacji globalnej</a:t>
            </a:r>
            <a:r>
              <a:rPr lang="pl-PL" smtClean="0"/>
              <a:t>, Warszawa, maj 2011. </a:t>
            </a:r>
          </a:p>
          <a:p>
            <a:endParaRPr lang="pl-PL" smtClean="0"/>
          </a:p>
          <a:p>
            <a:endParaRPr lang="pl-PL" smtClean="0"/>
          </a:p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b="1" dirty="0" smtClean="0">
                <a:solidFill>
                  <a:srgbClr val="00B0F0"/>
                </a:solidFill>
              </a:rPr>
              <a:t>Edukacja rozwojowa</a:t>
            </a:r>
            <a:endParaRPr lang="pl-PL" sz="4800" b="1" dirty="0">
              <a:solidFill>
                <a:srgbClr val="00B0F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Jest komponentem </a:t>
            </a:r>
            <a:r>
              <a:rPr lang="pl-PL" smtClean="0"/>
              <a:t>edukacji globalnej.</a:t>
            </a:r>
            <a:endParaRPr lang="pl-PL" dirty="0" smtClean="0"/>
          </a:p>
          <a:p>
            <a:r>
              <a:rPr lang="pl-PL" dirty="0" smtClean="0"/>
              <a:t>Jest skierowana do </a:t>
            </a:r>
            <a:r>
              <a:rPr lang="pl-PL" smtClean="0"/>
              <a:t>polskiego społeczeństwa.</a:t>
            </a:r>
            <a:endParaRPr lang="pl-PL" dirty="0" smtClean="0"/>
          </a:p>
          <a:p>
            <a:r>
              <a:rPr lang="pl-PL" dirty="0" smtClean="0"/>
              <a:t>U podstaw edukacji rozwojowej leży przekonanie, że ludzi żyjących w różnych krajach i na różnych kontynentach łączą wzajemne zależności, a współczesne problemy międzynarodowe dotyczą nas wszystkich, ponieważ </a:t>
            </a:r>
            <a:r>
              <a:rPr lang="pl-PL" smtClean="0"/>
              <a:t>każdy ma </a:t>
            </a:r>
            <a:r>
              <a:rPr lang="pl-PL" dirty="0" smtClean="0"/>
              <a:t>wpływ na to, w jakim świecie żyjemy.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i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l-PL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 Według definicji Ministerstwa Spraw Zagranicznych – </a:t>
            </a:r>
            <a:r>
              <a:rPr lang="pl-PL" i="1" dirty="0" smtClean="0">
                <a:solidFill>
                  <a:schemeClr val="accent1">
                    <a:lumMod val="75000"/>
                  </a:schemeClr>
                </a:solidFill>
              </a:rPr>
              <a:t>edukacja rozwojowa to edukacja, która ma na celu: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l-PL" i="1" dirty="0" smtClean="0">
                <a:solidFill>
                  <a:schemeClr val="accent1">
                    <a:lumMod val="75000"/>
                  </a:schemeClr>
                </a:solidFill>
              </a:rPr>
              <a:t>podniesienie świadomości i poszerzenie wiedzy polskiego społeczeństwa na temat międzynarodowego rozwoju, </a:t>
            </a:r>
          </a:p>
          <a:p>
            <a:r>
              <a:rPr lang="pl-PL" i="1" dirty="0" smtClean="0">
                <a:solidFill>
                  <a:schemeClr val="accent1">
                    <a:lumMod val="75000"/>
                  </a:schemeClr>
                </a:solidFill>
              </a:rPr>
              <a:t>ułatwia zrozumienie globalnych współzależności pomiędzy społeczeństwami krajów rozwiniętych a społeczeństwami krajów rozwijających się i przechodzących transformację ustrojową, </a:t>
            </a:r>
          </a:p>
          <a:p>
            <a:r>
              <a:rPr lang="pl-PL" i="1" dirty="0" smtClean="0">
                <a:solidFill>
                  <a:schemeClr val="accent1">
                    <a:lumMod val="75000"/>
                  </a:schemeClr>
                </a:solidFill>
              </a:rPr>
              <a:t>skłania do krytycznej refleksji nad odpowiedzialnością za </a:t>
            </a:r>
            <a:r>
              <a:rPr lang="pl-PL" i="1" smtClean="0">
                <a:solidFill>
                  <a:schemeClr val="accent1">
                    <a:lumMod val="75000"/>
                  </a:schemeClr>
                </a:solidFill>
              </a:rPr>
              <a:t>rozwój międzynarodowy, </a:t>
            </a:r>
            <a:endParaRPr lang="pl-PL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i="1" dirty="0" smtClean="0">
                <a:solidFill>
                  <a:schemeClr val="accent1">
                    <a:lumMod val="75000"/>
                  </a:schemeClr>
                </a:solidFill>
              </a:rPr>
              <a:t>prowadzi do osobistego zaangażowania i świadomego działania na rzecz walki z ubóstwem na świecie i realizacji Milenijnych Celów Rozwoju.</a:t>
            </a:r>
            <a:endParaRPr lang="pl-PL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800" b="1" dirty="0" smtClean="0"/>
              <a:t>Milenijne Cele Rozwoju (ang. </a:t>
            </a:r>
            <a:r>
              <a:rPr lang="pl-PL" sz="2800" b="1" i="1" dirty="0" smtClean="0"/>
              <a:t>Millennium Development </a:t>
            </a:r>
            <a:r>
              <a:rPr lang="pl-PL" sz="2800" b="1" i="1" dirty="0" err="1" smtClean="0"/>
              <a:t>Goals</a:t>
            </a:r>
            <a:r>
              <a:rPr lang="pl-PL" sz="2800" b="1" i="1" dirty="0" smtClean="0"/>
              <a:t>, </a:t>
            </a:r>
            <a:r>
              <a:rPr lang="pl-PL" sz="2800" b="1" i="1" dirty="0" err="1" smtClean="0"/>
              <a:t>MDGs</a:t>
            </a:r>
            <a:r>
              <a:rPr lang="pl-PL" sz="2800" b="1" dirty="0" smtClean="0"/>
              <a:t>)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cele przyjęte przez przywódców 189 państw na szczycie Organizacji Narodów Zjednoczonych w 2000 roku, </a:t>
            </a:r>
          </a:p>
          <a:p>
            <a:r>
              <a:rPr lang="pl-PL" dirty="0" smtClean="0"/>
              <a:t>dotyczą redukcji ubóstwa i głodu, zapewnienia równego statusu kobiet i mężczyzn, poprawy stanu zdrowia, poprawy stanu edukacji, walki z AIDS, ochrony środowiska naturalnego oraz zbudowania globalnego partnerstwa między narodami na rzecz rozwoju.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smtClean="0"/>
              <a:t>Cel 1 Wyeliminować skrajne ubóstwo i głód </a:t>
            </a:r>
            <a:endParaRPr lang="pl-PL" b="1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1428728" y="2357430"/>
            <a:ext cx="2409837" cy="240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Symbol zastępczy zawartości 9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lvl="0"/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Zmniejszyć o połowę liczbę ludzi, których dochód nie przekracza 1 dolara dziennie</a:t>
            </a:r>
          </a:p>
          <a:p>
            <a:pPr lvl="0"/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Zmniejszyć o połowę liczbę ludzi, którzy cierpią głód</a:t>
            </a:r>
          </a:p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200" b="1" smtClean="0"/>
              <a:t>Cel 2 Zapewnić powszechne nauczanie na poziomie podstawowym</a:t>
            </a:r>
            <a:endParaRPr lang="pl-PL" b="1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1000100" y="2714620"/>
            <a:ext cx="2338399" cy="2338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ymbol zastępczy zawartości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lvl="0"/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Zapewnić wszystkim chłopcom i dziewczętom możliwość ukończenia pełnego cyklu nauki na poziomie podstawowym</a:t>
            </a:r>
          </a:p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smtClean="0"/>
              <a:t>Cel 3 Promować równość płci i awans społeczny kobiet</a:t>
            </a:r>
            <a:endParaRPr lang="pl-PL" b="1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1071538" y="2428868"/>
            <a:ext cx="2385167" cy="2338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ymbol zastępczy zawartości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lvl="0"/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Wyeliminować nierówny dostęp płci do pierwszego i drugiego szczebla edukacyjnego do 2005 roku, a na wszystkich szczeblach do 2015 roku</a:t>
            </a:r>
          </a:p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smtClean="0"/>
              <a:t>Cel 4 Ograniczyć umieralność dzieci</a:t>
            </a:r>
            <a:endParaRPr lang="pl-PL" b="1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1071538" y="2143116"/>
            <a:ext cx="2530901" cy="24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ymbol zastępczy zawartości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lvl="0"/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Zmniejszyć o 2/3 wskaźnik umieralności dzieci w wieku do lat 5</a:t>
            </a:r>
          </a:p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smtClean="0"/>
              <a:t>Cel 5 Poprawić opiekę zdrowotną nad matkami</a:t>
            </a:r>
            <a:endParaRPr lang="pl-PL" b="1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1000100" y="2214554"/>
            <a:ext cx="2624151" cy="2624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ymbol zastępczy zawartości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lvl="0"/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Zmniejszyć o 3/4 wskaźnik umieralności matek</a:t>
            </a:r>
          </a:p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200" b="1" smtClean="0"/>
              <a:t>Cel 6 Ograniczyć rozprzestrzenianie się HIV/AIDS, malarii i innych chorób</a:t>
            </a:r>
            <a:endParaRPr lang="pl-PL" b="1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928662" y="2071678"/>
            <a:ext cx="2822368" cy="2767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ymbol zastępczy zawartości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lvl="0"/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Powstrzymać rozprzestrzenianie się HIV/AIDS i ograniczyć ilość nowych zakażeń</a:t>
            </a:r>
          </a:p>
          <a:p>
            <a:pPr lvl="0"/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Powstrzymać rozprzestrzenianie się malarii i innych groźnych chorób i ograniczyć ilość zachorowań</a:t>
            </a:r>
          </a:p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200" b="1" smtClean="0"/>
              <a:t>Cel 7 Stosować zrównoważone metody gospodarowania zasobami naturalnymi </a:t>
            </a:r>
            <a:endParaRPr lang="pl-PL" b="1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1071538" y="2285992"/>
            <a:ext cx="2749501" cy="2695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ymbol zastępczy zawartości 6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Uwzględnić zasady zrównoważonego rozwoju w krajowych strategiach i programach; stosować metody hamujące zubożenie zasobów środowiska naturalnego</a:t>
            </a:r>
          </a:p>
          <a:p>
            <a:pPr lvl="0"/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Zmniejszyć o połowę liczbę ludzi pozbawionych stałego dostępu do czystej pitnej wody </a:t>
            </a:r>
          </a:p>
          <a:p>
            <a:pPr lvl="0"/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Do 2020 roku osiągnąć znaczącą poprawę warunków życia przynajmniej 100 milionów mieszkańców slumsów</a:t>
            </a:r>
          </a:p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smtClean="0"/>
              <a:t>Cel 8 Stworzyć globalne partnerskie porozumienie na rzecz rozwoju</a:t>
            </a:r>
            <a:endParaRPr lang="pl-PL" b="1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928662" y="2285992"/>
            <a:ext cx="2749501" cy="2695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ymbol zastępczy zawartości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„Łatwiej powiedzieć, niż zmierzyć” </a:t>
            </a:r>
            <a:endParaRPr lang="pl-PL"/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pl-PL" smtClean="0"/>
              <a:t>Czy rozwój da się skwantyfikować?, jak go zmierzyć?</a:t>
            </a:r>
          </a:p>
          <a:p>
            <a:r>
              <a:rPr lang="pl-PL" smtClean="0"/>
              <a:t>PKB per capita,</a:t>
            </a:r>
          </a:p>
          <a:p>
            <a:r>
              <a:rPr lang="pl-PL" smtClean="0"/>
              <a:t>HDI – Human Development Index (wskaźnik rozwoju społecznego z uwzględnieniem PKB per capita),</a:t>
            </a:r>
          </a:p>
          <a:p>
            <a:r>
              <a:rPr lang="pl-PL" smtClean="0"/>
              <a:t>HPI – Human Poverty Index (dobrostan społeczeństwa niezależnie od dochodu),</a:t>
            </a:r>
          </a:p>
          <a:p>
            <a:r>
              <a:rPr lang="pl-PL" smtClean="0"/>
              <a:t>GDI – Gender-related Development Index (rozwój społeczny w kontekście płci),</a:t>
            </a:r>
          </a:p>
          <a:p>
            <a:r>
              <a:rPr lang="pl-PL" smtClean="0"/>
              <a:t>HPI – Happy Planet Index (Wskaźnik Szczęśliwiej Planety),</a:t>
            </a:r>
          </a:p>
          <a:p>
            <a:r>
              <a:rPr lang="pl-PL" smtClean="0"/>
              <a:t>Gini Index (rozwarstwienie dochodów),</a:t>
            </a:r>
          </a:p>
          <a:p>
            <a:r>
              <a:rPr lang="pl-PL" smtClean="0">
                <a:hlinkClick r:id="rId2"/>
              </a:rPr>
              <a:t>http://www.gapminder.org</a:t>
            </a:r>
            <a:r>
              <a:rPr lang="pl-PL" smtClean="0"/>
              <a:t> </a:t>
            </a: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THE BASIC CAPABILITIES INDEX: </a:t>
            </a:r>
            <a:br>
              <a:rPr lang="pl-PL" smtClean="0"/>
            </a:br>
            <a:r>
              <a:rPr lang="pl-PL" smtClean="0"/>
              <a:t>miara „godności dla wszystkich”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smtClean="0"/>
              <a:t>BCI jest wyznaczany przez 3 wskaźniki :</a:t>
            </a:r>
          </a:p>
          <a:p>
            <a:r>
              <a:rPr lang="pl-PL" smtClean="0"/>
              <a:t>1) odsetek dzieci, które skończyły 5 klas w systemie edukacji </a:t>
            </a:r>
          </a:p>
          <a:p>
            <a:r>
              <a:rPr lang="pl-PL" smtClean="0"/>
              <a:t>2) odsetek dzieci, które dożyły piątego roku życia (wyliczany w oparciu o wskaźnik umieralności dzieci poniżej piątego roku życia),</a:t>
            </a:r>
          </a:p>
          <a:p>
            <a:r>
              <a:rPr lang="pl-PL" smtClean="0"/>
              <a:t>3) odsetek porodów odebranych przez wykwalifikowany personel medyczny.</a:t>
            </a:r>
          </a:p>
          <a:p>
            <a:r>
              <a:rPr lang="pl-PL" smtClean="0"/>
              <a:t>Basic Capabilities Index 2008 „Zbyt wolno!”</a:t>
            </a:r>
          </a:p>
          <a:p>
            <a:r>
              <a:rPr lang="pl-PL" smtClean="0"/>
              <a:t>Milenijne Cele Rozwoju nie zostaną osiągnięte do roku 2015, przy tym tempie rozwoju.</a:t>
            </a:r>
          </a:p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dirty="0" smtClean="0">
                <a:solidFill>
                  <a:srgbClr val="00B050"/>
                </a:solidFill>
              </a:rPr>
              <a:t>POMOC ROZWOJOWA</a:t>
            </a:r>
            <a:endParaRPr lang="pl-PL" sz="4400" dirty="0">
              <a:solidFill>
                <a:srgbClr val="00B05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/>
              <a:t>Wg polskiego MSZ: </a:t>
            </a:r>
          </a:p>
          <a:p>
            <a:r>
              <a:rPr lang="pl-PL" i="1" dirty="0" smtClean="0">
                <a:solidFill>
                  <a:schemeClr val="accent1">
                    <a:lumMod val="75000"/>
                  </a:schemeClr>
                </a:solidFill>
              </a:rPr>
              <a:t>Pomoc rozwojowa stanowi odpowiedź ze strony krajów rozwiniętych na problem ubóstwa, z którym w XXI wieku boryka się wiele krajów. Kraje biedne nie są w stanie rozwijać się wyłącznie własnymi siłami, dlatego korzystają z pomocy innych państw i instytucji międzynarodowych. Przezwyciężenie globalnej luki rozwojowej stanowi wyzwanie dzisiejszych czasów. Problemy głodu i ubóstwa wymagają z jednej strony rozwiązań ogólnoświatowych, z drugiej zaś konieczne jest zaangażowanie każdego państwa z </a:t>
            </a:r>
            <a:r>
              <a:rPr lang="pl-PL" i="1" smtClean="0">
                <a:solidFill>
                  <a:schemeClr val="accent1">
                    <a:lumMod val="75000"/>
                  </a:schemeClr>
                </a:solidFill>
              </a:rPr>
              <a:t>osobna.</a:t>
            </a:r>
          </a:p>
          <a:p>
            <a:r>
              <a:rPr lang="pl-PL" i="1" smtClean="0">
                <a:solidFill>
                  <a:schemeClr val="accent1">
                    <a:lumMod val="75000"/>
                  </a:schemeClr>
                </a:solidFill>
              </a:rPr>
              <a:t>www.polskapomoc.gov.pl</a:t>
            </a:r>
            <a:endParaRPr lang="pl-PL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Formy i rodzaje pomocy</a:t>
            </a: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Podstawowymi formami pomocy rozwojowej są: pomoc finansowa, rzeczowa i techniczna.</a:t>
            </a:r>
          </a:p>
          <a:p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Pomoc dwustronna jest kierowana bezpośrednio do instytucji, organizacji i osób w kraju-biorcy. </a:t>
            </a:r>
          </a:p>
          <a:p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Pomoc trójstronna polega na udzielaniu pomocy rozwojowej wspólnie z </a:t>
            </a:r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innym krajem-donatorem. </a:t>
            </a:r>
            <a:endParaRPr lang="pl-PL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Pomoc wielostronna jest udzielana za pośrednictwem </a:t>
            </a:r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instytucji międzynarodowych.</a:t>
            </a: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Pomoc rozwojowa a pomoc humanitarna</a:t>
            </a: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sz="3200" b="1" dirty="0" smtClean="0">
                <a:solidFill>
                  <a:schemeClr val="accent1">
                    <a:lumMod val="75000"/>
                  </a:schemeClr>
                </a:solidFill>
              </a:rPr>
              <a:t>Pomoc humanitarna (ang. </a:t>
            </a:r>
            <a:r>
              <a:rPr lang="pl-PL" sz="3200" b="1" i="1" dirty="0" err="1" smtClean="0">
                <a:solidFill>
                  <a:schemeClr val="accent1">
                    <a:lumMod val="75000"/>
                  </a:schemeClr>
                </a:solidFill>
              </a:rPr>
              <a:t>humanitarian</a:t>
            </a:r>
            <a:r>
              <a:rPr lang="pl-PL" sz="3200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sz="3200" b="1" i="1" dirty="0" err="1" smtClean="0">
                <a:solidFill>
                  <a:schemeClr val="accent1">
                    <a:lumMod val="75000"/>
                  </a:schemeClr>
                </a:solidFill>
              </a:rPr>
              <a:t>aid</a:t>
            </a:r>
            <a:r>
              <a:rPr lang="pl-PL" sz="3200" b="1" i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pl-PL" sz="3200" b="1" i="1" dirty="0" err="1" smtClean="0">
                <a:solidFill>
                  <a:schemeClr val="accent1">
                    <a:lumMod val="75000"/>
                  </a:schemeClr>
                </a:solidFill>
              </a:rPr>
              <a:t>assistance</a:t>
            </a:r>
            <a:r>
              <a:rPr lang="pl-PL" sz="320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pl-PL" sz="3200" dirty="0" smtClean="0">
                <a:solidFill>
                  <a:schemeClr val="accent1">
                    <a:lumMod val="75000"/>
                  </a:schemeClr>
                </a:solidFill>
              </a:rPr>
              <a:t> - pomoc doraźna, zaspokajająca najbardziej podstawowe potrzeby zachowania życia i godności ofiar sytuacji nadzwyczajnych, takich jak kataklizmy, katastrofy, konflikty zbrojne.</a:t>
            </a:r>
            <a:endParaRPr lang="pl-PL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rgbClr val="00B0F0"/>
                </a:solidFill>
              </a:rPr>
              <a:t>ODA – Oficjalna Pomoc rozwojowa</a:t>
            </a:r>
            <a:endParaRPr lang="pl-PL" b="1" dirty="0">
              <a:solidFill>
                <a:srgbClr val="00B0F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Oficjalna Pomoc Rozwojowa (ang. </a:t>
            </a:r>
            <a:r>
              <a:rPr lang="pl-PL" b="1" i="1" dirty="0" err="1" smtClean="0">
                <a:solidFill>
                  <a:schemeClr val="accent1">
                    <a:lumMod val="75000"/>
                  </a:schemeClr>
                </a:solidFill>
              </a:rPr>
              <a:t>Official</a:t>
            </a:r>
            <a:r>
              <a:rPr lang="pl-PL" b="1" i="1" dirty="0" smtClean="0">
                <a:solidFill>
                  <a:schemeClr val="accent1">
                    <a:lumMod val="75000"/>
                  </a:schemeClr>
                </a:solidFill>
              </a:rPr>
              <a:t> Development </a:t>
            </a:r>
            <a:r>
              <a:rPr lang="pl-PL" b="1" i="1" dirty="0" err="1" smtClean="0">
                <a:solidFill>
                  <a:schemeClr val="accent1">
                    <a:lumMod val="75000"/>
                  </a:schemeClr>
                </a:solidFill>
              </a:rPr>
              <a:t>Assistance</a:t>
            </a:r>
            <a:r>
              <a:rPr lang="pl-PL" b="1" i="1" dirty="0" smtClean="0">
                <a:solidFill>
                  <a:schemeClr val="accent1">
                    <a:lumMod val="75000"/>
                  </a:schemeClr>
                </a:solidFill>
              </a:rPr>
              <a:t>, ODA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) </a:t>
            </a:r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- darowizny i pożyczki przekazane krajom rozwijającym się przez oficjalne instytucje rządowe państw-dawców lub organizacje międzynarodowe, mające na celu wsparcie rozwoju gospodarczego i dobrobytu w tych krajach</a:t>
            </a:r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  <a:p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Pożyczki </a:t>
            </a:r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są liczone jako Oficjalna Pomoc Rozwojowa tylko wtedy, gdy zawierają element darowizny o wartości przynajmniej 25% wartości pomocy.</a:t>
            </a: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Dlaczego pomoc rozwojowa jest potrzebna?</a:t>
            </a: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sz="2800" b="1" dirty="0" smtClean="0">
                <a:solidFill>
                  <a:schemeClr val="accent1">
                    <a:lumMod val="75000"/>
                  </a:schemeClr>
                </a:solidFill>
              </a:rPr>
              <a:t>Załóżmy, że świat jest wioską liczącą 100 </a:t>
            </a:r>
            <a:r>
              <a:rPr lang="pl-PL" sz="2800" b="1" smtClean="0">
                <a:solidFill>
                  <a:schemeClr val="accent1">
                    <a:lumMod val="75000"/>
                  </a:schemeClr>
                </a:solidFill>
              </a:rPr>
              <a:t>mieszkańców...</a:t>
            </a:r>
            <a:endParaRPr lang="pl-PL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sz="2800" dirty="0" smtClean="0">
                <a:solidFill>
                  <a:schemeClr val="accent1">
                    <a:lumMod val="75000"/>
                  </a:schemeClr>
                </a:solidFill>
              </a:rPr>
              <a:t>51 kobiet, 49 mężczyzn (odwrotne proporcje w niektórych krajach azjatyckich z uwagi na preferowanie narodzin </a:t>
            </a:r>
            <a:r>
              <a:rPr lang="pl-PL" sz="2800" smtClean="0">
                <a:solidFill>
                  <a:schemeClr val="accent1">
                    <a:lumMod val="75000"/>
                  </a:schemeClr>
                </a:solidFill>
              </a:rPr>
              <a:t>chłopców),</a:t>
            </a:r>
            <a:endParaRPr lang="pl-PL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sz="2800" dirty="0" smtClean="0">
                <a:solidFill>
                  <a:schemeClr val="accent1">
                    <a:lumMod val="75000"/>
                  </a:schemeClr>
                </a:solidFill>
              </a:rPr>
              <a:t>50 osób jest poniżej 25 </a:t>
            </a:r>
            <a:r>
              <a:rPr lang="pl-PL" sz="2800" smtClean="0">
                <a:solidFill>
                  <a:schemeClr val="accent1">
                    <a:lumMod val="75000"/>
                  </a:schemeClr>
                </a:solidFill>
              </a:rPr>
              <a:t>roku życia,</a:t>
            </a:r>
            <a:endParaRPr lang="pl-PL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sz="2800" dirty="0" smtClean="0">
                <a:solidFill>
                  <a:schemeClr val="accent1">
                    <a:lumMod val="75000"/>
                  </a:schemeClr>
                </a:solidFill>
              </a:rPr>
              <a:t>20 mężczyzn jest właścicielami 80% wioski i </a:t>
            </a:r>
            <a:r>
              <a:rPr lang="pl-PL" sz="2800" smtClean="0">
                <a:solidFill>
                  <a:schemeClr val="accent1">
                    <a:lumMod val="75000"/>
                  </a:schemeClr>
                </a:solidFill>
              </a:rPr>
              <a:t>jej majątku,</a:t>
            </a:r>
            <a:endParaRPr lang="pl-PL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sz="2800" dirty="0" smtClean="0">
                <a:solidFill>
                  <a:schemeClr val="accent1">
                    <a:lumMod val="75000"/>
                  </a:schemeClr>
                </a:solidFill>
              </a:rPr>
              <a:t>1 kobieta posiada na własność </a:t>
            </a:r>
            <a:r>
              <a:rPr lang="pl-PL" sz="2800" smtClean="0">
                <a:solidFill>
                  <a:schemeClr val="accent1">
                    <a:lumMod val="75000"/>
                  </a:schemeClr>
                </a:solidFill>
              </a:rPr>
              <a:t>kawałek ziemi,</a:t>
            </a:r>
            <a:endParaRPr lang="pl-PL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sz="2800" dirty="0" smtClean="0">
                <a:solidFill>
                  <a:schemeClr val="accent1">
                    <a:lumMod val="75000"/>
                  </a:schemeClr>
                </a:solidFill>
              </a:rPr>
              <a:t>1 osoba jest właścicielem 50% wioski i </a:t>
            </a:r>
            <a:r>
              <a:rPr lang="pl-PL" sz="2800" smtClean="0">
                <a:solidFill>
                  <a:schemeClr val="accent1">
                    <a:lumMod val="75000"/>
                  </a:schemeClr>
                </a:solidFill>
              </a:rPr>
              <a:t>jej majątku,</a:t>
            </a:r>
            <a:endParaRPr lang="pl-PL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sz="2800" dirty="0" smtClean="0">
                <a:solidFill>
                  <a:schemeClr val="accent1">
                    <a:lumMod val="75000"/>
                  </a:schemeClr>
                </a:solidFill>
              </a:rPr>
              <a:t>5-6 kobiet jest </a:t>
            </a:r>
            <a:r>
              <a:rPr lang="pl-PL" sz="2800" smtClean="0">
                <a:solidFill>
                  <a:schemeClr val="accent1">
                    <a:lumMod val="75000"/>
                  </a:schemeClr>
                </a:solidFill>
              </a:rPr>
              <a:t>ofiarami gwałtu,</a:t>
            </a:r>
            <a:endParaRPr lang="pl-PL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sz="2800" dirty="0" smtClean="0">
                <a:solidFill>
                  <a:schemeClr val="accent1">
                    <a:lumMod val="75000"/>
                  </a:schemeClr>
                </a:solidFill>
              </a:rPr>
              <a:t>42 osoby nigdy nie piją wody zdatnej </a:t>
            </a:r>
            <a:r>
              <a:rPr lang="pl-PL" sz="2800" smtClean="0">
                <a:solidFill>
                  <a:schemeClr val="accent1">
                    <a:lumMod val="75000"/>
                  </a:schemeClr>
                </a:solidFill>
              </a:rPr>
              <a:t>do picia,</a:t>
            </a:r>
            <a:endParaRPr lang="pl-PL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sz="2800" dirty="0" smtClean="0">
                <a:solidFill>
                  <a:schemeClr val="accent1">
                    <a:lumMod val="75000"/>
                  </a:schemeClr>
                </a:solidFill>
              </a:rPr>
              <a:t>50 osób mieszka w wiosce, pozostali są rozproszeni </a:t>
            </a:r>
            <a:r>
              <a:rPr lang="pl-PL" sz="2800" smtClean="0">
                <a:solidFill>
                  <a:schemeClr val="accent1">
                    <a:lumMod val="75000"/>
                  </a:schemeClr>
                </a:solidFill>
              </a:rPr>
              <a:t>poza nią,</a:t>
            </a:r>
            <a:endParaRPr lang="pl-PL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33 mieszkańców, w tym 23 kobiety, żyje w warunkach </a:t>
            </a:r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konfliktu zbrojnego,</a:t>
            </a:r>
            <a:endParaRPr lang="pl-PL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5 mężczyzn i 1 kobieta są żołnierzami, policjantami </a:t>
            </a:r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lub żandarmami,</a:t>
            </a:r>
            <a:endParaRPr lang="pl-PL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5 dzieci pracuje w </a:t>
            </a:r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warunkach niewolniczych,</a:t>
            </a:r>
            <a:endParaRPr lang="pl-PL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60 osób, z czego 40 mężczyzn, umie czytać </a:t>
            </a:r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i liczyć,</a:t>
            </a:r>
            <a:endParaRPr lang="pl-PL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50 mieszkańców korzysta ze świadczeń </a:t>
            </a:r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służby medycznej,</a:t>
            </a:r>
            <a:endParaRPr lang="pl-PL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8 osób ma dostęp do komputera, z czego 6 posiada dostęp </a:t>
            </a:r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do Internetu,</a:t>
            </a:r>
            <a:endParaRPr lang="pl-PL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80 osób wyznaje jakąś religię, z czego 40 jest zmuszane do jej praktykowania, 20 kolejnych nie praktykuje wcale, zaś 5 praktykuje z </a:t>
            </a:r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narażeniem życia,</a:t>
            </a:r>
            <a:endParaRPr lang="pl-PL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do wioskowej biblioteki mają dostęp tylko 24 osoby, do kina chodzi jedna osoba, ciągle </a:t>
            </a:r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ta sama,</a:t>
            </a:r>
            <a:endParaRPr lang="pl-PL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elektryczność jest odcięta przez połowę doby, z braku środków, 30 osób wykorzystuje </a:t>
            </a:r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90% </a:t>
            </a:r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zasobów naturalnych i </a:t>
            </a:r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energetycznych wioski,</a:t>
            </a:r>
            <a:endParaRPr lang="pl-PL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5 osób już kiedyś było na wakacjach, 10 osób wyjedzie na wakacje w okresie najbliższych </a:t>
            </a:r>
            <a:r>
              <a:rPr lang="pl-PL" smtClean="0">
                <a:solidFill>
                  <a:schemeClr val="accent1">
                    <a:lumMod val="75000"/>
                  </a:schemeClr>
                </a:solidFill>
              </a:rPr>
              <a:t>5 lat.</a:t>
            </a:r>
          </a:p>
          <a:p>
            <a:r>
              <a:rPr lang="pl-PL" sz="1800" smtClean="0">
                <a:solidFill>
                  <a:schemeClr val="accent1">
                    <a:lumMod val="75000"/>
                  </a:schemeClr>
                </a:solidFill>
              </a:rPr>
              <a:t>Źródło: http://www.polskapomoc.gov.pl/Materialy,edukacyjne,227.html</a:t>
            </a:r>
            <a:endParaRPr lang="pl-PL" sz="18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mtClean="0"/>
              <a:t>Gdzie szukać materiałów edukacyjnych dotyczących edukacji globalnej? 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smtClean="0"/>
              <a:t>„Edukacja globalna w każdej szkole" – publikacja przygotowana przez Centrum Edukacji Obywatelskiej i Polską Akcję Humanitarną.</a:t>
            </a:r>
          </a:p>
          <a:p>
            <a:r>
              <a:rPr lang="pl-PL" smtClean="0"/>
              <a:t>Dostępna w formacie pdf na stronie Ministerstwa Edukacji Narodowej: </a:t>
            </a:r>
            <a:r>
              <a:rPr lang="pl-PL" smtClean="0">
                <a:hlinkClick r:id="rId2"/>
              </a:rPr>
              <a:t>http://www.men.gov.pl/images/stories/pdf/ceo_edukacja_globalna_2011_www.pdf</a:t>
            </a:r>
            <a:endParaRPr lang="pl-PL" smtClean="0"/>
          </a:p>
          <a:p>
            <a:r>
              <a:rPr lang="pl-PL" smtClean="0"/>
              <a:t>Publikacja skierowana jest do nauczycieli. </a:t>
            </a:r>
          </a:p>
          <a:p>
            <a:r>
              <a:rPr lang="pl-PL" smtClean="0"/>
              <a:t>Porusza zagadnienia związane z migracjami, zmianami klimatu, prawami człowieka, zrównoważonym rozwojem, dostępem do edukacji w krajach rozwijających się oraz ubóstwem. </a:t>
            </a:r>
          </a:p>
          <a:p>
            <a:r>
              <a:rPr lang="pl-PL" smtClean="0"/>
              <a:t>Podzielona jest na część teoretyczną oraz zestaw ćwiczeń do wykorzystania podczas lekcji. </a:t>
            </a: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smtClean="0"/>
              <a:t>Ośrodek Rozwoju Edukacji </a:t>
            </a:r>
          </a:p>
          <a:p>
            <a:r>
              <a:rPr lang="pl-PL" smtClean="0"/>
              <a:t>Projekt „Odkrywamy Prawo Humanitarne”.</a:t>
            </a:r>
          </a:p>
          <a:p>
            <a:r>
              <a:rPr lang="pl-PL" smtClean="0"/>
              <a:t>projekty: „Pomagamy innym – edukacja rozwojowa w szkole", „Regionalne partnerstwo szkół w promocji TEG", „Wiem, rozumiem, działam – edukacja rozwojowa w polskiej szkole”</a:t>
            </a:r>
          </a:p>
          <a:p>
            <a:r>
              <a:rPr lang="pl-PL" smtClean="0">
                <a:hlinkClick r:id="rId2"/>
              </a:rPr>
              <a:t>http://www.edukacjaglobalna-codn.pl</a:t>
            </a:r>
            <a:endParaRPr lang="pl-PL" smtClean="0"/>
          </a:p>
          <a:p>
            <a:r>
              <a:rPr lang="pl-PL" smtClean="0"/>
              <a:t>Gimnazjalne projekty edukacyjne z zakresu edukacji globalnej.</a:t>
            </a:r>
          </a:p>
          <a:p>
            <a:r>
              <a:rPr lang="pl-PL" smtClean="0">
                <a:hlinkClick r:id="rId3"/>
              </a:rPr>
              <a:t>www.polskapomoc.gov.pl</a:t>
            </a:r>
            <a:r>
              <a:rPr lang="pl-PL" smtClean="0"/>
              <a:t> - portal poświęcony programowi polskiej pomocy zagranicznej.</a:t>
            </a:r>
          </a:p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smtClean="0"/>
              <a:t>Kampania społeczna Programu Narodów Zjednoczonych ds. Rozwoju (UNDP)</a:t>
            </a:r>
            <a:br>
              <a:rPr lang="pl-PL" smtClean="0"/>
            </a:br>
            <a:r>
              <a:rPr lang="pl-PL" smtClean="0"/>
              <a:t>i Ministerstwa Spraw Zagranicznych Rzeczypospolitej Polskiej</a:t>
            </a:r>
          </a:p>
          <a:p>
            <a:endParaRPr lang="pl-PL" smtClean="0"/>
          </a:p>
          <a:p>
            <a:endParaRPr lang="pl-PL" smtClean="0"/>
          </a:p>
          <a:p>
            <a:r>
              <a:rPr lang="pl-PL" smtClean="0">
                <a:hlinkClick r:id="rId2"/>
              </a:rPr>
              <a:t>http://www.un.org.pl/rozwoj/</a:t>
            </a:r>
            <a:endParaRPr lang="pl-PL" smtClean="0"/>
          </a:p>
          <a:p>
            <a:r>
              <a:rPr lang="pl-PL" smtClean="0"/>
              <a:t>Materiały edukacyjne</a:t>
            </a:r>
          </a:p>
          <a:p>
            <a:r>
              <a:rPr lang="pl-PL" smtClean="0"/>
              <a:t>http://www.un.org.pl/rozwoj/mdg/</a:t>
            </a:r>
            <a:endParaRPr lang="pl-PL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24100" y="3228975"/>
            <a:ext cx="4495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24100" y="3228975"/>
            <a:ext cx="4495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24100" y="3228975"/>
            <a:ext cx="4495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Kiedy możemy promować w szkole treści z zakresu edukacji globalnej?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smtClean="0"/>
              <a:t>27 stycznia – Dzień Dialogu z Islamem</a:t>
            </a:r>
          </a:p>
          <a:p>
            <a:r>
              <a:rPr lang="pl-PL" smtClean="0"/>
              <a:t>21 marca – Międzynarodowy Dzień Eliminacji Dyskryminacji Rasowej</a:t>
            </a:r>
          </a:p>
          <a:p>
            <a:r>
              <a:rPr lang="pl-PL" smtClean="0"/>
              <a:t>8 maja – Światowy Dzień Czerwonego Krzyża i Czerwonego Półksiężyca</a:t>
            </a:r>
          </a:p>
          <a:p>
            <a:r>
              <a:rPr lang="pl-PL" smtClean="0"/>
              <a:t>14 maja – Dzień Sprawiedliwego Handlu</a:t>
            </a:r>
          </a:p>
          <a:p>
            <a:r>
              <a:rPr lang="pl-PL" smtClean="0"/>
              <a:t>21 maja – Dzień Różnorodności Kulturowej</a:t>
            </a:r>
          </a:p>
          <a:p>
            <a:r>
              <a:rPr lang="pl-PL" smtClean="0"/>
              <a:t>25 maja – Dzień Afryki</a:t>
            </a:r>
          </a:p>
          <a:p>
            <a:r>
              <a:rPr lang="pl-PL" smtClean="0"/>
              <a:t>20 czerwca – Światowy Dzień Uchodźcy</a:t>
            </a:r>
          </a:p>
          <a:p>
            <a:r>
              <a:rPr lang="pl-PL" smtClean="0"/>
              <a:t>9 sierpnia – Międzynarodowy Dzień Ludności Tubylczej</a:t>
            </a:r>
          </a:p>
          <a:p>
            <a:r>
              <a:rPr lang="pl-PL" smtClean="0"/>
              <a:t>8 września – Miedzynarodowy Dzień Przeciw Analfabetyzmowi</a:t>
            </a:r>
          </a:p>
          <a:p>
            <a:r>
              <a:rPr lang="pl-PL" smtClean="0"/>
              <a:t>17 października – Międzynarodowy Dzień Walki z Ubóstwem</a:t>
            </a:r>
          </a:p>
          <a:p>
            <a:r>
              <a:rPr lang="pl-PL" smtClean="0"/>
              <a:t>18 grudnia – Międzynarodowy Dzień Imigranta  </a:t>
            </a: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mtClean="0"/>
              <a:t>Projekt edukacyjny „Szkoła humanitarna” www.pah.org.pl/szkola_humanitarna.pl</a:t>
            </a:r>
            <a:endParaRPr lang="pl-PL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862012" y="2990850"/>
            <a:ext cx="2847975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ymbol zastępczy zawartości 5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pl-PL" b="1" smtClean="0"/>
              <a:t>Polska Akcja Humanitarna </a:t>
            </a:r>
          </a:p>
          <a:p>
            <a:r>
              <a:rPr lang="pl-PL" b="1" smtClean="0"/>
              <a:t>szkoły gimnazjalne i ponadgimnazjalne z miejscowości do 500 tys. mieszkańców</a:t>
            </a:r>
          </a:p>
          <a:p>
            <a:r>
              <a:rPr lang="pl-PL" b="1" smtClean="0"/>
              <a:t>roczny projekt edukacyjny „Szkoła Humanitarna”, edycja 2011/2012.</a:t>
            </a:r>
          </a:p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000" b="1" smtClean="0"/>
              <a:t>Konferencja „Rozwój globalny a nowe państwa członkowskie UE – czas na nowe otwarcie?”</a:t>
            </a:r>
            <a:br>
              <a:rPr lang="pl-PL" sz="2000" b="1" smtClean="0"/>
            </a:br>
            <a:r>
              <a:rPr lang="pl-PL" sz="2000" b="1" smtClean="0"/>
              <a:t>26-28 maja 2011, Warszawa, SWPS, PKiN</a:t>
            </a:r>
            <a:br>
              <a:rPr lang="pl-PL" sz="2000" b="1" smtClean="0"/>
            </a:br>
            <a:r>
              <a:rPr lang="pl-PL" sz="2000" b="1" smtClean="0"/>
              <a:t>Polska Akcja Humanitarna</a:t>
            </a:r>
            <a:endParaRPr lang="pl-PL" sz="200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08076" y="1600200"/>
            <a:ext cx="3365847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l-PL" smtClean="0"/>
              <a:t>W trakcie konferencji podpisane zostanie porozumienie w sprawie wspierania rozwoju edukacji globalnej w Polsce, pomiędzy Ministerstwem Spraw Zagranicznych, Ministerstwem Edukacji Narodowej oraz Grupą Zagranica. </a:t>
            </a:r>
          </a:p>
          <a:p>
            <a:r>
              <a:rPr lang="pl-PL" smtClean="0"/>
              <a:t>Defincja edukacji globalnej, wypracowana w trakcie procesu międzysektorowego:</a:t>
            </a:r>
          </a:p>
          <a:p>
            <a:r>
              <a:rPr lang="pl-PL" i="1" smtClean="0"/>
              <a:t>Edukacja globalna to część kształcenia obywatelskiego i wychowania, która rozszerza ich zakres przez uświadamianie istnienia zjawisk i współzalezności globalnych. Jej głównym celem jest przygotowanie odbiorców do stawiania czoła wyzwaniom dotyczącym całej ludzkości.  </a:t>
            </a:r>
          </a:p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Wizja rozwoju edukacji globalnej w Polsce: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smtClean="0"/>
              <a:t>Rozszerzenie współpracy instytucji zaangażowanych w działania w zakresie edukacji globalnej.</a:t>
            </a:r>
          </a:p>
          <a:p>
            <a:r>
              <a:rPr lang="pl-PL" smtClean="0"/>
              <a:t>Upowszechnienie oraz promowanie wypracowanej definicji edukacji globalnej.</a:t>
            </a:r>
          </a:p>
          <a:p>
            <a:r>
              <a:rPr lang="pl-PL" smtClean="0"/>
              <a:t>Wypracowanie standardów jakości edukacji globalnej.</a:t>
            </a:r>
          </a:p>
          <a:p>
            <a:r>
              <a:rPr lang="pl-PL" smtClean="0"/>
              <a:t>Stworzenie ogólnodostępnego katalogu dobrych praktyk (działań i narzędzi), które mogą stanowić inspirację dla osób zajmujacych się edukacją globalną. </a:t>
            </a:r>
          </a:p>
          <a:p>
            <a:r>
              <a:rPr lang="pl-PL" smtClean="0"/>
              <a:t>Stworzenie systemu rekomendacji materiałów z zakresu edukacji globalnej. </a:t>
            </a:r>
          </a:p>
          <a:p>
            <a:r>
              <a:rPr lang="pl-PL" smtClean="0"/>
              <a:t>Wzmacnianie potencjału instytucji zajmujących się edukacją globalną.</a:t>
            </a:r>
          </a:p>
          <a:p>
            <a:r>
              <a:rPr lang="pl-PL" smtClean="0"/>
              <a:t>Zwiększenie zainteresowania nowych grantodawców edukacją globalną i umożliwienie udziału w konkursach grantowych możliwie dużej liczbie aktorów edukacji globalnej.  </a:t>
            </a:r>
          </a:p>
          <a:p>
            <a:r>
              <a:rPr lang="pl-PL" sz="2100" smtClean="0"/>
              <a:t>Źródło:</a:t>
            </a:r>
            <a:r>
              <a:rPr lang="pl-PL" sz="2100" i="1" smtClean="0"/>
              <a:t> Raport z procesu międzysektorowego na temat edukacji globalnej</a:t>
            </a:r>
            <a:r>
              <a:rPr lang="pl-PL" sz="2100" smtClean="0"/>
              <a:t>, Warszawa, maj 2011. </a:t>
            </a:r>
          </a:p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„zobacz, dotknij, poczuj”</a:t>
            </a:r>
            <a:br>
              <a:rPr lang="pl-PL" smtClean="0"/>
            </a:br>
            <a:r>
              <a:rPr lang="pl-PL" smtClean="0"/>
              <a:t>www.parkedukacji.swm.pl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smtClean="0"/>
              <a:t>Projekt „Park Edukacji Rozwojowej. Zobacz, dotknij, poczuj – nowoczesne narzędzia w edukacji rozwojowej”</a:t>
            </a:r>
          </a:p>
          <a:p>
            <a:r>
              <a:rPr lang="pl-PL" smtClean="0"/>
              <a:t>Salezjański Wolontariat Misyjny MŁODZI ŚWIATU.</a:t>
            </a:r>
          </a:p>
          <a:p>
            <a:r>
              <a:rPr lang="pl-PL" smtClean="0"/>
              <a:t>Park Edukacji Rozwojowej to obszar, na którym znajdują się osady z różnych regionów świata (wioska arktyczna, wioska ghańska, wioska peruwiańska, wioska papuaska, wioska mongolska, wioska indiańska).</a:t>
            </a:r>
          </a:p>
          <a:p>
            <a:r>
              <a:rPr lang="pl-PL" smtClean="0"/>
              <a:t>Park otwarty jest od pn. – pt. w godz. 9.00-16.00, Kraków, ul. Tyniecka 39.</a:t>
            </a:r>
          </a:p>
          <a:p>
            <a:r>
              <a:rPr lang="pl-PL" smtClean="0"/>
              <a:t>Grupy od 10-25 osób należy zgłaszać z dwutygodniowym wyprzedzeniem  e-mail: parkedukacji@swm.pl. </a:t>
            </a: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ykusz">
  <a:themeElements>
    <a:clrScheme name="Wykusz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Wykusz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ykusz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842</TotalTime>
  <Words>1630</Words>
  <PresentationFormat>Pokaz na ekranie (4:3)</PresentationFormat>
  <Paragraphs>169</Paragraphs>
  <Slides>37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37</vt:i4>
      </vt:variant>
    </vt:vector>
  </HeadingPairs>
  <TitlesOfParts>
    <vt:vector size="38" baseType="lpstr">
      <vt:lpstr>Wykusz</vt:lpstr>
      <vt:lpstr>Konferencja „Świat różnorodnych kultur, doświadczeń  i możliwości”</vt:lpstr>
      <vt:lpstr>Edukacja globalna, pomoc rozwojowa, Milenijne Cele Rozwoju</vt:lpstr>
      <vt:lpstr>Co to jest edukacja globalna?</vt:lpstr>
      <vt:lpstr>Czy „nasz” Sposób postrzegania świata jest uniwersalny?</vt:lpstr>
      <vt:lpstr>Komponenty edukacji globalnej</vt:lpstr>
      <vt:lpstr>TYDZIEŃ EDUKACJI GLOBALNEJ 2010</vt:lpstr>
      <vt:lpstr>Deklaracja z MAAStricht w sprawie edukacji globalnej</vt:lpstr>
      <vt:lpstr>Edukacja rozwojowa</vt:lpstr>
      <vt:lpstr>                    Według definicji Ministerstwa Spraw Zagranicznych – edukacja rozwojowa to edukacja, która ma na celu:</vt:lpstr>
      <vt:lpstr>Milenijne Cele Rozwoju (ang. Millennium Development Goals, MDGs)</vt:lpstr>
      <vt:lpstr>Cel 1 Wyeliminować skrajne ubóstwo i głód </vt:lpstr>
      <vt:lpstr>Cel 2 Zapewnić powszechne nauczanie na poziomie podstawowym</vt:lpstr>
      <vt:lpstr>Cel 3 Promować równość płci i awans społeczny kobiet</vt:lpstr>
      <vt:lpstr>Cel 4 Ograniczyć umieralność dzieci</vt:lpstr>
      <vt:lpstr>Cel 5 Poprawić opiekę zdrowotną nad matkami</vt:lpstr>
      <vt:lpstr>Cel 6 Ograniczyć rozprzestrzenianie się HIV/AIDS, malarii i innych chorób</vt:lpstr>
      <vt:lpstr>Cel 7 Stosować zrównoważone metody gospodarowania zasobami naturalnymi </vt:lpstr>
      <vt:lpstr>Cel 8 Stworzyć globalne partnerskie porozumienie na rzecz rozwoju</vt:lpstr>
      <vt:lpstr>„Łatwiej powiedzieć, niż zmierzyć” </vt:lpstr>
      <vt:lpstr>THE BASIC CAPABILITIES INDEX:  miara „godności dla wszystkich”</vt:lpstr>
      <vt:lpstr>POMOC ROZWOJOWA</vt:lpstr>
      <vt:lpstr>Formy i rodzaje pomocy</vt:lpstr>
      <vt:lpstr>Pomoc rozwojowa a pomoc humanitarna</vt:lpstr>
      <vt:lpstr>ODA – Oficjalna Pomoc rozwojowa</vt:lpstr>
      <vt:lpstr>Dlaczego pomoc rozwojowa jest potrzebna?</vt:lpstr>
      <vt:lpstr>Slajd 26</vt:lpstr>
      <vt:lpstr>Slajd 27</vt:lpstr>
      <vt:lpstr>Slajd 28</vt:lpstr>
      <vt:lpstr>Gdzie szukać materiałów edukacyjnych dotyczących edukacji globalnej? </vt:lpstr>
      <vt:lpstr>Slajd 30</vt:lpstr>
      <vt:lpstr>Slajd 31</vt:lpstr>
      <vt:lpstr>Kiedy możemy promować w szkole treści z zakresu edukacji globalnej?</vt:lpstr>
      <vt:lpstr>Projekt edukacyjny „Szkoła humanitarna” www.pah.org.pl/szkola_humanitarna.pl</vt:lpstr>
      <vt:lpstr>Konferencja „Rozwój globalny a nowe państwa członkowskie UE – czas na nowe otwarcie?” 26-28 maja 2011, Warszawa, SWPS, PKiN Polska Akcja Humanitarna</vt:lpstr>
      <vt:lpstr>Slajd 35</vt:lpstr>
      <vt:lpstr>Wizja rozwoju edukacji globalnej w Polsce:</vt:lpstr>
      <vt:lpstr>„zobacz, dotknij, poczuj” www.parkedukacji.swm.pl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cp:lastModifiedBy>joanna.jalosinska</cp:lastModifiedBy>
  <cp:revision>123</cp:revision>
  <dcterms:modified xsi:type="dcterms:W3CDTF">2011-06-08T09:30:49Z</dcterms:modified>
</cp:coreProperties>
</file>