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8" r:id="rId5"/>
    <p:sldId id="267" r:id="rId6"/>
    <p:sldId id="259" r:id="rId7"/>
    <p:sldId id="260" r:id="rId8"/>
    <p:sldId id="261" r:id="rId9"/>
    <p:sldId id="262" r:id="rId10"/>
    <p:sldId id="272" r:id="rId11"/>
    <p:sldId id="285" r:id="rId12"/>
    <p:sldId id="286" r:id="rId13"/>
    <p:sldId id="287" r:id="rId14"/>
    <p:sldId id="288" r:id="rId15"/>
    <p:sldId id="289" r:id="rId16"/>
    <p:sldId id="290" r:id="rId17"/>
    <p:sldId id="269" r:id="rId18"/>
    <p:sldId id="291" r:id="rId19"/>
    <p:sldId id="273" r:id="rId20"/>
    <p:sldId id="281" r:id="rId21"/>
    <p:sldId id="282" r:id="rId22"/>
    <p:sldId id="275" r:id="rId23"/>
    <p:sldId id="292" r:id="rId24"/>
    <p:sldId id="264" r:id="rId25"/>
    <p:sldId id="265" r:id="rId26"/>
    <p:sldId id="263" r:id="rId27"/>
    <p:sldId id="284" r:id="rId28"/>
    <p:sldId id="283" r:id="rId29"/>
    <p:sldId id="274" r:id="rId30"/>
    <p:sldId id="266" r:id="rId31"/>
    <p:sldId id="297" r:id="rId32"/>
    <p:sldId id="296" r:id="rId33"/>
    <p:sldId id="295" r:id="rId34"/>
    <p:sldId id="270" r:id="rId35"/>
    <p:sldId id="280" r:id="rId36"/>
    <p:sldId id="271" r:id="rId3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584" autoAdjust="0"/>
  </p:normalViewPr>
  <p:slideViewPr>
    <p:cSldViewPr>
      <p:cViewPr>
        <p:scale>
          <a:sx n="80" d="100"/>
          <a:sy n="80" d="100"/>
        </p:scale>
        <p:origin x="-1086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31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11DCF-27A4-46DE-BD0C-D83B9E988796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4ED5C-E567-4526-ADD6-D7DBF77389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81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3 letni staż pracy pełne 36 miesięcy pracy z dziećmi lub</a:t>
            </a:r>
            <a:r>
              <a:rPr lang="pl-PL" baseline="0" dirty="0" smtClean="0"/>
              <a:t> młodzieżą, a </a:t>
            </a:r>
            <a:r>
              <a:rPr lang="pl-PL" baseline="0" smtClean="0"/>
              <a:t>nie okazyjnie jako </a:t>
            </a:r>
            <a:r>
              <a:rPr lang="pl-PL" baseline="0" dirty="0" smtClean="0"/>
              <a:t>kierownik wypoczynku lub wychowawca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529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7F067F-A972-4B8C-8C4D-5F49776C9F33}" type="slidenum">
              <a:rPr lang="pl-PL" altLang="pl-PL"/>
              <a:pPr/>
              <a:t>10</a:t>
            </a:fld>
            <a:endParaRPr lang="pl-PL" altLang="pl-PL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82" y="4714969"/>
            <a:ext cx="5438711" cy="44673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CC94C5-4F2F-4CC6-8E50-B4EDEBD5FD6F}" type="slidenum">
              <a:rPr lang="pl-PL" altLang="pl-PL"/>
              <a:pPr/>
              <a:t>12</a:t>
            </a:fld>
            <a:endParaRPr lang="pl-PL" altLang="pl-PL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82" y="4714969"/>
            <a:ext cx="5438711" cy="44673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CDC1F8-4ECF-4A4C-94FC-26383593D9AF}" type="slidenum">
              <a:rPr lang="pl-PL" altLang="pl-PL"/>
              <a:pPr/>
              <a:t>13</a:t>
            </a:fld>
            <a:endParaRPr lang="pl-PL" altLang="pl-PL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82" y="4714969"/>
            <a:ext cx="5438711" cy="44673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C8571B-551D-4AD6-A77A-6C1418F536DE}" type="slidenum">
              <a:rPr lang="pl-PL" altLang="pl-PL"/>
              <a:pPr/>
              <a:t>14</a:t>
            </a:fld>
            <a:endParaRPr lang="pl-PL" altLang="pl-PL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82" y="4714969"/>
            <a:ext cx="5438711" cy="44673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98EAC4-AD3A-4F22-9B62-EB95FCFC79F2}" type="slidenum">
              <a:rPr lang="pl-PL" altLang="pl-PL"/>
              <a:pPr/>
              <a:t>15</a:t>
            </a:fld>
            <a:endParaRPr lang="pl-PL" altLang="pl-PL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82" y="4714969"/>
            <a:ext cx="5438711" cy="44673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Oprócz</a:t>
            </a:r>
            <a:r>
              <a:rPr lang="pl-PL" baseline="0" dirty="0" smtClean="0"/>
              <a:t> zał. nr 1 istnieje zał. nr 2 dla wypoczynku organizowanego do 5 dni, poza granicami RP niezależnie od liczby uczestników lub w miejscu zamieszkania</a:t>
            </a:r>
          </a:p>
          <a:p>
            <a:endParaRPr lang="pl-PL" baseline="0" dirty="0" smtClean="0"/>
          </a:p>
          <a:p>
            <a:endParaRPr lang="pl-PL" baseline="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3839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Grupa mieszana nie może liczyć więcej niż 15 osób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7677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Nauczyciel dobrze jest wpisać nazwę szkoły i miejscowość.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7392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Wpisujemy obowiązkowo nr zaświadczenia, datę wydania</a:t>
            </a:r>
            <a:r>
              <a:rPr lang="pl-PL" baseline="0" dirty="0" smtClean="0"/>
              <a:t> zaświadczenia, kto wydał zaświadczenie, gdzie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5948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Podajemy różne warianty dla kierownika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5479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Funkcja – należy</a:t>
            </a:r>
            <a:r>
              <a:rPr lang="pl-PL" baseline="0" dirty="0" smtClean="0"/>
              <a:t> wpisać </a:t>
            </a:r>
            <a:r>
              <a:rPr lang="pl-PL" dirty="0" smtClean="0"/>
              <a:t>wychowawca,</a:t>
            </a:r>
            <a:r>
              <a:rPr lang="pl-PL" baseline="0" dirty="0" smtClean="0"/>
              <a:t> a nie trener, instruktor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8994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Należy zwrócić</a:t>
            </a:r>
            <a:r>
              <a:rPr lang="pl-PL" baseline="0" dirty="0" smtClean="0"/>
              <a:t> uwagę na poprawne wpisanie powiatu lokalizacji obiektu wypoczynku, dużo zastrzeżeń PSP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8459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Opinia</a:t>
            </a:r>
            <a:r>
              <a:rPr lang="pl-PL" baseline="0" dirty="0" smtClean="0"/>
              <a:t> straży powinna być aktualna i nie posiadać wpisów o </a:t>
            </a:r>
            <a:r>
              <a:rPr lang="pl-PL" baseline="0" dirty="0" smtClean="0">
                <a:solidFill>
                  <a:srgbClr val="FF0000"/>
                </a:solidFill>
              </a:rPr>
              <a:t>warunkowym  dopuszczeniu </a:t>
            </a:r>
            <a:r>
              <a:rPr lang="pl-PL" baseline="0" dirty="0" smtClean="0"/>
              <a:t>obiektu dla wypoczynku dzieci i młodzieży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4ED5C-E567-4526-ADD6-D7DBF773896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44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71A0-DB14-4F89-B862-2A032F464DC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FA09E-3D17-4103-9B75-6B1FF2E860A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599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2676E-EF92-4077-B513-FECF9C26F95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CD29-2CFE-471E-864E-26F510CE151F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19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297FF-612A-4337-9FD8-541D7328128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1C73F-248E-4035-8124-B3471B8D9559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8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81A74-6CE5-4EFE-897B-5B26E0332528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7B5D-CF4B-4443-B07D-5EDA38B55427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31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E65EB-0928-4086-BE0B-0C0EC32FFD67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A8A2E-E94D-4373-BE89-59EA6F64456B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25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FAEFC-0AF3-4DFB-8707-0E9F71DC121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09DD3-AE2A-4A37-A52D-30450EF266F6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9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5F527-EA50-4B6A-A78F-1F7357528AB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0EB4D-7F43-404C-AE8E-AD7747B4C5E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972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6B19F-80FB-4AFC-AF0E-DABD4FCBBC5F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EA423-3CA2-43D8-A297-87AEE97A9FD0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0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88C4B-7D3C-4291-AE21-791DB53CBBE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1F52-0095-491D-821F-3A30AEE2AB3B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54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CD234-3415-4BE8-9DF1-8462FE85C6F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B388C-B0F1-49CD-9AB4-992E68DF111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95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C7E3-9791-49C4-AEE3-ED1F84EB0A7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8060-B465-45EC-9262-A717B2E7E53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7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2014-04-09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608235-1228-4660-BE36-07BB6E164F5E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2014-04-09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F8D770-291D-4928-B50D-67D4B2BCF78F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33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wsse.waw.pl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WYPOCZYNEK DZIECI I MŁODZIEŻY</a:t>
            </a:r>
            <a:endParaRPr lang="pl-PL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BEZPIECZNE WAKACJE 2012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BEZPIECZNE WAKACJE 2014</a:t>
            </a:r>
            <a:endParaRPr lang="pl-PL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endParaRPr lang="pl-PL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457200" indent="-457200" algn="ctr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86626"/>
            <a:ext cx="5030493" cy="339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52320" y="1850854"/>
            <a:ext cx="1475656" cy="241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36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lnSpc>
                <a:spcPct val="150000"/>
              </a:lnSpc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Ustawa z dnia 7 września 1991 r. o systemie oświaty </a:t>
            </a:r>
            <a:br>
              <a:rPr lang="pl-PL" sz="2400" dirty="0">
                <a:latin typeface="Arial" pitchFamily="34" charset="0"/>
                <a:cs typeface="Arial" pitchFamily="34" charset="0"/>
              </a:rPr>
            </a:br>
            <a:r>
              <a:rPr lang="pl-PL" sz="2400" dirty="0">
                <a:latin typeface="Arial" pitchFamily="34" charset="0"/>
                <a:cs typeface="Arial" pitchFamily="34" charset="0"/>
              </a:rPr>
              <a:t>(t. j.  Dz. U. z 2004 r. Nr 256, poz. 2572 ze zm.)</a:t>
            </a:r>
            <a:endParaRPr lang="pl-PL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39552" y="3212976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just">
              <a:buFont typeface="Wingdings 3"/>
              <a:buChar char=""/>
              <a:defRPr/>
            </a:pPr>
            <a:r>
              <a:rPr lang="pl-PL" b="1" dirty="0">
                <a:latin typeface="Arial" pitchFamily="34" charset="0"/>
                <a:cs typeface="Arial" pitchFamily="34" charset="0"/>
              </a:rPr>
              <a:t>Art. 92a ust 1.</a:t>
            </a:r>
          </a:p>
          <a:p>
            <a:pPr marL="365760" indent="-256032" algn="just"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    W czasie wolnym od zajęć szkolnych dla uczniów mogą być organizowane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kolonie, obozy i </a:t>
            </a:r>
            <a:r>
              <a:rPr lang="pl-PL" dirty="0">
                <a:latin typeface="Arial" pitchFamily="34" charset="0"/>
                <a:cs typeface="Arial" pitchFamily="34" charset="0"/>
              </a:rPr>
              <a:t>inne formy wypoczynku.</a:t>
            </a: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buFont typeface="Wingdings 3"/>
              <a:buChar char=""/>
              <a:defRPr/>
            </a:pPr>
            <a:r>
              <a:rPr lang="pl-PL" b="1" dirty="0">
                <a:latin typeface="Arial" pitchFamily="34" charset="0"/>
                <a:cs typeface="Arial" pitchFamily="34" charset="0"/>
              </a:rPr>
              <a:t>Art. 92a ust. 2.</a:t>
            </a:r>
          </a:p>
          <a:p>
            <a:pPr marL="365760" indent="-256032" algn="just"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	Minister </a:t>
            </a:r>
            <a:r>
              <a:rPr lang="pl-PL" dirty="0">
                <a:latin typeface="Arial" pitchFamily="34" charset="0"/>
                <a:cs typeface="Arial" pitchFamily="34" charset="0"/>
              </a:rPr>
              <a:t>właściwy do spraw oświaty i wychowania określa, w drodze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rozporządzenia, warunki </a:t>
            </a:r>
            <a:r>
              <a:rPr lang="pl-PL" dirty="0">
                <a:latin typeface="Arial" pitchFamily="34" charset="0"/>
                <a:cs typeface="Arial" pitchFamily="34" charset="0"/>
              </a:rPr>
              <a:t>jakie muszą spełniać organizatorzy wypoczynku dzieci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pl-PL" dirty="0">
                <a:latin typeface="Arial" pitchFamily="34" charset="0"/>
                <a:cs typeface="Arial" pitchFamily="34" charset="0"/>
              </a:rPr>
              <a:t>młodzieży szkolnej, a także zasady jego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organizowania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pl-PL" dirty="0">
                <a:latin typeface="Arial" pitchFamily="34" charset="0"/>
                <a:cs typeface="Arial" pitchFamily="34" charset="0"/>
              </a:rPr>
              <a:t>nadzorowania.</a:t>
            </a:r>
          </a:p>
          <a:p>
            <a:pPr algn="just"/>
            <a:endParaRPr lang="pl-PL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9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28736"/>
            <a:ext cx="871296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457200" lvl="0" indent="-457200" algn="just">
              <a:buNone/>
            </a:pPr>
            <a:r>
              <a:rPr lang="pl-PL" sz="1600" b="1" dirty="0">
                <a:latin typeface="Arial" pitchFamily="34" charset="0"/>
                <a:cs typeface="Arial" pitchFamily="34" charset="0"/>
              </a:rPr>
              <a:t>	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Rozporządzenie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Ministra Edukacji Narodowej 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dnia 21 stycznia 1997 r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w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sprawie warunków, jakie muszą spełniać 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organizatorzy wypoczynku  dla dzieci i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młodzieży szkolnej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  <a:b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także zasad jego organizowania 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 nadzorowania (Dz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U. z 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1997 r.  Nr 12, 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poz</a:t>
            </a:r>
            <a:r>
              <a:rPr lang="pl-PL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67 ze zm</a:t>
            </a:r>
            <a:r>
              <a:rPr lang="pl-PL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 marL="457200" lvl="0" indent="-457200" algn="just">
              <a:buNone/>
            </a:pPr>
            <a:endParaRPr lang="pl-PL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ctr">
              <a:buNone/>
            </a:pPr>
            <a:r>
              <a:rPr lang="pl-PL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tekst ujednolicony ze zmianami wynikającymi z rozporządzenia MEN z dnia 9 grudnia 2009 r</a:t>
            </a:r>
            <a:r>
              <a:rPr lang="pl-PL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16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l-PL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Dz. U, 2009 nr 218, poz.1696)</a:t>
            </a:r>
            <a:endParaRPr lang="pl-PL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ZASADY ORGANIZACJI  WYPOCZYNKU</a:t>
            </a:r>
            <a:br>
              <a:rPr lang="pl-PL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784976" cy="2736304"/>
          </a:xfrm>
        </p:spPr>
        <p:txBody>
          <a:bodyPr/>
          <a:lstStyle/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organizatorami wypoczynku mogą być szkoły i placówki, osoby prawne, fizyczne,  a także jednostki organizacyjne nie posiadające osobowości prawnej,</a:t>
            </a:r>
          </a:p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pl-PL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organizator może zorganizować wypoczynek po przedstawieniu kuratorowi oświaty, </a:t>
            </a:r>
            <a:r>
              <a:rPr lang="pl-PL" sz="1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właściwemu </a:t>
            </a:r>
            <a:r>
              <a:rPr lang="pl-PL" sz="1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ze względu na miejsce siedziby lub zamieszkania organizatora,</a:t>
            </a:r>
            <a:r>
              <a:rPr lang="pl-PL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zgłoszenia wypoczynku,</a:t>
            </a: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3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4017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3815" y="2132856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ZASADY ORGANIZACJI  WYPOCZYNKU</a:t>
            </a:r>
          </a:p>
          <a:p>
            <a:pPr algn="ctr"/>
            <a:endParaRPr lang="pl-PL" sz="1600" b="1" dirty="0">
              <a:cs typeface="Arial" charset="0"/>
            </a:endParaRPr>
          </a:p>
          <a:p>
            <a:pPr marL="365760" indent="-256032" algn="just">
              <a:buFont typeface="Wingdings" pitchFamily="2" charset="2"/>
              <a:buChar char="§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organizator wypoczynku przedstawia kuratorowi oświaty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zgłoszenie </a:t>
            </a:r>
            <a:r>
              <a:rPr lang="pl-PL" dirty="0">
                <a:latin typeface="Arial" pitchFamily="34" charset="0"/>
                <a:cs typeface="Arial" pitchFamily="34" charset="0"/>
              </a:rPr>
              <a:t>wypoczynku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l-PL" dirty="0">
                <a:latin typeface="Arial" pitchFamily="34" charset="0"/>
                <a:cs typeface="Arial" pitchFamily="34" charset="0"/>
              </a:rPr>
              <a:t>w wersji papierowej i elektronicznej </a:t>
            </a:r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nie później niż na 21 dni przed terminem rozpoczęcia wypoczynku,</a:t>
            </a: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buFont typeface="Wingdings" pitchFamily="2" charset="2"/>
              <a:buChar char="§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organizatorzy wypoczynku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obowiązani są zapewnić </a:t>
            </a:r>
            <a:r>
              <a:rPr lang="pl-PL" b="1" dirty="0" smtClean="0">
                <a:latin typeface="Arial" pitchFamily="34" charset="0"/>
                <a:cs typeface="Arial" pitchFamily="34" charset="0"/>
              </a:rPr>
              <a:t>dzieciom i młodzieży szkolnej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bezpieczne warunki wypoczynku i właściwą </a:t>
            </a:r>
            <a:r>
              <a:rPr lang="pl-PL" b="1" dirty="0" smtClean="0">
                <a:latin typeface="Arial" pitchFamily="34" charset="0"/>
                <a:cs typeface="Arial" pitchFamily="34" charset="0"/>
              </a:rPr>
              <a:t>opiekę wychowawczą,</a:t>
            </a:r>
            <a:endParaRPr lang="pl-PL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buFont typeface="Wingdings" pitchFamily="2" charset="2"/>
              <a:buChar char="§"/>
              <a:defRPr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organizatorzy </a:t>
            </a:r>
            <a:r>
              <a:rPr lang="pl-PL" dirty="0">
                <a:latin typeface="Arial" pitchFamily="34" charset="0"/>
                <a:cs typeface="Arial" pitchFamily="34" charset="0"/>
              </a:rPr>
              <a:t>są zobowiązani do zatrudnienia odpowiednio przygotowanej kadry pedagogicznej: kierownika i wychowawcy.</a:t>
            </a:r>
          </a:p>
          <a:p>
            <a:pPr marL="365760" indent="-256032" algn="just">
              <a:defRPr/>
            </a:pPr>
            <a:endParaRPr lang="pl-PL" sz="1600" dirty="0"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3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07903" y="1988840"/>
            <a:ext cx="83529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just">
              <a:defRPr/>
            </a:pPr>
            <a:r>
              <a:rPr lang="pl-PL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KWALIFIKACJE KIEROWNIKA </a:t>
            </a: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WYPOCZYNKU</a:t>
            </a:r>
            <a:r>
              <a:rPr lang="pl-PL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pl-PL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/>
              <a:defRPr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Obowiązek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ukończenia kursu dla kierowników wypoczynku mają:</a:t>
            </a:r>
          </a:p>
          <a:p>
            <a:pPr marL="1087438" lvl="2" indent="-365125" algn="just">
              <a:buFont typeface="Wingdings 2"/>
              <a:buChar char="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nauczyciele,</a:t>
            </a:r>
          </a:p>
          <a:p>
            <a:pPr marL="1087438" lvl="2" indent="-365125" algn="just">
              <a:buFont typeface="Wingdings 2"/>
              <a:buChar char="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instruktorzy harcerscy w stopniu co najmniej podharcmistrza,</a:t>
            </a:r>
          </a:p>
          <a:p>
            <a:pPr marL="1073150" lvl="2" indent="-365125" algn="just">
              <a:buFont typeface="Wingdings 2"/>
              <a:buChar char="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inne osoby – pełnoletnie, posiadające co najmniej średnie wykształcenie oraz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latin typeface="Arial" pitchFamily="34" charset="0"/>
                <a:cs typeface="Arial" pitchFamily="34" charset="0"/>
              </a:rPr>
              <a:t> 3 – letni staż pracy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opiekuńczo wychowawczej </a:t>
            </a:r>
            <a:r>
              <a:rPr lang="pl-PL" dirty="0">
                <a:latin typeface="Arial" pitchFamily="34" charset="0"/>
                <a:cs typeface="Arial" pitchFamily="34" charset="0"/>
              </a:rPr>
              <a:t>lub </a:t>
            </a:r>
            <a:r>
              <a:rPr lang="pl-PL">
                <a:latin typeface="Arial" pitchFamily="34" charset="0"/>
                <a:cs typeface="Arial" pitchFamily="34" charset="0"/>
              </a:rPr>
              <a:t>dydaktyczno-wychowawczej</a:t>
            </a:r>
            <a:r>
              <a:rPr lang="pl-PL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708025" lvl="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530225" indent="-530225" algn="just">
              <a:buFont typeface="+mj-lt"/>
              <a:buAutoNum type="arabicPeriod"/>
              <a:defRPr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Nie mają  obowiązku ukończenia kursu dla kierowników wypoczynku:</a:t>
            </a:r>
          </a:p>
          <a:p>
            <a:pPr marL="1090613" lvl="2" indent="-457200" algn="just">
              <a:buFont typeface="Wingdings 2"/>
              <a:buChar char=""/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osoby zajmujące stanowiska kierownicze w szkołach 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placówkach.</a:t>
            </a:r>
          </a:p>
          <a:p>
            <a:pPr marL="1090613" lvl="2" indent="-457200" algn="just">
              <a:buFont typeface="Wingdings 2"/>
              <a:buChar char=""/>
              <a:defRPr/>
            </a:pPr>
            <a:endParaRPr lang="pl-PL" b="1" dirty="0">
              <a:latin typeface="Arial" pitchFamily="34" charset="0"/>
              <a:cs typeface="Arial" pitchFamily="34" charset="0"/>
            </a:endParaRPr>
          </a:p>
          <a:p>
            <a:pPr marL="1090613" lvl="2" indent="-457200" algn="just">
              <a:buFont typeface="Wingdings 2"/>
              <a:buChar char=""/>
              <a:defRPr/>
            </a:pPr>
            <a:endParaRPr lang="pl-PL" b="1" dirty="0" smtClean="0">
              <a:latin typeface="Arial" pitchFamily="34" charset="0"/>
              <a:cs typeface="Arial" pitchFamily="34" charset="0"/>
            </a:endParaRPr>
          </a:p>
          <a:p>
            <a:pPr marL="633413" lvl="2" algn="just"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Kierownik wypoczynku nie może jednocześnie pełnić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funkcji wychowawcy.</a:t>
            </a: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3397" y="1916832"/>
            <a:ext cx="8352928" cy="462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KWALIFIKACJE WYCHOWAWCÓW:</a:t>
            </a:r>
            <a:endParaRPr lang="pl-PL" sz="28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 algn="ctr">
              <a:defRPr/>
            </a:pPr>
            <a:endParaRPr lang="pl-PL" sz="2800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spcBef>
                <a:spcPts val="324"/>
              </a:spcBef>
              <a:buFont typeface="+mj-lt"/>
              <a:buAutoNum type="arabicPeriod"/>
              <a:defRPr/>
            </a:pPr>
            <a:r>
              <a:rPr lang="pl-PL" sz="2000" b="1" dirty="0">
                <a:latin typeface="Arial" pitchFamily="34" charset="0"/>
                <a:cs typeface="Arial" pitchFamily="34" charset="0"/>
              </a:rPr>
              <a:t>Nie mają obowiązku ukończenia kursu dla wychowawców kolonijnych:</a:t>
            </a:r>
          </a:p>
          <a:p>
            <a:pPr marL="1314450" lvl="2" indent="-514350">
              <a:buFont typeface="Wingdings 2"/>
              <a:buChar char=""/>
              <a:defRPr/>
            </a:pPr>
            <a:endParaRPr lang="pl-PL" sz="2000" dirty="0">
              <a:latin typeface="Arial" pitchFamily="34" charset="0"/>
              <a:cs typeface="Arial" pitchFamily="34" charset="0"/>
            </a:endParaRPr>
          </a:p>
          <a:p>
            <a:pPr marL="1771650" lvl="3" indent="-514350">
              <a:buFont typeface="Wingdings" pitchFamily="2" charset="2"/>
              <a:buChar char="§"/>
              <a:defRPr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nauczyciele,</a:t>
            </a:r>
          </a:p>
          <a:p>
            <a:pPr marL="1771650" lvl="3" indent="-514350">
              <a:buFont typeface="Wingdings" pitchFamily="2" charset="2"/>
              <a:buChar char="§"/>
              <a:defRPr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instruktorzy harcerscy w stopniu co najmniej przewodnika,</a:t>
            </a:r>
          </a:p>
          <a:p>
            <a:pPr marL="1771650" lvl="3" indent="-514350">
              <a:buFont typeface="Wingdings" pitchFamily="2" charset="2"/>
              <a:buChar char="§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przodownicy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turystyki kwalifikowanej,</a:t>
            </a:r>
          </a:p>
          <a:p>
            <a:pPr marL="1771650" lvl="3" indent="-514350">
              <a:buFont typeface="Wingdings" pitchFamily="2" charset="2"/>
              <a:buChar char="§"/>
              <a:defRPr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instruktorzy Polskiego Towarzystwa Turystyczno-Krajoznawczego,</a:t>
            </a:r>
          </a:p>
          <a:p>
            <a:pPr marL="1771650" lvl="3" indent="-514350">
              <a:buFont typeface="Wingdings" pitchFamily="2" charset="2"/>
              <a:buChar char="§"/>
              <a:defRPr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trenerzy i instruktorzy sportowi.</a:t>
            </a:r>
          </a:p>
          <a:p>
            <a:pPr marL="365760" indent="-256032" algn="just">
              <a:defRPr/>
            </a:pPr>
            <a:endParaRPr lang="pl-PL" sz="20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7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cs typeface="Arial" pitchFamily="34" charset="0"/>
              </a:rPr>
              <a:t>	</a:t>
            </a:r>
            <a:endParaRPr lang="pl-PL" sz="1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3397" y="1700808"/>
            <a:ext cx="8352928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r>
              <a:rPr lang="pl-PL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KWALIFIKACJE WYCHOWAWCÓW:</a:t>
            </a:r>
            <a:endParaRPr lang="pl-PL" sz="2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 algn="ctr">
              <a:defRPr/>
            </a:pPr>
            <a:endParaRPr lang="pl-PL" sz="2000" dirty="0" smtClean="0"/>
          </a:p>
          <a:p>
            <a:pPr marL="1165225" lvl="1" indent="-531813">
              <a:spcBef>
                <a:spcPts val="324"/>
              </a:spcBef>
              <a:buSzPct val="100000"/>
              <a:buFont typeface="+mj-lt"/>
              <a:buAutoNum type="arabicPeriod" startAt="2"/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Obowiązek ukończenia kursu dla wychowawców kolonijnych mają: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studenci szkół wyższych kierunków i specjalności, których program obejmuje przygotowanie pedagogiczne,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słuchacze kolegiów nauczycielskich i nauczycielskich kolegiów językowych,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inne osoby.</a:t>
            </a:r>
          </a:p>
          <a:p>
            <a:pPr marL="1314450" lvl="2" indent="-514350">
              <a:defRPr/>
            </a:pPr>
            <a:endParaRPr lang="pl-PL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2" algn="ctr">
              <a:tabLst>
                <a:tab pos="7978775" algn="l"/>
              </a:tabLst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Wszystkie wymienione osoby muszą być pełnoletnie  </a:t>
            </a:r>
            <a:br>
              <a:rPr lang="pl-PL" b="1" dirty="0" smtClean="0">
                <a:latin typeface="Arial" pitchFamily="34" charset="0"/>
                <a:cs typeface="Arial" pitchFamily="34" charset="0"/>
              </a:rPr>
            </a:br>
            <a:r>
              <a:rPr lang="pl-PL" b="1" dirty="0" smtClean="0">
                <a:latin typeface="Arial" pitchFamily="34" charset="0"/>
                <a:cs typeface="Arial" pitchFamily="34" charset="0"/>
              </a:rPr>
              <a:t>i posiadać co najmniej średnie wykształcenie.</a:t>
            </a:r>
          </a:p>
          <a:p>
            <a:pPr marL="365760" indent="-256032">
              <a:buFont typeface="Wingdings 3"/>
              <a:buChar char=""/>
              <a:defRPr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cs typeface="Arial" pitchFamily="34" charset="0"/>
              </a:rPr>
              <a:t>	</a:t>
            </a:r>
            <a:endParaRPr lang="pl-PL" sz="1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3397" y="1700808"/>
            <a:ext cx="8352928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r>
              <a:rPr lang="pl-PL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OBIEKT LUB TEREN PRZEZNACZONY NA WYPOCZYNEK:</a:t>
            </a:r>
            <a:endParaRPr lang="pl-PL" sz="2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 algn="ctr">
              <a:defRPr/>
            </a:pPr>
            <a:endParaRPr lang="pl-PL" sz="2000" dirty="0" smtClean="0"/>
          </a:p>
          <a:p>
            <a:pPr marL="633412" lvl="1">
              <a:spcBef>
                <a:spcPts val="324"/>
              </a:spcBef>
              <a:buSzPct val="100000"/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	Musi spełniać wymogi dotyczące: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bezpieczeństwa,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ochrony przeciwpożarowej,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warunków higieniczno-sanitarnych,</a:t>
            </a:r>
          </a:p>
          <a:p>
            <a:pPr marL="1690688" lvl="3" indent="-436563">
              <a:buFont typeface="Wingdings" pitchFamily="2" charset="2"/>
              <a:buChar char="§"/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ochrony środowiska</a:t>
            </a:r>
          </a:p>
          <a:p>
            <a:pPr marL="1254125" lvl="3">
              <a:defRPr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marL="914400" lvl="4" algn="just">
              <a:tabLst>
                <a:tab pos="7978775" algn="l"/>
              </a:tabLst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W przypadku organizacji wypoczynku z udziałem dzieci</a:t>
            </a:r>
            <a:br>
              <a:rPr lang="pl-PL" b="1" dirty="0" smtClean="0">
                <a:latin typeface="Arial" pitchFamily="34" charset="0"/>
                <a:cs typeface="Arial" pitchFamily="34" charset="0"/>
              </a:rPr>
            </a:br>
            <a:r>
              <a:rPr lang="pl-PL" b="1" dirty="0" smtClean="0">
                <a:latin typeface="Arial" pitchFamily="34" charset="0"/>
                <a:cs typeface="Arial" pitchFamily="34" charset="0"/>
              </a:rPr>
              <a:t> i młodzieży niepełnosprawnej, obiekt musi być dostosowany  </a:t>
            </a:r>
            <a:br>
              <a:rPr lang="pl-PL" b="1" dirty="0" smtClean="0">
                <a:latin typeface="Arial" pitchFamily="34" charset="0"/>
                <a:cs typeface="Arial" pitchFamily="34" charset="0"/>
              </a:rPr>
            </a:br>
            <a:r>
              <a:rPr lang="pl-PL" b="1" dirty="0" smtClean="0">
                <a:latin typeface="Arial" pitchFamily="34" charset="0"/>
                <a:cs typeface="Arial" pitchFamily="34" charset="0"/>
              </a:rPr>
              <a:t>do potrzeb wynikających z niepełnosprawności uczestników.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3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body"/>
          </p:nvPr>
        </p:nvSpPr>
        <p:spPr>
          <a:xfrm>
            <a:off x="0" y="1794021"/>
            <a:ext cx="9141861" cy="4155259"/>
          </a:xfrm>
          <a:ln/>
        </p:spPr>
        <p:txBody>
          <a:bodyPr tIns="19201" anchor="t"/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Warunki zakwaterowania: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 smtClean="0">
                <a:solidFill>
                  <a:srgbClr val="94006B"/>
                </a:solidFill>
              </a:rPr>
              <a:t>Zachowany </a:t>
            </a:r>
            <a:r>
              <a:rPr lang="pl-PL" altLang="pl-PL" sz="2000" dirty="0">
                <a:solidFill>
                  <a:srgbClr val="94006B"/>
                </a:solidFill>
              </a:rPr>
              <a:t>prawidłowy wskaźnik powierzchni pomieszczeń na </a:t>
            </a:r>
            <a:r>
              <a:rPr lang="pl-PL" altLang="pl-PL" sz="2000" dirty="0" smtClean="0">
                <a:solidFill>
                  <a:srgbClr val="94006B"/>
                </a:solidFill>
              </a:rPr>
              <a:t>1 uczestnika </a:t>
            </a:r>
            <a:r>
              <a:rPr lang="pl-PL" altLang="pl-PL" sz="2000" dirty="0">
                <a:solidFill>
                  <a:srgbClr val="94006B"/>
                </a:solidFill>
              </a:rPr>
              <a:t>(min. 2,5m</a:t>
            </a:r>
            <a:r>
              <a:rPr lang="pl-PL" altLang="pl-PL" sz="2000" baseline="33000" dirty="0">
                <a:solidFill>
                  <a:srgbClr val="94006B"/>
                </a:solidFill>
              </a:rPr>
              <a:t>2</a:t>
            </a:r>
            <a:r>
              <a:rPr lang="pl-PL" altLang="pl-PL" sz="2000" dirty="0">
                <a:solidFill>
                  <a:srgbClr val="94006B"/>
                </a:solidFill>
              </a:rPr>
              <a:t>/1 osobę)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Wyposażenie pokoi: łóżka z pościelą, szafki lub półki przyłóżkowe, stół, krzesła, wieszaki na odzież wierzchnią, lustro, kosz na śmieci – dostosowane do liczby uczestników 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Meble i wyposażenie sprawne, w dobrym stanie technicznym i higienicznym, estetyczne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Pościel czysta</a:t>
            </a:r>
            <a:r>
              <a:rPr lang="pl-PL" altLang="pl-PL" sz="2200" dirty="0">
                <a:solidFill>
                  <a:srgbClr val="94006B"/>
                </a:solidFill>
              </a:rPr>
              <a:t>, </a:t>
            </a:r>
            <a:r>
              <a:rPr lang="pl-PL" altLang="pl-PL" sz="2000" dirty="0">
                <a:solidFill>
                  <a:srgbClr val="94006B"/>
                </a:solidFill>
              </a:rPr>
              <a:t>prawidłowo przechowywana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800" i="1" u="sng" dirty="0">
                <a:solidFill>
                  <a:srgbClr val="4C4C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Uwaga:</a:t>
            </a:r>
            <a:r>
              <a:rPr lang="pl-PL" altLang="pl-PL" sz="2000" i="1" dirty="0">
                <a:solidFill>
                  <a:srgbClr val="4C4C4C"/>
                </a:solidFill>
              </a:rPr>
              <a:t> </a:t>
            </a:r>
            <a:r>
              <a:rPr lang="pl-PL" altLang="pl-PL" sz="2000" i="1" dirty="0" smtClean="0">
                <a:solidFill>
                  <a:srgbClr val="4C4C4C"/>
                </a:solidFill>
              </a:rPr>
              <a:t> </a:t>
            </a:r>
            <a:r>
              <a:rPr lang="pl-PL" altLang="pl-PL" sz="1600" i="1" dirty="0" smtClean="0">
                <a:solidFill>
                  <a:srgbClr val="4C4C4C"/>
                </a:solidFill>
              </a:rPr>
              <a:t>należy </a:t>
            </a:r>
            <a:r>
              <a:rPr lang="pl-PL" altLang="pl-PL" sz="1600" i="1" dirty="0">
                <a:solidFill>
                  <a:srgbClr val="4C4C4C"/>
                </a:solidFill>
              </a:rPr>
              <a:t>pamiętać o zachowaniu bezpiecznych odstępów między łóżkami (ok. 50 – 60 cm)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230" y="6052436"/>
            <a:ext cx="776728" cy="76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85894" y="5827245"/>
            <a:ext cx="8187336" cy="113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 marL="215900" indent="-215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pl-PL" altLang="pl-PL" sz="1600" dirty="0" smtClean="0">
                <a:solidFill>
                  <a:srgbClr val="280099"/>
                </a:solidFill>
              </a:rPr>
              <a:t>Wojewódzka </a:t>
            </a:r>
            <a:r>
              <a:rPr lang="pl-PL" altLang="pl-PL" sz="1600" dirty="0">
                <a:solidFill>
                  <a:srgbClr val="280099"/>
                </a:solidFill>
              </a:rPr>
              <a:t>Stacja Sanitarno-Epidemiologiczna w Warszawie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pl-PL" altLang="pl-PL" sz="1600" dirty="0">
                <a:solidFill>
                  <a:srgbClr val="280099"/>
                </a:solidFill>
              </a:rPr>
              <a:t>ul. Żelazna 79, 00-875 Warszawa  </a:t>
            </a:r>
            <a:r>
              <a:rPr lang="pl-PL" altLang="pl-PL" sz="1600" u="sng" dirty="0">
                <a:solidFill>
                  <a:srgbClr val="280099"/>
                </a:solidFill>
                <a:hlinkClick r:id="rId4"/>
              </a:rPr>
              <a:t>www.wsse.waw.pl</a:t>
            </a:r>
          </a:p>
          <a:p>
            <a:pPr algn="ctr">
              <a:lnSpc>
                <a:spcPct val="100000"/>
              </a:lnSpc>
              <a:buSzPct val="45000"/>
              <a:buFont typeface="Wingdings" charset="2"/>
              <a:buNone/>
            </a:pPr>
            <a:endParaRPr lang="pl-PL" altLang="pl-PL" u="sng" dirty="0"/>
          </a:p>
          <a:p>
            <a:pPr algn="ctr">
              <a:lnSpc>
                <a:spcPct val="100000"/>
              </a:lnSpc>
              <a:buSzPct val="45000"/>
              <a:buFont typeface="Wingdings" charset="2"/>
              <a:buNone/>
            </a:pPr>
            <a:endParaRPr lang="pl-PL" altLang="pl-PL" i="1" dirty="0">
              <a:solidFill>
                <a:srgbClr val="28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4344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>
          <a:xfrm>
            <a:off x="-7470" y="1700808"/>
            <a:ext cx="9151469" cy="5157192"/>
          </a:xfrm>
          <a:ln/>
        </p:spPr>
        <p:txBody>
          <a:bodyPr tIns="21168" anchor="t"/>
          <a:lstStyle/>
          <a:p>
            <a:pPr marL="107950" indent="0">
              <a:spcAft>
                <a:spcPts val="1425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400" b="0" dirty="0" smtClean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pl-PL" altLang="pl-PL" sz="2400" b="1" dirty="0" smtClean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Utrzymanie </a:t>
            </a:r>
            <a:r>
              <a:rPr lang="pl-PL" altLang="pl-PL" sz="2400" b="1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higieny osobistej:</a:t>
            </a:r>
          </a:p>
          <a:p>
            <a:pPr marL="431800" indent="-323850" algn="l">
              <a:spcAft>
                <a:spcPts val="1425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000" b="0" dirty="0">
                <a:solidFill>
                  <a:srgbClr val="94006B"/>
                </a:solidFill>
              </a:rPr>
              <a:t>Podstawowe wyposażenie węzła sanitarno-higienicznego: natrysk lub wanna, umywalka z blatem lub półką i wieszakiem na ręcznik, WC, lustro z górnym lub bocznym oświetleniem, uniwersalne gniazdko elektryczne z osłoną, przykrywany pojemnik na śmieci, dozownik do płynnego mydła i ręczniki jednorazowe, papier toaletowy</a:t>
            </a:r>
          </a:p>
          <a:p>
            <a:pPr marL="431800" indent="-323850" algn="l">
              <a:spcAft>
                <a:spcPts val="1425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000" b="0" dirty="0">
                <a:solidFill>
                  <a:srgbClr val="94006B"/>
                </a:solidFill>
              </a:rPr>
              <a:t>Max. liczba 15 osób przypadająca na 1 </a:t>
            </a:r>
            <a:r>
              <a:rPr lang="pl-PL" altLang="pl-PL" sz="2000" b="0" dirty="0" smtClean="0">
                <a:solidFill>
                  <a:srgbClr val="94006B"/>
                </a:solidFill>
              </a:rPr>
              <a:t>węzeł higieniczno-sanitarny </a:t>
            </a:r>
            <a:endParaRPr lang="pl-PL" altLang="pl-PL" sz="2000" b="0" dirty="0">
              <a:solidFill>
                <a:srgbClr val="94006B"/>
              </a:solidFill>
            </a:endParaRPr>
          </a:p>
          <a:p>
            <a:pPr marL="431800" indent="-323850" algn="l">
              <a:spcAft>
                <a:spcPts val="1425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000" b="0" dirty="0">
                <a:solidFill>
                  <a:srgbClr val="94006B"/>
                </a:solidFill>
              </a:rPr>
              <a:t>Dostęp do bieżącej ciepłej i zimnej wody</a:t>
            </a:r>
          </a:p>
          <a:p>
            <a:pPr marL="431800" indent="-323850" algn="l">
              <a:spcAft>
                <a:spcPts val="1425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000" b="0" dirty="0">
                <a:solidFill>
                  <a:srgbClr val="94006B"/>
                </a:solidFill>
              </a:rPr>
              <a:t>Pomieszczenia sanitarne estetyczne, w dobrym stanie technicznym, posiadające odpowiednią wentylację, powierzchnię ścian i podłóg odporną na działanie wilgoci i środki dezynfekcyjne</a:t>
            </a:r>
          </a:p>
          <a:p>
            <a:pPr marL="431800" indent="-323850" algn="l">
              <a:spcAft>
                <a:spcPts val="1425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pl-PL" altLang="pl-PL" sz="2000" b="0" dirty="0">
                <a:solidFill>
                  <a:srgbClr val="94006B"/>
                </a:solidFill>
              </a:rPr>
              <a:t>Armatura sanitarna kompletna, sprawna technicznie i czysta</a:t>
            </a:r>
          </a:p>
        </p:txBody>
      </p:sp>
    </p:spTree>
    <p:extLst>
      <p:ext uri="{BB962C8B-B14F-4D97-AF65-F5344CB8AC3E}">
        <p14:creationId xmlns:p14="http://schemas.microsoft.com/office/powerpoint/2010/main" val="221480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body"/>
          </p:nvPr>
        </p:nvSpPr>
        <p:spPr>
          <a:xfrm>
            <a:off x="0" y="1893798"/>
            <a:ext cx="9144000" cy="4847570"/>
          </a:xfrm>
          <a:ln/>
        </p:spPr>
        <p:txBody>
          <a:bodyPr tIns="19201" anchor="t"/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b="1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Prowadzenie żywienia / dożywiania:</a:t>
            </a: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Pomieszczenia bloku żywienia we właściwym stanie technicznym, układzie funkcjonalnym, gwarantującym zachowanie ciągu technologicznego zgodnego z zasadami dobrej praktyki produkcyjnej i dobrej praktyki </a:t>
            </a:r>
            <a:r>
              <a:rPr lang="pl-PL" altLang="pl-PL" sz="2000" dirty="0" smtClean="0">
                <a:solidFill>
                  <a:srgbClr val="94006B"/>
                </a:solidFill>
              </a:rPr>
              <a:t>higienicznej.</a:t>
            </a:r>
            <a:endParaRPr lang="pl-PL" altLang="pl-PL" sz="2000" dirty="0">
              <a:solidFill>
                <a:srgbClr val="94006B"/>
              </a:solidFill>
            </a:endParaRP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Wyposażenie w sprzęt i urządzenia kuchenne w pełnej sprawności technicznej i higienicznej, w liczbie wystarczającej do rodzaju prowadzonego </a:t>
            </a:r>
            <a:r>
              <a:rPr lang="pl-PL" altLang="pl-PL" sz="2000" dirty="0" smtClean="0">
                <a:solidFill>
                  <a:srgbClr val="94006B"/>
                </a:solidFill>
              </a:rPr>
              <a:t>żywienia.</a:t>
            </a:r>
            <a:endParaRPr lang="pl-PL" altLang="pl-PL" sz="2000" dirty="0">
              <a:solidFill>
                <a:srgbClr val="94006B"/>
              </a:solidFill>
            </a:endParaRP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Naczynia stołowe w liczbie wystarczającej dla uczestników wypoczynku, estetyczne, czyste, prawidłowo myte, wyparzane i </a:t>
            </a:r>
            <a:r>
              <a:rPr lang="pl-PL" altLang="pl-PL" sz="2000" dirty="0" smtClean="0">
                <a:solidFill>
                  <a:srgbClr val="94006B"/>
                </a:solidFill>
              </a:rPr>
              <a:t>przechowywane.</a:t>
            </a:r>
            <a:endParaRPr lang="pl-PL" altLang="pl-PL" sz="2000" dirty="0">
              <a:solidFill>
                <a:srgbClr val="94006B"/>
              </a:solidFill>
            </a:endParaRPr>
          </a:p>
          <a:p>
            <a:pPr marL="391686" indent="-293764" algn="l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dirty="0">
                <a:solidFill>
                  <a:srgbClr val="94006B"/>
                </a:solidFill>
              </a:rPr>
              <a:t>Posiadanie aktualnego wyniku badania wody, potwierdzającego właściwą jakość wody przeznaczonej do spożycia przez </a:t>
            </a:r>
            <a:r>
              <a:rPr lang="pl-PL" altLang="pl-PL" sz="2000" dirty="0" smtClean="0">
                <a:solidFill>
                  <a:srgbClr val="94006B"/>
                </a:solidFill>
              </a:rPr>
              <a:t>ludzi.</a:t>
            </a:r>
            <a:endParaRPr lang="pl-PL" altLang="pl-PL" sz="2000" dirty="0">
              <a:solidFill>
                <a:srgbClr val="94006B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733256"/>
            <a:ext cx="864096" cy="84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1538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body"/>
          </p:nvPr>
        </p:nvSpPr>
        <p:spPr>
          <a:xfrm>
            <a:off x="25132" y="1700808"/>
            <a:ext cx="9118867" cy="5157192"/>
          </a:xfrm>
          <a:ln/>
        </p:spPr>
        <p:txBody>
          <a:bodyPr tIns="19201" anchor="t"/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endParaRPr lang="pl-PL" altLang="pl-PL" sz="2200" b="1" dirty="0" smtClean="0">
              <a:solidFill>
                <a:srgbClr val="94006B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b="1" dirty="0" smtClean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Sport </a:t>
            </a:r>
            <a:r>
              <a:rPr lang="pl-PL" altLang="pl-PL" sz="2200" b="1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rekreacja</a:t>
            </a:r>
            <a:r>
              <a:rPr lang="pl-PL" altLang="pl-PL" sz="2200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Teren obiektu wypoczynku ogrodzony z równą nawierzchnią, suchy, ukształtowany w sposób zapewniający odprowadzenie wód </a:t>
            </a:r>
            <a:r>
              <a:rPr lang="pl-PL" altLang="pl-PL" sz="2200" dirty="0" smtClean="0">
                <a:solidFill>
                  <a:srgbClr val="94006B"/>
                </a:solidFill>
              </a:rPr>
              <a:t>opadowych.</a:t>
            </a:r>
            <a:endParaRPr lang="pl-PL" altLang="pl-PL" sz="22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Urządzenia rekreacyjne i sprzęt sportowy sprawne, w dobrym stanie technicznym, na stałe przymocowane do podłoża, gwarantujące bezpieczne </a:t>
            </a:r>
            <a:r>
              <a:rPr lang="pl-PL" altLang="pl-PL" sz="2200" dirty="0" smtClean="0">
                <a:solidFill>
                  <a:srgbClr val="94006B"/>
                </a:solidFill>
              </a:rPr>
              <a:t>użytkowanie.</a:t>
            </a:r>
            <a:endParaRPr lang="pl-PL" altLang="pl-PL" sz="22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Pomieszczenia oraz miejsca wyznaczone do ćwiczeń sportowych, gier </a:t>
            </a:r>
            <a:r>
              <a:rPr lang="pl-PL" altLang="pl-PL" sz="2200" dirty="0" smtClean="0">
                <a:solidFill>
                  <a:srgbClr val="94006B"/>
                </a:solidFill>
              </a:rPr>
              <a:t/>
            </a:r>
            <a:br>
              <a:rPr lang="pl-PL" altLang="pl-PL" sz="2200" dirty="0" smtClean="0">
                <a:solidFill>
                  <a:srgbClr val="94006B"/>
                </a:solidFill>
              </a:rPr>
            </a:br>
            <a:r>
              <a:rPr lang="pl-PL" altLang="pl-PL" sz="2200" dirty="0" smtClean="0">
                <a:solidFill>
                  <a:srgbClr val="94006B"/>
                </a:solidFill>
              </a:rPr>
              <a:t>i </a:t>
            </a:r>
            <a:r>
              <a:rPr lang="pl-PL" altLang="pl-PL" sz="2200" dirty="0">
                <a:solidFill>
                  <a:srgbClr val="94006B"/>
                </a:solidFill>
              </a:rPr>
              <a:t>zabaw, zaopatrzone w tablice informacyjne określające zasady bezpiecznego użytkowania urządzeń i sprzętu </a:t>
            </a:r>
            <a:r>
              <a:rPr lang="pl-PL" altLang="pl-PL" sz="2200" dirty="0" smtClean="0">
                <a:solidFill>
                  <a:srgbClr val="94006B"/>
                </a:solidFill>
              </a:rPr>
              <a:t>sportowego.</a:t>
            </a:r>
            <a:endParaRPr lang="pl-PL" altLang="pl-PL" sz="2200" dirty="0">
              <a:solidFill>
                <a:srgbClr val="94006B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921896"/>
            <a:ext cx="955526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0865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body"/>
          </p:nvPr>
        </p:nvSpPr>
        <p:spPr>
          <a:xfrm>
            <a:off x="-1" y="1700807"/>
            <a:ext cx="9094961" cy="5112309"/>
          </a:xfrm>
          <a:ln/>
        </p:spPr>
        <p:txBody>
          <a:bodyPr tIns="19201" anchor="t"/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b="1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Opieka medyczna:</a:t>
            </a: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Sposób zapewnienia opieki medycznej uczestnikom (na miejscu / „na telefon” / w pobliskim </a:t>
            </a:r>
            <a:r>
              <a:rPr lang="pl-PL" altLang="pl-PL" sz="2200" dirty="0" err="1">
                <a:solidFill>
                  <a:srgbClr val="94006B"/>
                </a:solidFill>
              </a:rPr>
              <a:t>zoz</a:t>
            </a:r>
            <a:r>
              <a:rPr lang="pl-PL" altLang="pl-PL" sz="2200" dirty="0" smtClean="0">
                <a:solidFill>
                  <a:srgbClr val="94006B"/>
                </a:solidFill>
              </a:rPr>
              <a:t>).</a:t>
            </a:r>
            <a:endParaRPr lang="pl-PL" altLang="pl-PL" sz="22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Wydzielony, odpowiednio wyposażony pokój chorych z odrębnym </a:t>
            </a:r>
            <a:r>
              <a:rPr lang="pl-PL" altLang="pl-PL" sz="2200" dirty="0" err="1">
                <a:solidFill>
                  <a:srgbClr val="94006B"/>
                </a:solidFill>
              </a:rPr>
              <a:t>w.h.s</a:t>
            </a:r>
            <a:r>
              <a:rPr lang="pl-PL" altLang="pl-PL" sz="2200" dirty="0">
                <a:solidFill>
                  <a:srgbClr val="94006B"/>
                </a:solidFill>
              </a:rPr>
              <a:t>. (lub możliwością wydzielenia i oznakowania odrębnego </a:t>
            </a:r>
            <a:r>
              <a:rPr lang="pl-PL" altLang="pl-PL" sz="2200" dirty="0" err="1">
                <a:solidFill>
                  <a:srgbClr val="94006B"/>
                </a:solidFill>
              </a:rPr>
              <a:t>w.h.s</a:t>
            </a:r>
            <a:r>
              <a:rPr lang="pl-PL" altLang="pl-PL" sz="2200" dirty="0" smtClean="0">
                <a:solidFill>
                  <a:srgbClr val="94006B"/>
                </a:solidFill>
              </a:rPr>
              <a:t>.).</a:t>
            </a:r>
            <a:endParaRPr lang="pl-PL" altLang="pl-PL" sz="22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Apteczki </a:t>
            </a:r>
            <a:r>
              <a:rPr lang="pl-PL" altLang="pl-PL" sz="2200" dirty="0" smtClean="0">
                <a:solidFill>
                  <a:srgbClr val="94006B"/>
                </a:solidFill>
              </a:rPr>
              <a:t>pierwszej </a:t>
            </a:r>
            <a:r>
              <a:rPr lang="pl-PL" altLang="pl-PL" sz="2200" dirty="0">
                <a:solidFill>
                  <a:srgbClr val="94006B"/>
                </a:solidFill>
              </a:rPr>
              <a:t>pomocy wyposażone we właściwe środki oraz instrukcję </a:t>
            </a:r>
            <a:r>
              <a:rPr lang="pl-PL" altLang="pl-PL" sz="2200" dirty="0" smtClean="0">
                <a:solidFill>
                  <a:srgbClr val="94006B"/>
                </a:solidFill>
              </a:rPr>
              <a:t>udzielania pierwszej pomocy.</a:t>
            </a:r>
            <a:endParaRPr lang="pl-PL" altLang="pl-PL" sz="22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dirty="0">
                <a:solidFill>
                  <a:srgbClr val="94006B"/>
                </a:solidFill>
              </a:rPr>
              <a:t>Personel (w tym wolontariusze) posiada aktualne orzeczenia z badań dla celów </a:t>
            </a:r>
            <a:r>
              <a:rPr lang="pl-PL" altLang="pl-PL" sz="2200" dirty="0" smtClean="0">
                <a:solidFill>
                  <a:srgbClr val="94006B"/>
                </a:solidFill>
              </a:rPr>
              <a:t>sanitarno-epidemiologicznych.</a:t>
            </a:r>
          </a:p>
          <a:p>
            <a:pPr marL="97922" algn="l">
              <a:spcAft>
                <a:spcPts val="1293"/>
              </a:spcAft>
              <a:buClr>
                <a:srgbClr val="FF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000" i="1" u="sng" dirty="0" smtClean="0">
                <a:solidFill>
                  <a:srgbClr val="4C4C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Uwaga</a:t>
            </a:r>
            <a:r>
              <a:rPr lang="pl-PL" altLang="pl-PL" sz="2000" i="1" u="sng" dirty="0">
                <a:solidFill>
                  <a:srgbClr val="4C4C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pl-PL" altLang="pl-PL" sz="2000" i="1" dirty="0">
                <a:solidFill>
                  <a:srgbClr val="4C4C4C"/>
                </a:solidFill>
              </a:rPr>
              <a:t>  należy pamiętać o zapewnieniu odrębnego sanitariatu  dla personelu zatrudnionego w bloku </a:t>
            </a:r>
            <a:r>
              <a:rPr lang="pl-PL" altLang="pl-PL" sz="2000" i="1" dirty="0" smtClean="0">
                <a:solidFill>
                  <a:srgbClr val="4C4C4C"/>
                </a:solidFill>
              </a:rPr>
              <a:t>żywienia.</a:t>
            </a:r>
            <a:endParaRPr lang="pl-PL" altLang="pl-PL" sz="2000" i="1" dirty="0">
              <a:solidFill>
                <a:srgbClr val="4C4C4C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764"/>
            <a:ext cx="994569" cy="97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0996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body"/>
          </p:nvPr>
        </p:nvSpPr>
        <p:spPr>
          <a:xfrm>
            <a:off x="0" y="1700807"/>
            <a:ext cx="9144000" cy="5098047"/>
          </a:xfrm>
          <a:ln/>
        </p:spPr>
        <p:txBody>
          <a:bodyPr tIns="19201" anchor="t"/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2200" b="1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Badania dla celów sanitarno-epidemiologicznych</a:t>
            </a:r>
            <a:r>
              <a:rPr lang="pl-PL" altLang="pl-PL" sz="2200" dirty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marL="391686" indent="-293764" algn="just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900" dirty="0">
                <a:solidFill>
                  <a:srgbClr val="94006B"/>
                </a:solidFill>
              </a:rPr>
              <a:t>Badania dla celów sanitarno-epidemiologicznych przeprowadzają lekarze </a:t>
            </a:r>
            <a:r>
              <a:rPr lang="pl-PL" altLang="pl-PL" sz="1900" dirty="0" smtClean="0">
                <a:solidFill>
                  <a:srgbClr val="94006B"/>
                </a:solidFill>
              </a:rPr>
              <a:t>podstawowej opieki </a:t>
            </a:r>
            <a:r>
              <a:rPr lang="pl-PL" altLang="pl-PL" sz="1900" dirty="0">
                <a:solidFill>
                  <a:srgbClr val="94006B"/>
                </a:solidFill>
              </a:rPr>
              <a:t>zdrowotnej lub lekarze wykonujący zadania służby medycyny pracy</a:t>
            </a:r>
            <a:r>
              <a:rPr lang="pl-PL" altLang="pl-PL" sz="1100" dirty="0">
                <a:solidFill>
                  <a:srgbClr val="94006B"/>
                </a:solidFill>
              </a:rPr>
              <a:t> </a:t>
            </a:r>
            <a:r>
              <a:rPr lang="pl-PL" altLang="pl-PL" sz="1100" dirty="0" smtClean="0">
                <a:solidFill>
                  <a:srgbClr val="94006B"/>
                </a:solidFill>
              </a:rPr>
              <a:t>.</a:t>
            </a:r>
            <a:endParaRPr lang="pl-PL" altLang="pl-PL" sz="11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900" dirty="0">
                <a:solidFill>
                  <a:srgbClr val="94006B"/>
                </a:solidFill>
              </a:rPr>
              <a:t>Lekarze wydają oraz przekazują osobie badanej oraz pracodawcy lub osobie zlecającej wykonanie prac orzeczenie lekarskie: </a:t>
            </a: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900" dirty="0">
                <a:solidFill>
                  <a:srgbClr val="94006B"/>
                </a:solidFill>
              </a:rPr>
              <a:t>o zdolności do wykonywania prac, przy wykonywaniu których istnieje możliwość przeniesienia zakażenia lub choroby zakaźnej na inne </a:t>
            </a:r>
            <a:r>
              <a:rPr lang="pl-PL" altLang="pl-PL" sz="1900" dirty="0" smtClean="0">
                <a:solidFill>
                  <a:srgbClr val="94006B"/>
                </a:solidFill>
              </a:rPr>
              <a:t>osoby,</a:t>
            </a:r>
            <a:endParaRPr lang="pl-PL" altLang="pl-PL" sz="19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buClr>
                <a:srgbClr val="FF0000"/>
              </a:buClr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900" dirty="0">
                <a:solidFill>
                  <a:srgbClr val="94006B"/>
                </a:solidFill>
              </a:rPr>
              <a:t>o czasowych lub trwałych przeciwwskazaniach do wykonywania prac, przy wykonywaniu których istnieje możliwość przeniesienia zakażenia lub choroby zakaźnej na inne </a:t>
            </a:r>
            <a:r>
              <a:rPr lang="pl-PL" altLang="pl-PL" sz="1900" dirty="0" smtClean="0">
                <a:solidFill>
                  <a:srgbClr val="94006B"/>
                </a:solidFill>
              </a:rPr>
              <a:t>osoby.</a:t>
            </a:r>
            <a:endParaRPr lang="pl-PL" altLang="pl-PL" sz="1900" dirty="0">
              <a:solidFill>
                <a:srgbClr val="94006B"/>
              </a:solidFill>
            </a:endParaRPr>
          </a:p>
          <a:p>
            <a:pPr marL="391686" indent="-293764" algn="just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pl-PL" altLang="pl-PL" sz="1900" dirty="0">
                <a:solidFill>
                  <a:srgbClr val="94006B"/>
                </a:solidFill>
              </a:rPr>
              <a:t>Koszty badań sanitarno-epidemiologicznych wykonywanych u osób podejmujących lub wykonujących ww. prace  są finansowane przez pracodawcę lub zlecającego wykonanie prac.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46" y="6093296"/>
            <a:ext cx="720079" cy="70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2478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10" y="260648"/>
            <a:ext cx="82296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ZASADY REJESTRACJI WYPOCZYNKU</a:t>
            </a:r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8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10" y="260648"/>
            <a:ext cx="82296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endParaRPr lang="pl-PL" sz="11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" y="1772816"/>
            <a:ext cx="9142579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37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10" y="260648"/>
            <a:ext cx="82296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endParaRPr lang="pl-PL" sz="1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1607502" cy="6526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28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10" y="260648"/>
            <a:ext cx="82296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endParaRPr lang="pl-PL" sz="11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8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10" y="260648"/>
            <a:ext cx="82296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endParaRPr lang="pl-PL" sz="1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76672"/>
            <a:ext cx="9324528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93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 algn="ctr">
              <a:buNone/>
            </a:pPr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Zgłoszenia wypoczynku należy dokonać</a:t>
            </a:r>
          </a:p>
          <a:p>
            <a:pPr marL="0" indent="0" algn="ctr"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 w wersji </a:t>
            </a:r>
            <a:r>
              <a:rPr lang="pl-PL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elektronicznej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b="1" dirty="0" smtClean="0">
                <a:latin typeface="Arial" panose="020B0604020202020204" pitchFamily="34" charset="0"/>
                <a:cs typeface="Arial" panose="020B0604020202020204" pitchFamily="34" charset="0"/>
              </a:rPr>
              <a:t>papierowej </a:t>
            </a:r>
          </a:p>
          <a:p>
            <a:pPr marL="0" indent="0" algn="ctr">
              <a:buNone/>
            </a:pPr>
            <a:r>
              <a:rPr lang="pl-PL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 później niż 21 dni</a:t>
            </a:r>
          </a:p>
          <a:p>
            <a:pPr marL="0" indent="0" algn="ctr"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przed terminem jego rozpoczęcia.</a:t>
            </a:r>
            <a:r>
              <a:rPr lang="pl-PL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9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778" y="0"/>
            <a:ext cx="9461778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04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stopki 1"/>
          <p:cNvSpPr>
            <a:spLocks noGrp="1"/>
          </p:cNvSpPr>
          <p:nvPr>
            <p:ph type="ftr" sz="quarter" idx="11"/>
          </p:nvPr>
        </p:nvSpPr>
        <p:spPr bwMode="auto">
          <a:xfrm>
            <a:off x="4379913" y="6408738"/>
            <a:ext cx="2928937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 smtClean="0"/>
              <a:t>Wydział Zwiększania Szans Edukacyjnych Kuratorium Oświaty w Warszawie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4" t="18489" r="25758" b="17955"/>
          <a:stretch>
            <a:fillRect/>
          </a:stretch>
        </p:blipFill>
        <p:spPr bwMode="auto">
          <a:xfrm>
            <a:off x="1" y="-50683"/>
            <a:ext cx="9144000" cy="621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01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73476" y="1916832"/>
            <a:ext cx="83529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/>
              <a:t>4. Uczestnicy </a:t>
            </a:r>
            <a:r>
              <a:rPr lang="pl-PL" sz="2800" b="1" dirty="0" smtClean="0"/>
              <a:t>wypoczynku</a:t>
            </a:r>
          </a:p>
          <a:p>
            <a:pPr marL="365760" indent="-256032" algn="ctr">
              <a:defRPr/>
            </a:pPr>
            <a:endParaRPr lang="pl-PL" sz="1600" b="1" dirty="0"/>
          </a:p>
          <a:p>
            <a:pPr marL="365760" indent="-256032" algn="ctr">
              <a:defRPr/>
            </a:pPr>
            <a:endParaRPr lang="pl-PL" sz="1600" dirty="0"/>
          </a:p>
          <a:p>
            <a:pPr marL="365760" indent="-256032">
              <a:defRPr/>
            </a:pPr>
            <a:endParaRPr lang="pl-PL" sz="16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6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114146"/>
              </p:ext>
            </p:extLst>
          </p:nvPr>
        </p:nvGraphicFramePr>
        <p:xfrm>
          <a:off x="373476" y="3212977"/>
          <a:ext cx="8352928" cy="3609573"/>
        </p:xfrm>
        <a:graphic>
          <a:graphicData uri="http://schemas.openxmlformats.org/drawingml/2006/table">
            <a:tbl>
              <a:tblPr firstRow="1" firstCol="1" bandRow="1"/>
              <a:tblGrid>
                <a:gridCol w="4083070"/>
                <a:gridCol w="4269858"/>
              </a:tblGrid>
              <a:tr h="82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planowana liczba uczestników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70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przedział wiekowy uczestników</a:t>
                      </a:r>
                      <a:b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 z podziałem na grupy wiekowe):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poniżej </a:t>
                      </a: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 r. życia – 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 osób  ( 1grupa) 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powyżej 10 r. życia – 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 osoby (2 grupy)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poniżej i powyżej 10 r. życia – 15 osób </a:t>
                      </a:r>
                      <a:r>
                        <a:rPr lang="pl-PL" sz="17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700" i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grupa mieszana)</a:t>
                      </a:r>
                      <a:r>
                        <a:rPr lang="pl-PL" sz="1700" i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*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700" i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pl-PL" sz="1700" i="1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*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może liczyć </a:t>
                      </a:r>
                      <a:r>
                        <a:rPr lang="pl-PL" sz="1400" i="1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maksymalnie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15 osób</a:t>
                      </a:r>
                      <a:endParaRPr lang="pl-PL" sz="1400" i="1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0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dodatkowe informacje o uczestnikach wypoczynku (np. dzieci i młodzież niepełnosprawne):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 uczestników z niepełnosprawnością ruchową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95536" y="1844824"/>
            <a:ext cx="835292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/>
              <a:t>5. Kierownik wypoczynku</a:t>
            </a:r>
            <a:endParaRPr lang="pl-PL" sz="2800" dirty="0"/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>
              <a:buFont typeface="Wingdings 3"/>
              <a:buChar char=""/>
              <a:defRPr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6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865"/>
              </p:ext>
            </p:extLst>
          </p:nvPr>
        </p:nvGraphicFramePr>
        <p:xfrm>
          <a:off x="107504" y="2358863"/>
          <a:ext cx="8856984" cy="4276335"/>
        </p:xfrm>
        <a:graphic>
          <a:graphicData uri="http://schemas.openxmlformats.org/drawingml/2006/table">
            <a:tbl>
              <a:tblPr firstRow="1" firstCol="1" bandRow="1"/>
              <a:tblGrid>
                <a:gridCol w="3936438"/>
                <a:gridCol w="4920546"/>
              </a:tblGrid>
              <a:tr h="773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imię i nazwisko kierownika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Jan Kowalski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1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kwalifikacje kierownika: dokumenty poświadczające kwalifikacje: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Nauczyciel, zaświadczenie</a:t>
                      </a: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 ukończeniu kursu dla kierowników placówek wypoczynku</a:t>
                      </a:r>
                      <a:b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nr ……………    z dnia      …………………..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zaświadczenia</a:t>
                      </a: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     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data wydania zaświadczenia)</a:t>
                      </a:r>
                      <a:endParaRPr lang="pl-PL" sz="1400" baseline="0" dirty="0" smtClean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800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wydanego przez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……………………   w   ……………………..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instytucji</a:t>
                      </a:r>
                      <a:r>
                        <a:rPr lang="pl-PL" sz="18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           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miejscowości)</a:t>
                      </a:r>
                      <a:endParaRPr lang="pl-PL" sz="1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telefonu kontaktowego do kierownika w trakcie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111 111 111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97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95536" y="1844824"/>
            <a:ext cx="835292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/>
              <a:t>5. Kierownik wypoczynku</a:t>
            </a:r>
            <a:endParaRPr lang="pl-PL" sz="2800" dirty="0"/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>
              <a:buFont typeface="Wingdings 3"/>
              <a:buChar char=""/>
              <a:defRPr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6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131056"/>
              </p:ext>
            </p:extLst>
          </p:nvPr>
        </p:nvGraphicFramePr>
        <p:xfrm>
          <a:off x="395536" y="2420888"/>
          <a:ext cx="8352928" cy="4341807"/>
        </p:xfrm>
        <a:graphic>
          <a:graphicData uri="http://schemas.openxmlformats.org/drawingml/2006/table">
            <a:tbl>
              <a:tblPr firstRow="1" firstCol="1" bandRow="1"/>
              <a:tblGrid>
                <a:gridCol w="3712412"/>
                <a:gridCol w="4640516"/>
              </a:tblGrid>
              <a:tr h="618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imię i nazwisko kierownika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Jan Kowalski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kwalifikacje kierownika: dokumenty poświadczające kwalifikacje: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czynny instruktor harcerski w stopniu podharcmistrza rozkaz ……. nr …. z dnia…. zaświadczenie</a:t>
                      </a: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 ukończeniu kursu dla kierowników placówek wypoczynku</a:t>
                      </a:r>
                      <a:b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nr ……………       z dnia   …………………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zaświadczenia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data wydania zaświadczenia)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800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wydanego przez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……………………  w   ………………..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instytucji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             </a:t>
                      </a: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miejscowości)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telefonu kontaktowego do kierownika w trakcie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111 111 111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95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95536" y="1844824"/>
            <a:ext cx="835292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/>
              <a:t>5. Kierownik wypoczynku</a:t>
            </a:r>
            <a:endParaRPr lang="pl-PL" sz="2800" dirty="0"/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>
              <a:buFont typeface="Wingdings 3"/>
              <a:buChar char=""/>
              <a:defRPr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6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91966"/>
              </p:ext>
            </p:extLst>
          </p:nvPr>
        </p:nvGraphicFramePr>
        <p:xfrm>
          <a:off x="395536" y="2420888"/>
          <a:ext cx="8136904" cy="4392488"/>
        </p:xfrm>
        <a:graphic>
          <a:graphicData uri="http://schemas.openxmlformats.org/drawingml/2006/table">
            <a:tbl>
              <a:tblPr firstRow="1" firstCol="1" bandRow="1"/>
              <a:tblGrid>
                <a:gridCol w="3616402"/>
                <a:gridCol w="4520502"/>
              </a:tblGrid>
              <a:tr h="506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imię i nazwisko kierownika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Jan Kowalski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kwalifikacje kierownika: dokumenty poświadczające kwalifikacje: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osoba posiadająca 3-letni staż pracy opiekuńczo-wychowawczej lub </a:t>
                      </a:r>
                      <a:r>
                        <a:rPr lang="pl-PL" sz="18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dydaktyczno-wychowawczej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zaświadczenie</a:t>
                      </a: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 ukończeniu kursu dla kierowników placówek wypoczynku</a:t>
                      </a:r>
                      <a:b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nr ……………     z dnia   …………………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zaświadczenia</a:t>
                      </a: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data wydania zaświadczenia)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800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wydanego przez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……………………  w   ………………..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instytucji</a:t>
                      </a:r>
                      <a:r>
                        <a:rPr lang="pl-PL" sz="1400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               (</a:t>
                      </a:r>
                      <a:r>
                        <a:rPr lang="pl-PL" sz="1400" i="1" baseline="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nazwa miejscowości)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telefonu kontaktowego do kierownika w trakcie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111 111 111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50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42926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None/>
            </a:pPr>
            <a:r>
              <a:rPr lang="pl-PL" sz="1600" dirty="0" smtClean="0">
                <a:latin typeface="Arial" pitchFamily="34" charset="0"/>
                <a:cs typeface="Arial" pitchFamily="34" charset="0"/>
              </a:rPr>
              <a:t>	</a:t>
            </a:r>
            <a:endParaRPr lang="pl-PL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95536" y="1844824"/>
            <a:ext cx="835292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defRPr/>
            </a:pPr>
            <a:r>
              <a:rPr lang="pl-PL" sz="2800" b="1" dirty="0"/>
              <a:t>5. Kierownik wypoczynku</a:t>
            </a:r>
            <a:endParaRPr lang="pl-PL" sz="2800" dirty="0"/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 algn="ctr">
              <a:defRPr/>
            </a:pPr>
            <a:endParaRPr lang="pl-PL" sz="2800" b="1" dirty="0" smtClean="0">
              <a:solidFill>
                <a:schemeClr val="accent1"/>
              </a:solidFill>
            </a:endParaRPr>
          </a:p>
          <a:p>
            <a:pPr marL="365760" indent="-256032">
              <a:buFont typeface="Wingdings 3"/>
              <a:buChar char=""/>
              <a:defRPr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sz="1600" dirty="0">
              <a:latin typeface="Arial" pitchFamily="34" charset="0"/>
              <a:cs typeface="Arial" pitchFamily="34" charset="0"/>
            </a:endParaRPr>
          </a:p>
          <a:p>
            <a:pPr marL="365760" indent="-256032" algn="just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773125"/>
              </p:ext>
            </p:extLst>
          </p:nvPr>
        </p:nvGraphicFramePr>
        <p:xfrm>
          <a:off x="395536" y="2420888"/>
          <a:ext cx="8424936" cy="4569463"/>
        </p:xfrm>
        <a:graphic>
          <a:graphicData uri="http://schemas.openxmlformats.org/drawingml/2006/table">
            <a:tbl>
              <a:tblPr firstRow="1" firstCol="1" bandRow="1"/>
              <a:tblGrid>
                <a:gridCol w="3744416"/>
                <a:gridCol w="4680520"/>
              </a:tblGrid>
              <a:tr h="549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imię i nazwisko kierownika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Jan Kowalski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kwalifikacje kierownika: dokumenty poświadczające kwalifikacje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:  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Dyrektor Gimnazjum Nr…… w …………..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lub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kwalifikacje kierownika: dokumenty poświadczające kwalifikacje: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Wicedyrektor Szkoły Podstawowej Nr ……w …………………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lub</a:t>
                      </a: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kwalifikacje kierownika: dokumenty poświadczające kwalifikacje: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Kierownik</a:t>
                      </a: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Świetlicy w Gimnazjum Nr…….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 ……………………….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9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numer telefonu kontaktowego do kierownika w trakcie wypoczynku: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222 222 222</a:t>
                      </a:r>
                      <a:endParaRPr lang="pl-PL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85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154887"/>
              </p:ext>
            </p:extLst>
          </p:nvPr>
        </p:nvGraphicFramePr>
        <p:xfrm>
          <a:off x="575556" y="2780928"/>
          <a:ext cx="8136904" cy="3897301"/>
        </p:xfrm>
        <a:graphic>
          <a:graphicData uri="http://schemas.openxmlformats.org/drawingml/2006/table">
            <a:tbl>
              <a:tblPr firstRow="1" firstCol="1" bandRow="1"/>
              <a:tblGrid>
                <a:gridCol w="468052"/>
                <a:gridCol w="1296144"/>
                <a:gridCol w="1440160"/>
                <a:gridCol w="4932548"/>
              </a:tblGrid>
              <a:tr h="531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Lp.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Funkcja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Imię i nazwisko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Kwalifikacje, dokumenty poświadczające kwalifikacje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227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wychowawca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Jan Kowalski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nauczyciel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wychowawca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instruktor harcerski w stopniu przewodnika rozkaz nr 12/2001 komendanta …………..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Wychowawca/instruktor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legitymacja trenera/instruktora piłki siatkowej nr 002/I/R2010 z dnia 14.06.2002 r. wydana przez Urząd Kultury Fizycznej </a:t>
                      </a:r>
                      <a:endParaRPr lang="pl-PL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 </a:t>
                      </a: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Sportu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wychowawca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zaświadczenie o ukończeniu kursu dla wychowawców placówek wypoczynku dzieci i młodzieży nr 771, wydane 25.03.2000 r. przez Kuratorium Oświaty </a:t>
                      </a: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 </a:t>
                      </a: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Lublinie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wychowawca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przodownik turystyki/instruktor PTTK legitymacja nr 0009/2001 z dnia 1.01.2001 wydana przez Zarząd Główny PTTK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pielęgniarka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……………………………………..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966282"/>
            <a:ext cx="87849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6. Planowana liczba, funkcje i kwalifikacje przewidzianych do zatrudnienia                     pracowników lub wolontariuszy(np. wychowawcy, ratownik, opieka medyczna)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966282"/>
            <a:ext cx="87849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b="1" dirty="0">
                <a:latin typeface="Arial" pitchFamily="34" charset="0"/>
                <a:ea typeface="Calibri" pitchFamily="34" charset="0"/>
                <a:cs typeface="Arial" pitchFamily="34" charset="0"/>
              </a:rPr>
              <a:t>7</a:t>
            </a: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Ramowy program wypoczynku (z uwzględnieniem rodzaju działań, które będą podjęte przy realizacji wypoczynku)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612613"/>
            <a:ext cx="90176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1.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Integracja uczestników: gry i zabawy integracyjne, „przełamywanie lodów”,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budowanie grupy.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2. Ustanowienie „kontraktu” – wspólne uzgodnienie zasad na kolonii i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obozie i/lub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zapoznanie dzieci/młodzieży z regulaminem pobytu.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3. Wycieczki po okolicy, spotkania z ciekawymi ludźmi (mieszkańcami tych okolic).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4. Organizacja tematycznych gier terenowych, symulacyjnych.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5. Organizacja tematycznych zajęć edukacyjnych (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warsztatów, gier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) na przykład na temat współpracy w grupie,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autoprezentacji, komunikacji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niewerbalnej i innych.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6. Organizacja turniejów sportowych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dostosowanych do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możliwości bazy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sportowo-rekreacyjnej, np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. turniejów tenisa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stołowego, badmintona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koszykówki, siatkówki,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piłki nożnej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małej olimpiady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lekkoatletycznej, gier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 zabaw na wesoło.</a:t>
            </a:r>
          </a:p>
          <a:p>
            <a:pPr algn="just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7. Wskazywanie negatywnych stron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uzależnień od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alkoholu, narkotyków i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innych używek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również promocja zdrowego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stylu życia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poprzez gry, zabawy i konkursy,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a także warsztaty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edukacyjne, itp.</a:t>
            </a:r>
          </a:p>
        </p:txBody>
      </p:sp>
    </p:spTree>
    <p:extLst>
      <p:ext uri="{BB962C8B-B14F-4D97-AF65-F5344CB8AC3E}">
        <p14:creationId xmlns:p14="http://schemas.microsoft.com/office/powerpoint/2010/main" val="21185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1870420"/>
            <a:ext cx="87129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b="1" dirty="0">
                <a:latin typeface="Arial" pitchFamily="34" charset="0"/>
                <a:ea typeface="Calibri" pitchFamily="34" charset="0"/>
                <a:cs typeface="Arial" pitchFamily="34" charset="0"/>
              </a:rPr>
              <a:t>7</a:t>
            </a: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Ramowy program wypoczynku (z uwzględnieniem rodzaju działań, które</a:t>
            </a:r>
            <a:b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będą</a:t>
            </a:r>
            <a:r>
              <a:rPr lang="pl-PL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podjęte przy realizacji wypoczynku)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612613"/>
            <a:ext cx="901761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b="1" dirty="0" smtClean="0"/>
              <a:t>Ramowy </a:t>
            </a:r>
            <a:r>
              <a:rPr lang="pl-PL" b="1" dirty="0"/>
              <a:t>plan </a:t>
            </a:r>
            <a:r>
              <a:rPr lang="pl-PL" b="1" dirty="0" smtClean="0"/>
              <a:t>dnia:  </a:t>
            </a:r>
            <a:endParaRPr lang="pl-PL" dirty="0" smtClean="0"/>
          </a:p>
          <a:p>
            <a:r>
              <a:rPr lang="pl-PL" dirty="0" smtClean="0"/>
              <a:t>8:00 – </a:t>
            </a:r>
            <a:r>
              <a:rPr lang="pl-PL" dirty="0"/>
              <a:t>pobudka i gimnastyka poranna, toaleta poranna</a:t>
            </a:r>
          </a:p>
          <a:p>
            <a:r>
              <a:rPr lang="pl-PL" dirty="0" smtClean="0"/>
              <a:t>8:30 – </a:t>
            </a:r>
            <a:r>
              <a:rPr lang="pl-PL" dirty="0"/>
              <a:t>śniadanie</a:t>
            </a:r>
          </a:p>
          <a:p>
            <a:r>
              <a:rPr lang="pl-PL" dirty="0" smtClean="0"/>
              <a:t>9:30 – </a:t>
            </a:r>
            <a:r>
              <a:rPr lang="pl-PL" dirty="0"/>
              <a:t>zajęcia </a:t>
            </a:r>
            <a:r>
              <a:rPr lang="pl-PL" dirty="0" smtClean="0"/>
              <a:t>programowe, zabawy na świeżym powietrzu, wycieczki</a:t>
            </a: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13:30 – </a:t>
            </a:r>
            <a:r>
              <a:rPr lang="pl-PL" dirty="0"/>
              <a:t>obiad</a:t>
            </a:r>
          </a:p>
          <a:p>
            <a:r>
              <a:rPr lang="pl-PL" dirty="0" smtClean="0"/>
              <a:t>14:00 – </a:t>
            </a:r>
            <a:r>
              <a:rPr lang="pl-PL" dirty="0"/>
              <a:t>cisza poobiednia</a:t>
            </a:r>
          </a:p>
          <a:p>
            <a:r>
              <a:rPr lang="pl-PL" dirty="0" smtClean="0"/>
              <a:t>15:30 – </a:t>
            </a:r>
            <a:r>
              <a:rPr lang="pl-PL" dirty="0"/>
              <a:t>zajęcia </a:t>
            </a:r>
            <a:r>
              <a:rPr lang="pl-PL" dirty="0" smtClean="0"/>
              <a:t>programowe np.: warsztaty edukacyjne, gry planszowe, gry sportowe</a:t>
            </a:r>
            <a:endParaRPr lang="pl-PL" dirty="0"/>
          </a:p>
          <a:p>
            <a:r>
              <a:rPr lang="pl-PL" dirty="0" smtClean="0"/>
              <a:t>18:30 – </a:t>
            </a:r>
            <a:r>
              <a:rPr lang="pl-PL" dirty="0"/>
              <a:t>kolacja</a:t>
            </a:r>
          </a:p>
          <a:p>
            <a:r>
              <a:rPr lang="pl-PL" dirty="0" smtClean="0"/>
              <a:t>19:00 – </a:t>
            </a:r>
            <a:r>
              <a:rPr lang="pl-PL" dirty="0"/>
              <a:t>zajęcia w </a:t>
            </a:r>
            <a:r>
              <a:rPr lang="pl-PL" dirty="0" smtClean="0"/>
              <a:t>grupach, zabawy integracyjne</a:t>
            </a:r>
            <a:endParaRPr lang="pl-PL" dirty="0"/>
          </a:p>
          <a:p>
            <a:pPr hangingPunct="0"/>
            <a:r>
              <a:rPr lang="pl-PL" dirty="0" smtClean="0"/>
              <a:t>22:00 – </a:t>
            </a:r>
            <a:r>
              <a:rPr lang="pl-PL" dirty="0"/>
              <a:t>cisza nocna</a:t>
            </a:r>
          </a:p>
          <a:p>
            <a:pPr algn="just"/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92353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927706"/>
              </p:ext>
            </p:extLst>
          </p:nvPr>
        </p:nvGraphicFramePr>
        <p:xfrm>
          <a:off x="107504" y="2419147"/>
          <a:ext cx="8640960" cy="4322223"/>
        </p:xfrm>
        <a:graphic>
          <a:graphicData uri="http://schemas.openxmlformats.org/drawingml/2006/table">
            <a:tbl>
              <a:tblPr firstRow="1" firstCol="1" bandRow="1"/>
              <a:tblGrid>
                <a:gridCol w="6004735"/>
                <a:gridCol w="2636225"/>
              </a:tblGrid>
              <a:tr h="391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 nazwa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obiektu;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0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 adres/lokalizacja obiektu: województwo, </a:t>
                      </a:r>
                      <a:r>
                        <a:rPr lang="pl-PL" sz="14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powiat,</a:t>
                      </a:r>
                      <a:r>
                        <a:rPr lang="pl-PL" sz="1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gmina, miejscowość, ulica, kod pocztowy (lub inne określenie lokalizacji – dot. obozów pod namiotami):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 właściciel, zarządca lub użytkownik obiektu/terenu -  imię i nazwisko (nazwa),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pl-PL" sz="1400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adres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telefon, faks, i e-mail: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 umowa (ew. umowa przedwstępna) zawarta z właścicielem/ zarządcą/ użytkownikiem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obiektu/ terenu w sprawie przeznaczenia obiektu/terenu na wypoczynek w zgłoszonym terminie: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46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 informacja o zabezpieczeniu</a:t>
                      </a:r>
                      <a:r>
                        <a:rPr lang="pl-PL" sz="14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medycznym uczestników wypoczynku i personelu: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endParaRPr lang="pl-PL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umowa z gabinetem podstawowej opieki medycznej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                TAK/NIE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wydzielony gabinet lekarski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                TAK/NIE</a:t>
                      </a:r>
                      <a:endParaRPr lang="pl-PL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008" y="1772816"/>
            <a:ext cx="87849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b="1" dirty="0">
                <a:latin typeface="Arial" pitchFamily="34" charset="0"/>
                <a:ea typeface="Calibri" pitchFamily="34" charset="0"/>
                <a:cs typeface="Arial" pitchFamily="34" charset="0"/>
              </a:rPr>
              <a:t>B</a:t>
            </a: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Dane dotyczące rodzaju zakwaterowania</a:t>
            </a:r>
            <a:r>
              <a:rPr kumimoji="0" lang="pl-PL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 miejsca wypoczynku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b="1" baseline="0" dirty="0" smtClean="0">
                <a:latin typeface="Arial" pitchFamily="34" charset="0"/>
                <a:cs typeface="Arial" pitchFamily="34" charset="0"/>
              </a:rPr>
              <a:t>B1.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6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96544"/>
          </a:xfrm>
        </p:spPr>
        <p:txBody>
          <a:bodyPr/>
          <a:lstStyle/>
          <a:p>
            <a:pPr marL="365760" lvl="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  <a:defRPr/>
            </a:pPr>
            <a:r>
              <a:rPr lang="pl-PL" sz="2000" b="1" dirty="0">
                <a:latin typeface="Arial" pitchFamily="34" charset="0"/>
                <a:cs typeface="Arial" pitchFamily="34" charset="0"/>
              </a:rPr>
              <a:t>ZAŁĄCZNIKI DO FORMULARZA ZGŁOSZENIA WYPOCZYNKU:</a:t>
            </a:r>
          </a:p>
          <a:p>
            <a:pPr marL="365760" lvl="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  <a:defRPr/>
            </a:pPr>
            <a:endParaRPr lang="pl-PL" sz="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338138" eaLnBrk="1" fontAlgn="auto" hangingPunct="1">
              <a:spcBef>
                <a:spcPts val="40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pl-PL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Organizowanego w obiekcie hotelarskim:</a:t>
            </a:r>
          </a:p>
          <a:p>
            <a:pPr marL="859536" lvl="2" eaLnBrk="1" fontAlgn="auto" hangingPunct="1">
              <a:spcBef>
                <a:spcPts val="350"/>
              </a:spcBef>
              <a:spcAft>
                <a:spcPts val="0"/>
              </a:spcAft>
              <a:buSzPct val="100000"/>
              <a:buFont typeface="Wingdings 2"/>
              <a:buChar char=""/>
              <a:defRPr/>
            </a:pP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kopia opinii lub protokołu z okresowej kontroli </a:t>
            </a:r>
            <a:r>
              <a:rPr lang="pl-P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właściwej miejscowo komendy powiatowej (miejskiej) Państwowej Straży Pożarnej.</a:t>
            </a:r>
          </a:p>
          <a:p>
            <a:pPr marL="859536" lvl="2" eaLnBrk="1" fontAlgn="auto" hangingPunct="1">
              <a:spcBef>
                <a:spcPts val="350"/>
              </a:spcBef>
              <a:spcAft>
                <a:spcPts val="0"/>
              </a:spcAft>
              <a:buClr>
                <a:srgbClr val="DA1F28"/>
              </a:buClr>
              <a:buSzPct val="100000"/>
              <a:buNone/>
              <a:defRPr/>
            </a:pPr>
            <a:endParaRPr lang="pl-PL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514350" lvl="2" indent="-338138" eaLnBrk="1" fontAlgn="auto" hangingPunct="1">
              <a:spcBef>
                <a:spcPts val="350"/>
              </a:spcBef>
              <a:spcAft>
                <a:spcPts val="0"/>
              </a:spcAft>
              <a:buSzPct val="100000"/>
              <a:buFont typeface="Wingdings 2"/>
              <a:buAutoNum type="arabicPeriod" startAt="2"/>
              <a:defRPr/>
            </a:pPr>
            <a:r>
              <a:rPr lang="pl-PL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Organizowanego w obiekcie używanym okazjonalnie:</a:t>
            </a:r>
          </a:p>
          <a:p>
            <a:pPr marL="890905" lvl="3" indent="-250825" eaLnBrk="1" fontAlgn="auto" hangingPunct="1">
              <a:spcBef>
                <a:spcPts val="35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kopia opinii lub protokołu z okresowej kontroli </a:t>
            </a:r>
            <a:r>
              <a:rPr lang="pl-P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właściwej miejscowo komendy powiatowej (miejskiej) Państwowej Straży Pożarnej.</a:t>
            </a:r>
          </a:p>
          <a:p>
            <a:pPr marL="890905" lvl="3" indent="-250825" eaLnBrk="1" fontAlgn="auto" hangingPunct="1">
              <a:spcBef>
                <a:spcPts val="35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szkic poszczególnych pomieszczeń </a:t>
            </a:r>
            <a:r>
              <a:rPr lang="pl-PL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obiektu z określeniem ich funkcji podczas wypoczynki.</a:t>
            </a: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1165225" lvl="4" indent="-250825" eaLnBrk="1" fontAlgn="auto" hangingPunct="1">
              <a:spcBef>
                <a:spcPts val="350"/>
              </a:spcBef>
              <a:spcAft>
                <a:spcPts val="0"/>
              </a:spcAft>
              <a:buClr>
                <a:srgbClr val="DA1F28"/>
              </a:buClr>
              <a:buNone/>
              <a:defRPr/>
            </a:pPr>
            <a:endParaRPr lang="pl-PL" sz="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lvl="4" indent="-280988" eaLnBrk="1" fontAlgn="auto" hangingPunct="1">
              <a:spcBef>
                <a:spcPts val="350"/>
              </a:spcBef>
              <a:spcAft>
                <a:spcPts val="0"/>
              </a:spcAft>
              <a:buFont typeface="Wingdings 2"/>
              <a:buAutoNum type="arabicPeriod" startAt="3"/>
              <a:defRPr/>
            </a:pPr>
            <a:r>
              <a:rPr lang="pl-PL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Bez stałej infrastruktury komunalnej, w szczególności </a:t>
            </a:r>
            <a:r>
              <a:rPr lang="pl-PL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obozy </a:t>
            </a:r>
            <a:r>
              <a:rPr lang="pl-PL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pod namiotami:</a:t>
            </a:r>
          </a:p>
          <a:p>
            <a:pPr marL="900113" lvl="5" indent="-266700">
              <a:spcBef>
                <a:spcPts val="350"/>
              </a:spcBef>
              <a:buFont typeface="Wingdings 2"/>
              <a:buChar char=""/>
              <a:defRPr/>
            </a:pP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szkic sposobu zagospodarowania terenu przeznaczonego na obóz, </a:t>
            </a:r>
          </a:p>
          <a:p>
            <a:pPr marL="900113" lvl="5" indent="-266700">
              <a:spcBef>
                <a:spcPts val="350"/>
              </a:spcBef>
              <a:buFont typeface="Wingdings 2"/>
              <a:buChar char=""/>
              <a:defRPr/>
            </a:pPr>
            <a:r>
              <a:rPr lang="pl-PL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kopia opinii lub protokołu z okresowej kontroli </a:t>
            </a:r>
            <a:r>
              <a:rPr lang="pl-P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właściwej miejscowo komendy powiatowej (miejskiej) Państwowej Straży Pożarnej</a:t>
            </a:r>
            <a:r>
              <a:rPr lang="pl-PL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900113" lvl="5" indent="-266700">
              <a:spcBef>
                <a:spcPts val="350"/>
              </a:spcBef>
              <a:buFont typeface="Wingdings 2"/>
              <a:buChar char=""/>
              <a:defRPr/>
            </a:pPr>
            <a:endParaRPr lang="pl-PL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88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WSZELKIE INFORMACJE MOŻNA UZYSKAĆ POD NUMEREM TELEFONU:</a:t>
            </a:r>
          </a:p>
          <a:p>
            <a:pPr marL="0" indent="0" algn="ctr">
              <a:buNone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l-PL" sz="3600" dirty="0" smtClean="0">
                <a:latin typeface="Arial" pitchFamily="34" charset="0"/>
                <a:cs typeface="Arial" pitchFamily="34" charset="0"/>
              </a:rPr>
              <a:t>22 551 24 00</a:t>
            </a:r>
          </a:p>
          <a:p>
            <a:pPr marL="0" indent="0" algn="ctr"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wew.</a:t>
            </a:r>
          </a:p>
          <a:p>
            <a:pPr marL="0" indent="0" algn="ctr">
              <a:buNone/>
            </a:pPr>
            <a:r>
              <a:rPr lang="pl-PL" sz="3600" dirty="0" smtClean="0">
                <a:latin typeface="Arial" pitchFamily="34" charset="0"/>
                <a:cs typeface="Arial" pitchFamily="34" charset="0"/>
              </a:rPr>
              <a:t>3044, 3043</a:t>
            </a:r>
            <a:endParaRPr lang="pl-PL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pl-PL" sz="4000" dirty="0" smtClean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pl-PL" sz="40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pl-PL" sz="4000" dirty="0" smtClean="0">
              <a:solidFill>
                <a:schemeClr val="tx2"/>
              </a:solidFill>
            </a:endParaRPr>
          </a:p>
          <a:p>
            <a:pPr marL="457200" lvl="1" indent="0" algn="ctr">
              <a:buNone/>
            </a:pPr>
            <a:r>
              <a:rPr lang="pl-PL" sz="4000" dirty="0" smtClean="0">
                <a:solidFill>
                  <a:schemeClr val="tx2"/>
                </a:solidFill>
              </a:rPr>
              <a:t>DZIĘKUJĘ ZA UWAGĘ</a:t>
            </a:r>
            <a:endParaRPr lang="pl-PL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</TotalTime>
  <Words>1635</Words>
  <Application>Microsoft Office PowerPoint</Application>
  <PresentationFormat>Pokaz na ekranie (4:3)</PresentationFormat>
  <Paragraphs>326</Paragraphs>
  <Slides>35</Slides>
  <Notes>14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35</vt:i4>
      </vt:variant>
    </vt:vector>
  </HeadingPairs>
  <TitlesOfParts>
    <vt:vector size="37" baseType="lpstr">
      <vt:lpstr>Motyw pakietu Office</vt:lpstr>
      <vt:lpstr>1_Motyw pakietu Office</vt:lpstr>
      <vt:lpstr>Prezentacja programu PowerPoint</vt:lpstr>
      <vt:lpstr>Prezentacja programu PowerPoint</vt:lpstr>
      <vt:lpstr>Prezentacja programu PowerPoint</vt:lpstr>
      <vt:lpstr>ZASADY ORGANIZACJI  WYPOCZYNKU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Czesław Ziemniak</dc:creator>
  <cp:lastModifiedBy>Czesław Ziemniak</cp:lastModifiedBy>
  <cp:revision>126</cp:revision>
  <cp:lastPrinted>2012-04-17T07:14:17Z</cp:lastPrinted>
  <dcterms:created xsi:type="dcterms:W3CDTF">2012-02-02T12:10:47Z</dcterms:created>
  <dcterms:modified xsi:type="dcterms:W3CDTF">2014-04-09T08:34:22Z</dcterms:modified>
</cp:coreProperties>
</file>