
<file path=[Content_Types].xml><?xml version="1.0" encoding="utf-8"?>
<Types xmlns="http://schemas.openxmlformats.org/package/2006/content-types"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633" r:id="rId1"/>
  </p:sldMasterIdLst>
  <p:notesMasterIdLst>
    <p:notesMasterId r:id="rId20"/>
  </p:notesMasterIdLst>
  <p:handoutMasterIdLst>
    <p:handoutMasterId r:id="rId21"/>
  </p:handoutMasterIdLst>
  <p:sldIdLst>
    <p:sldId id="449" r:id="rId2"/>
    <p:sldId id="515" r:id="rId3"/>
    <p:sldId id="609" r:id="rId4"/>
    <p:sldId id="610" r:id="rId5"/>
    <p:sldId id="611" r:id="rId6"/>
    <p:sldId id="612" r:id="rId7"/>
    <p:sldId id="613" r:id="rId8"/>
    <p:sldId id="614" r:id="rId9"/>
    <p:sldId id="615" r:id="rId10"/>
    <p:sldId id="616" r:id="rId11"/>
    <p:sldId id="617" r:id="rId12"/>
    <p:sldId id="618" r:id="rId13"/>
    <p:sldId id="619" r:id="rId14"/>
    <p:sldId id="600" r:id="rId15"/>
    <p:sldId id="597" r:id="rId16"/>
    <p:sldId id="607" r:id="rId17"/>
    <p:sldId id="608" r:id="rId18"/>
    <p:sldId id="620" r:id="rId19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FF6600"/>
    <a:srgbClr val="000000"/>
    <a:srgbClr val="CC9900"/>
    <a:srgbClr val="0033CC"/>
    <a:srgbClr val="FF3300"/>
    <a:srgbClr val="3399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4712" autoAdjust="0"/>
  </p:normalViewPr>
  <p:slideViewPr>
    <p:cSldViewPr>
      <p:cViewPr>
        <p:scale>
          <a:sx n="90" d="100"/>
          <a:sy n="90" d="100"/>
        </p:scale>
        <p:origin x="-76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kierzkowski\Pulpit\Statystyki\Pozary_mieszka&#324;\Wykresy_2010_201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kierzkowski\Pulpit\Statystyki\Pozary_mieszka&#324;\Wykresy_2010_2011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kierzkowski\Pulpit\Statystyki\tlenek%20wegla\mazowieckie_tlenek_wegla_zatrucia_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kierzkowski\Pulpit\Statystyki\Pozary%20traw\Trawy\trawy_12_wniosek_RB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okumenty\Karo(L)\Dokumenty\listopad_12\Wniosek_Razem_Bezpieczniej\trawy_12_miesiace.xls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J:\powiaty_2010-2012_RB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2385824247056894E-2"/>
          <c:y val="0.13795985958736215"/>
          <c:w val="0.63137718947703458"/>
          <c:h val="0.472372591715400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Sheet!$I$8</c:f>
              <c:strCache>
                <c:ptCount val="1"/>
                <c:pt idx="0">
                  <c:v>Liczba pożarów w obiektach mieszkalnych w 2010 roku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-8.5217697092036717E-3"/>
                  <c:y val="7.68465312879015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2208377573993246E-3"/>
                  <c:y val="6.15721803504471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696345886238629E-2"/>
                  <c:y val="7.611334673576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0285843066278449E-2"/>
                  <c:y val="-2.3509649534329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7.3766702059193945E-3"/>
                  <c:y val="6.15721803504471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6883351029597311E-3"/>
                  <c:y val="-3.35852136204695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Sheet!$H$9:$H$19</c:f>
              <c:strCache>
                <c:ptCount val="11"/>
                <c:pt idx="0">
                  <c:v>Hotele, noclegownie</c:v>
                </c:pt>
                <c:pt idx="1">
                  <c:v>Domy dziecka</c:v>
                </c:pt>
                <c:pt idx="2">
                  <c:v>Internaty, domy studenckie</c:v>
                </c:pt>
                <c:pt idx="3">
                  <c:v>Koszary</c:v>
                </c:pt>
                <c:pt idx="4">
                  <c:v>Domy emerytów</c:v>
                </c:pt>
                <c:pt idx="5">
                  <c:v>Domy wczasowe, pensjonaty</c:v>
                </c:pt>
                <c:pt idx="6">
                  <c:v>Schroniska</c:v>
                </c:pt>
                <c:pt idx="7">
                  <c:v>Jednorodzinne</c:v>
                </c:pt>
                <c:pt idx="8">
                  <c:v>Wielorodzinne</c:v>
                </c:pt>
                <c:pt idx="9">
                  <c:v>gospodarstwa rolne</c:v>
                </c:pt>
                <c:pt idx="10">
                  <c:v>altanki, domki letniskowe</c:v>
                </c:pt>
              </c:strCache>
            </c:strRef>
          </c:cat>
          <c:val>
            <c:numRef>
              <c:f>Sheet!$I$9:$I$19</c:f>
              <c:numCache>
                <c:formatCode>General</c:formatCode>
                <c:ptCount val="11"/>
                <c:pt idx="0">
                  <c:v>28</c:v>
                </c:pt>
                <c:pt idx="1">
                  <c:v>0</c:v>
                </c:pt>
                <c:pt idx="2">
                  <c:v>23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1447</c:v>
                </c:pt>
                <c:pt idx="8">
                  <c:v>1889</c:v>
                </c:pt>
                <c:pt idx="9">
                  <c:v>265</c:v>
                </c:pt>
                <c:pt idx="10">
                  <c:v>392</c:v>
                </c:pt>
              </c:numCache>
            </c:numRef>
          </c:val>
        </c:ser>
        <c:ser>
          <c:idx val="1"/>
          <c:order val="1"/>
          <c:tx>
            <c:strRef>
              <c:f>Sheet!$J$8</c:f>
              <c:strCache>
                <c:ptCount val="1"/>
                <c:pt idx="0">
                  <c:v>Liczba pożarów w obiektach mieszkalnych w 2011 roku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2.7363955793989129E-3"/>
                  <c:y val="-3.2015592258290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46550194987751E-3"/>
                  <c:y val="-2.5371781504610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893100389975502E-3"/>
                  <c:y val="-3.80576722569158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2.5371781504610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4839650584963253E-3"/>
                  <c:y val="-2.5371781504610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2.5371781504610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4946550194987751E-3"/>
                  <c:y val="-2.5371781504610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8815131652038663E-3"/>
                  <c:y val="-2.53717815046105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000483938696077E-3"/>
                  <c:y val="-2.0224306526281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968342971308272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4786271393573973E-2"/>
                  <c:y val="7.3118677406987953E-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Sheet!$H$9:$H$19</c:f>
              <c:strCache>
                <c:ptCount val="11"/>
                <c:pt idx="0">
                  <c:v>Hotele, noclegownie</c:v>
                </c:pt>
                <c:pt idx="1">
                  <c:v>Domy dziecka</c:v>
                </c:pt>
                <c:pt idx="2">
                  <c:v>Internaty, domy studenckie</c:v>
                </c:pt>
                <c:pt idx="3">
                  <c:v>Koszary</c:v>
                </c:pt>
                <c:pt idx="4">
                  <c:v>Domy emerytów</c:v>
                </c:pt>
                <c:pt idx="5">
                  <c:v>Domy wczasowe, pensjonaty</c:v>
                </c:pt>
                <c:pt idx="6">
                  <c:v>Schroniska</c:v>
                </c:pt>
                <c:pt idx="7">
                  <c:v>Jednorodzinne</c:v>
                </c:pt>
                <c:pt idx="8">
                  <c:v>Wielorodzinne</c:v>
                </c:pt>
                <c:pt idx="9">
                  <c:v>gospodarstwa rolne</c:v>
                </c:pt>
                <c:pt idx="10">
                  <c:v>altanki, domki letniskowe</c:v>
                </c:pt>
              </c:strCache>
            </c:strRef>
          </c:cat>
          <c:val>
            <c:numRef>
              <c:f>Sheet!$J$9:$J$19</c:f>
              <c:numCache>
                <c:formatCode>General</c:formatCode>
                <c:ptCount val="11"/>
                <c:pt idx="0">
                  <c:v>18</c:v>
                </c:pt>
                <c:pt idx="1">
                  <c:v>1</c:v>
                </c:pt>
                <c:pt idx="2">
                  <c:v>9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1468</c:v>
                </c:pt>
                <c:pt idx="8">
                  <c:v>1953</c:v>
                </c:pt>
                <c:pt idx="9">
                  <c:v>238</c:v>
                </c:pt>
                <c:pt idx="10">
                  <c:v>375</c:v>
                </c:pt>
              </c:numCache>
            </c:numRef>
          </c:val>
        </c:ser>
        <c:ser>
          <c:idx val="2"/>
          <c:order val="2"/>
          <c:tx>
            <c:strRef>
              <c:f>Sheet!$K$8</c:f>
              <c:strCache>
                <c:ptCount val="1"/>
                <c:pt idx="0">
                  <c:v>Liczba pożarów w obiektach mieszkalnych w 2012 roku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2"/>
              <c:layout>
                <c:manualLayout>
                  <c:x val="2.9891923496259362E-3"/>
                  <c:y val="-5.07435630092211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9679301169926506E-3"/>
                  <c:y val="-2.02974252036884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451895175488976E-2"/>
                  <c:y val="-5.0743563009221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8.9679301169926506E-3"/>
                  <c:y val="-3.2983315955993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9893100389975502E-3"/>
                  <c:y val="-1.5223068902766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Sheet!$H$9:$H$19</c:f>
              <c:strCache>
                <c:ptCount val="11"/>
                <c:pt idx="0">
                  <c:v>Hotele, noclegownie</c:v>
                </c:pt>
                <c:pt idx="1">
                  <c:v>Domy dziecka</c:v>
                </c:pt>
                <c:pt idx="2">
                  <c:v>Internaty, domy studenckie</c:v>
                </c:pt>
                <c:pt idx="3">
                  <c:v>Koszary</c:v>
                </c:pt>
                <c:pt idx="4">
                  <c:v>Domy emerytów</c:v>
                </c:pt>
                <c:pt idx="5">
                  <c:v>Domy wczasowe, pensjonaty</c:v>
                </c:pt>
                <c:pt idx="6">
                  <c:v>Schroniska</c:v>
                </c:pt>
                <c:pt idx="7">
                  <c:v>Jednorodzinne</c:v>
                </c:pt>
                <c:pt idx="8">
                  <c:v>Wielorodzinne</c:v>
                </c:pt>
                <c:pt idx="9">
                  <c:v>gospodarstwa rolne</c:v>
                </c:pt>
                <c:pt idx="10">
                  <c:v>altanki, domki letniskowe</c:v>
                </c:pt>
              </c:strCache>
            </c:strRef>
          </c:cat>
          <c:val>
            <c:numRef>
              <c:f>Sheet!$K$9:$K$19</c:f>
              <c:numCache>
                <c:formatCode>General</c:formatCode>
                <c:ptCount val="11"/>
                <c:pt idx="0">
                  <c:v>21</c:v>
                </c:pt>
                <c:pt idx="1">
                  <c:v>0</c:v>
                </c:pt>
                <c:pt idx="2">
                  <c:v>12</c:v>
                </c:pt>
                <c:pt idx="3">
                  <c:v>0</c:v>
                </c:pt>
                <c:pt idx="4">
                  <c:v>3</c:v>
                </c:pt>
                <c:pt idx="5">
                  <c:v>6</c:v>
                </c:pt>
                <c:pt idx="6">
                  <c:v>1</c:v>
                </c:pt>
                <c:pt idx="7">
                  <c:v>1499</c:v>
                </c:pt>
                <c:pt idx="8">
                  <c:v>1765</c:v>
                </c:pt>
                <c:pt idx="9">
                  <c:v>238</c:v>
                </c:pt>
                <c:pt idx="10">
                  <c:v>424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460096"/>
        <c:axId val="25478272"/>
        <c:axId val="0"/>
      </c:bar3DChart>
      <c:catAx>
        <c:axId val="25460096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crossAx val="25478272"/>
        <c:crosses val="autoZero"/>
        <c:auto val="1"/>
        <c:lblAlgn val="ctr"/>
        <c:lblOffset val="100"/>
        <c:noMultiLvlLbl val="0"/>
      </c:catAx>
      <c:valAx>
        <c:axId val="25478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4600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6232819705531774"/>
          <c:y val="0.15938692985661349"/>
          <c:w val="0.22870387282768959"/>
          <c:h val="0.45541708511793183"/>
        </c:manualLayout>
      </c:layout>
      <c:overlay val="0"/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177771983521416E-2"/>
          <c:y val="3.2100713764044435E-2"/>
          <c:w val="0.72280616565724176"/>
          <c:h val="0.8118401234106956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Sheet!$N$7</c:f>
              <c:strCache>
                <c:ptCount val="1"/>
                <c:pt idx="0">
                  <c:v>Liczba pożarów w obiektach mieszkalnych w 2010 roku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layout>
                <c:manualLayout>
                  <c:x val="-4.120879120879122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208791208791227E-3"/>
                  <c:y val="-1.0075564086141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208791208791479E-3"/>
                  <c:y val="-3.35852136204701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4945054945054967E-3"/>
                  <c:y val="-1.0075564086141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747252747252750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7.1016278274820405E-3"/>
                  <c:y val="1.3521949291608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6.868131868131868E-3"/>
                  <c:y val="-1.6792606810235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7472527472527501E-3"/>
                  <c:y val="-1.0075564086140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"/>
                  <c:y val="-1.0075564086141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Sheet!$M$8:$M$19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Grudzień</c:v>
                </c:pt>
              </c:strCache>
            </c:strRef>
          </c:cat>
          <c:val>
            <c:numRef>
              <c:f>Sheet!$N$8:$N$19</c:f>
              <c:numCache>
                <c:formatCode>General</c:formatCode>
                <c:ptCount val="12"/>
                <c:pt idx="0">
                  <c:v>508</c:v>
                </c:pt>
                <c:pt idx="1">
                  <c:v>309</c:v>
                </c:pt>
                <c:pt idx="2">
                  <c:v>394</c:v>
                </c:pt>
                <c:pt idx="3">
                  <c:v>335</c:v>
                </c:pt>
                <c:pt idx="4">
                  <c:v>289</c:v>
                </c:pt>
                <c:pt idx="5">
                  <c:v>285</c:v>
                </c:pt>
                <c:pt idx="6">
                  <c:v>273</c:v>
                </c:pt>
                <c:pt idx="7">
                  <c:v>268</c:v>
                </c:pt>
                <c:pt idx="8">
                  <c:v>253</c:v>
                </c:pt>
                <c:pt idx="9">
                  <c:v>368</c:v>
                </c:pt>
                <c:pt idx="10">
                  <c:v>323</c:v>
                </c:pt>
                <c:pt idx="11">
                  <c:v>442</c:v>
                </c:pt>
              </c:numCache>
            </c:numRef>
          </c:val>
        </c:ser>
        <c:ser>
          <c:idx val="1"/>
          <c:order val="1"/>
          <c:tx>
            <c:strRef>
              <c:f>Sheet!$O$7</c:f>
              <c:strCache>
                <c:ptCount val="1"/>
                <c:pt idx="0">
                  <c:v>Liczba pożarów w obiektach mieszkalnych w 2011 roku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0989010989010993E-2"/>
                  <c:y val="-2.644505009485841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472911101804861E-3"/>
                  <c:y val="-2.3597560198229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868131868131868E-3"/>
                  <c:y val="-1.0075564086141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6.868131868131868E-3"/>
                  <c:y val="-3.35852136204695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0989010989010993E-2"/>
                  <c:y val="-6.71704272409403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6.868131868131868E-3"/>
                  <c:y val="-1.0075564086141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6542539066345813E-3"/>
                  <c:y val="-1.7814960450660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Sheet!$M$8:$M$19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Grudzień</c:v>
                </c:pt>
              </c:strCache>
            </c:strRef>
          </c:cat>
          <c:val>
            <c:numRef>
              <c:f>Sheet!$O$8:$O$19</c:f>
              <c:numCache>
                <c:formatCode>General</c:formatCode>
                <c:ptCount val="12"/>
                <c:pt idx="0">
                  <c:v>399</c:v>
                </c:pt>
                <c:pt idx="1">
                  <c:v>443</c:v>
                </c:pt>
                <c:pt idx="2">
                  <c:v>436</c:v>
                </c:pt>
                <c:pt idx="3">
                  <c:v>373</c:v>
                </c:pt>
                <c:pt idx="4">
                  <c:v>332</c:v>
                </c:pt>
                <c:pt idx="5">
                  <c:v>329</c:v>
                </c:pt>
                <c:pt idx="6">
                  <c:v>268</c:v>
                </c:pt>
                <c:pt idx="7">
                  <c:v>276</c:v>
                </c:pt>
                <c:pt idx="8">
                  <c:v>250</c:v>
                </c:pt>
                <c:pt idx="9">
                  <c:v>290</c:v>
                </c:pt>
                <c:pt idx="10">
                  <c:v>336</c:v>
                </c:pt>
                <c:pt idx="11">
                  <c:v>333</c:v>
                </c:pt>
              </c:numCache>
            </c:numRef>
          </c:val>
        </c:ser>
        <c:ser>
          <c:idx val="2"/>
          <c:order val="2"/>
          <c:tx>
            <c:strRef>
              <c:f>Sheet!$P$7</c:f>
              <c:strCache>
                <c:ptCount val="1"/>
                <c:pt idx="0">
                  <c:v>Liczba pożarów w obiektach mieszkalnych w 2012 roku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639315599232044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0432008358749375E-2"/>
                  <c:y val="-2.6021698864060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4902869083927678E-2"/>
                  <c:y val="2.8912998737844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Sheet!$M$8:$M$19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Grudzień</c:v>
                </c:pt>
              </c:strCache>
            </c:strRef>
          </c:cat>
          <c:val>
            <c:numRef>
              <c:f>Sheet!$P$8:$P$19</c:f>
              <c:numCache>
                <c:formatCode>General</c:formatCode>
                <c:ptCount val="12"/>
                <c:pt idx="0">
                  <c:v>387</c:v>
                </c:pt>
                <c:pt idx="1">
                  <c:v>577</c:v>
                </c:pt>
                <c:pt idx="2">
                  <c:v>415</c:v>
                </c:pt>
                <c:pt idx="3">
                  <c:v>338</c:v>
                </c:pt>
                <c:pt idx="4">
                  <c:v>290</c:v>
                </c:pt>
                <c:pt idx="5">
                  <c:v>250</c:v>
                </c:pt>
                <c:pt idx="6">
                  <c:v>267</c:v>
                </c:pt>
                <c:pt idx="7">
                  <c:v>228</c:v>
                </c:pt>
                <c:pt idx="8">
                  <c:v>256</c:v>
                </c:pt>
                <c:pt idx="9">
                  <c:v>261</c:v>
                </c:pt>
                <c:pt idx="10">
                  <c:v>273</c:v>
                </c:pt>
                <c:pt idx="11">
                  <c:v>426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740416"/>
        <c:axId val="47741952"/>
        <c:axId val="0"/>
      </c:bar3DChart>
      <c:catAx>
        <c:axId val="47740416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crossAx val="47741952"/>
        <c:crosses val="autoZero"/>
        <c:auto val="1"/>
        <c:lblAlgn val="ctr"/>
        <c:lblOffset val="100"/>
        <c:noMultiLvlLbl val="0"/>
      </c:catAx>
      <c:valAx>
        <c:axId val="47741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7404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9308187694947418"/>
          <c:y val="0.19852120256219255"/>
          <c:w val="0.18829341902478963"/>
          <c:h val="0.56897780526678876"/>
        </c:manualLayout>
      </c:layout>
      <c:overlay val="0"/>
      <c:txPr>
        <a:bodyPr/>
        <a:lstStyle/>
        <a:p>
          <a:pPr>
            <a:defRPr b="0"/>
          </a:pPr>
          <a:endParaRPr lang="pl-PL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Arkusz1!$J$35</c:f>
              <c:strCache>
                <c:ptCount val="1"/>
                <c:pt idx="0">
                  <c:v>ofiary śmiertelne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7764652662353668E-17"/>
                  <c:y val="-3.0917874396135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Arkusz1!$K$34:$N$34</c:f>
              <c:strCache>
                <c:ptCount val="4"/>
                <c:pt idx="0">
                  <c:v>2009/2010</c:v>
                </c:pt>
                <c:pt idx="1">
                  <c:v>2010/2011</c:v>
                </c:pt>
                <c:pt idx="2">
                  <c:v>2011/2012</c:v>
                </c:pt>
                <c:pt idx="3">
                  <c:v>2012/2013</c:v>
                </c:pt>
              </c:strCache>
            </c:strRef>
          </c:cat>
          <c:val>
            <c:numRef>
              <c:f>Arkusz1!$K$35:$N$35</c:f>
              <c:numCache>
                <c:formatCode>General</c:formatCode>
                <c:ptCount val="4"/>
                <c:pt idx="0">
                  <c:v>30</c:v>
                </c:pt>
                <c:pt idx="1">
                  <c:v>10</c:v>
                </c:pt>
                <c:pt idx="2">
                  <c:v>3</c:v>
                </c:pt>
                <c:pt idx="3">
                  <c:v>7</c:v>
                </c:pt>
              </c:numCache>
            </c:numRef>
          </c:val>
        </c:ser>
        <c:ser>
          <c:idx val="1"/>
          <c:order val="1"/>
          <c:tx>
            <c:strRef>
              <c:f>Arkusz1!$J$36</c:f>
              <c:strCache>
                <c:ptCount val="1"/>
                <c:pt idx="0">
                  <c:v>podtrucia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744186046511632E-2"/>
                  <c:y val="-1.5458937198067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Arkusz1!$K$34:$N$34</c:f>
              <c:strCache>
                <c:ptCount val="4"/>
                <c:pt idx="0">
                  <c:v>2009/2010</c:v>
                </c:pt>
                <c:pt idx="1">
                  <c:v>2010/2011</c:v>
                </c:pt>
                <c:pt idx="2">
                  <c:v>2011/2012</c:v>
                </c:pt>
                <c:pt idx="3">
                  <c:v>2012/2013</c:v>
                </c:pt>
              </c:strCache>
            </c:strRef>
          </c:cat>
          <c:val>
            <c:numRef>
              <c:f>Arkusz1!$K$36:$N$36</c:f>
              <c:numCache>
                <c:formatCode>General</c:formatCode>
                <c:ptCount val="4"/>
                <c:pt idx="0">
                  <c:v>90</c:v>
                </c:pt>
                <c:pt idx="1">
                  <c:v>72</c:v>
                </c:pt>
                <c:pt idx="2">
                  <c:v>52</c:v>
                </c:pt>
                <c:pt idx="3">
                  <c:v>129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796608"/>
        <c:axId val="47798144"/>
        <c:axId val="0"/>
      </c:bar3DChart>
      <c:catAx>
        <c:axId val="477966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pl-PL"/>
          </a:p>
        </c:txPr>
        <c:crossAx val="47798144"/>
        <c:crosses val="autoZero"/>
        <c:auto val="1"/>
        <c:lblAlgn val="ctr"/>
        <c:lblOffset val="100"/>
        <c:noMultiLvlLbl val="0"/>
      </c:catAx>
      <c:valAx>
        <c:axId val="47798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7966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pl-PL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Arkusz1!$E$7</c:f>
              <c:strCache>
                <c:ptCount val="1"/>
                <c:pt idx="0">
                  <c:v>liczba pożarów traw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3.8514442916093544E-2"/>
                  <c:y val="-6.5395095367847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8340210912425495E-2"/>
                  <c:y val="-9.4459582198001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0522696011004143E-2"/>
                  <c:y val="-5.449591280653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7028885832187144E-2"/>
                  <c:y val="-4.3596730245231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Arkusz1!$F$6:$J$6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Arkusz1!$F$7:$J$7</c:f>
              <c:numCache>
                <c:formatCode>General</c:formatCode>
                <c:ptCount val="5"/>
                <c:pt idx="0">
                  <c:v>6175</c:v>
                </c:pt>
                <c:pt idx="1">
                  <c:v>7088</c:v>
                </c:pt>
                <c:pt idx="2">
                  <c:v>4483</c:v>
                </c:pt>
                <c:pt idx="3">
                  <c:v>6679</c:v>
                </c:pt>
                <c:pt idx="4">
                  <c:v>12188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Arkusz1!$E$8</c:f>
              <c:strCache>
                <c:ptCount val="1"/>
                <c:pt idx="0">
                  <c:v>powierzchnia (hektary)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dLbl>
              <c:idx val="0"/>
              <c:layout>
                <c:manualLayout>
                  <c:x val="-3.1178358551123359E-2"/>
                  <c:y val="-6.5395095367847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8514442916093544E-2"/>
                  <c:y val="-5.8128973660308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680421824850991E-2"/>
                  <c:y val="-5.449591280653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3186611646033957E-2"/>
                  <c:y val="-5.8128973660308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4016506189821211E-2"/>
                  <c:y val="-5.449591280653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Arkusz1!$F$6:$J$6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Arkusz1!$F$8:$J$8</c:f>
              <c:numCache>
                <c:formatCode>General</c:formatCode>
                <c:ptCount val="5"/>
                <c:pt idx="0">
                  <c:v>2009</c:v>
                </c:pt>
                <c:pt idx="1">
                  <c:v>1759</c:v>
                </c:pt>
                <c:pt idx="2">
                  <c:v>813</c:v>
                </c:pt>
                <c:pt idx="3">
                  <c:v>2369</c:v>
                </c:pt>
                <c:pt idx="4">
                  <c:v>6912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96096"/>
        <c:axId val="50618368"/>
      </c:lineChart>
      <c:catAx>
        <c:axId val="50596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pl-PL"/>
          </a:p>
        </c:txPr>
        <c:crossAx val="50618368"/>
        <c:crosses val="autoZero"/>
        <c:auto val="1"/>
        <c:lblAlgn val="ctr"/>
        <c:lblOffset val="100"/>
        <c:noMultiLvlLbl val="0"/>
      </c:catAx>
      <c:valAx>
        <c:axId val="5061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596096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75008141297246278"/>
          <c:y val="0.34363007935366013"/>
          <c:w val="0.24830052012569451"/>
          <c:h val="0.27226164305969647"/>
        </c:manualLayout>
      </c:layout>
      <c:overlay val="0"/>
      <c:txPr>
        <a:bodyPr/>
        <a:lstStyle/>
        <a:p>
          <a:pPr>
            <a:defRPr sz="1200" b="1"/>
          </a:pPr>
          <a:endParaRPr lang="pl-PL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'pożary traw'!$I$4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layout>
                <c:manualLayout>
                  <c:x val="-5.928379573137999E-3"/>
                  <c:y val="-1.9960236693830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8038826684990615E-3"/>
                  <c:y val="-4.9902556324801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0623236073676216E-2"/>
                  <c:y val="-4.9900591734576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6948356807511738E-3"/>
                  <c:y val="1.053627675146492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9641897865690099E-3"/>
                  <c:y val="-9.98011834691520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'pożary traw'!$H$5:$H$16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Grudzień</c:v>
                </c:pt>
              </c:strCache>
            </c:strRef>
          </c:cat>
          <c:val>
            <c:numRef>
              <c:f>'pożary traw'!$I$5:$I$16</c:f>
              <c:numCache>
                <c:formatCode>General</c:formatCode>
                <c:ptCount val="12"/>
                <c:pt idx="0">
                  <c:v>5</c:v>
                </c:pt>
                <c:pt idx="1">
                  <c:v>27</c:v>
                </c:pt>
                <c:pt idx="2">
                  <c:v>1347</c:v>
                </c:pt>
                <c:pt idx="3">
                  <c:v>1633</c:v>
                </c:pt>
                <c:pt idx="4">
                  <c:v>117</c:v>
                </c:pt>
                <c:pt idx="5">
                  <c:v>191</c:v>
                </c:pt>
                <c:pt idx="6">
                  <c:v>624</c:v>
                </c:pt>
                <c:pt idx="7">
                  <c:v>287</c:v>
                </c:pt>
                <c:pt idx="8">
                  <c:v>69</c:v>
                </c:pt>
                <c:pt idx="9">
                  <c:v>125</c:v>
                </c:pt>
                <c:pt idx="10">
                  <c:v>55</c:v>
                </c:pt>
                <c:pt idx="11">
                  <c:v>3</c:v>
                </c:pt>
              </c:numCache>
            </c:numRef>
          </c:val>
        </c:ser>
        <c:ser>
          <c:idx val="1"/>
          <c:order val="1"/>
          <c:tx>
            <c:strRef>
              <c:f>'pożary traw'!$J$4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2.9641897865690099E-3"/>
                  <c:y val="-1.9960236693830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3217877752145217E-3"/>
                  <c:y val="-4.9900591734576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892569359707067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92837957313799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4820948932844978E-3"/>
                  <c:y val="-1.5124790771140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964189786569009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4820948932844978E-3"/>
                  <c:y val="-1.9960433152853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"/>
                  <c:y val="-4.99005917345752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'pożary traw'!$H$5:$H$16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Grudzień</c:v>
                </c:pt>
              </c:strCache>
            </c:strRef>
          </c:cat>
          <c:val>
            <c:numRef>
              <c:f>'pożary traw'!$J$5:$J$16</c:f>
              <c:numCache>
                <c:formatCode>General</c:formatCode>
                <c:ptCount val="12"/>
                <c:pt idx="0">
                  <c:v>33</c:v>
                </c:pt>
                <c:pt idx="1">
                  <c:v>44</c:v>
                </c:pt>
                <c:pt idx="2">
                  <c:v>2637</c:v>
                </c:pt>
                <c:pt idx="3">
                  <c:v>2144</c:v>
                </c:pt>
                <c:pt idx="4">
                  <c:v>399</c:v>
                </c:pt>
                <c:pt idx="5">
                  <c:v>394</c:v>
                </c:pt>
                <c:pt idx="6">
                  <c:v>120</c:v>
                </c:pt>
                <c:pt idx="7">
                  <c:v>175</c:v>
                </c:pt>
                <c:pt idx="8">
                  <c:v>254</c:v>
                </c:pt>
                <c:pt idx="9">
                  <c:v>187</c:v>
                </c:pt>
                <c:pt idx="10">
                  <c:v>200</c:v>
                </c:pt>
                <c:pt idx="11">
                  <c:v>92</c:v>
                </c:pt>
              </c:numCache>
            </c:numRef>
          </c:val>
        </c:ser>
        <c:ser>
          <c:idx val="2"/>
          <c:order val="2"/>
          <c:tx>
            <c:strRef>
              <c:f>'pożary traw'!$K$4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1"/>
              <c:layout>
                <c:manualLayout>
                  <c:x val="4.446284679853499E-3"/>
                  <c:y val="-4.99005917345770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3442879499217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1411411803917139E-3"/>
                  <c:y val="-2.4950295867287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8.8925693597070674E-3"/>
                  <c:y val="9.98011834691520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4104744664224981E-3"/>
                  <c:y val="2.4950295867288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5.928379573137999E-3"/>
                  <c:y val="-1.7465403566124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5.928379573137999E-3"/>
                  <c:y val="-4.99005917345752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'pożary traw'!$H$5:$H$16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Grudzień</c:v>
                </c:pt>
              </c:strCache>
            </c:strRef>
          </c:cat>
          <c:val>
            <c:numRef>
              <c:f>'pożary traw'!$K$5:$K$16</c:f>
              <c:numCache>
                <c:formatCode>General</c:formatCode>
                <c:ptCount val="12"/>
                <c:pt idx="0">
                  <c:v>22</c:v>
                </c:pt>
                <c:pt idx="1">
                  <c:v>52</c:v>
                </c:pt>
                <c:pt idx="2">
                  <c:v>7112</c:v>
                </c:pt>
                <c:pt idx="3">
                  <c:v>2675</c:v>
                </c:pt>
                <c:pt idx="4">
                  <c:v>791</c:v>
                </c:pt>
                <c:pt idx="5">
                  <c:v>221</c:v>
                </c:pt>
                <c:pt idx="6">
                  <c:v>372</c:v>
                </c:pt>
                <c:pt idx="7">
                  <c:v>449</c:v>
                </c:pt>
                <c:pt idx="8">
                  <c:v>364</c:v>
                </c:pt>
                <c:pt idx="9">
                  <c:v>87</c:v>
                </c:pt>
                <c:pt idx="10">
                  <c:v>43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348864"/>
        <c:axId val="59350400"/>
        <c:axId val="0"/>
      </c:bar3DChart>
      <c:catAx>
        <c:axId val="5934886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pl-PL"/>
          </a:p>
        </c:txPr>
        <c:crossAx val="59350400"/>
        <c:crosses val="autoZero"/>
        <c:auto val="1"/>
        <c:lblAlgn val="ctr"/>
        <c:lblOffset val="100"/>
        <c:noMultiLvlLbl val="0"/>
      </c:catAx>
      <c:valAx>
        <c:axId val="59350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pl-PL"/>
          </a:p>
        </c:txPr>
        <c:crossAx val="593488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90544082870343989"/>
          <c:y val="0.36217554792421497"/>
          <c:w val="8.9615787463186769E-2"/>
          <c:h val="0.25319324495296769"/>
        </c:manualLayout>
      </c:layout>
      <c:overlay val="0"/>
      <c:txPr>
        <a:bodyPr/>
        <a:lstStyle/>
        <a:p>
          <a:pPr>
            <a:defRPr sz="1400" b="1"/>
          </a:pPr>
          <a:endParaRPr lang="pl-PL"/>
        </a:p>
      </c:txPr>
    </c:legend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08578561329092E-2"/>
          <c:y val="3.2801024432333695E-2"/>
          <c:w val="0.96813535196687373"/>
          <c:h val="0.844509851178030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Arkusz1!$J$3</c:f>
              <c:strCache>
                <c:ptCount val="1"/>
                <c:pt idx="0">
                  <c:v>Liczba pozarów traw 2010</c:v>
                </c:pt>
              </c:strCache>
            </c:strRef>
          </c:tx>
          <c:spPr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18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1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cat>
            <c:strRef>
              <c:f>Arkusz1!$I$4:$I$45</c:f>
              <c:strCache>
                <c:ptCount val="42"/>
                <c:pt idx="0">
                  <c:v>białobrzeski</c:v>
                </c:pt>
                <c:pt idx="1">
                  <c:v>ciechanowski</c:v>
                </c:pt>
                <c:pt idx="2">
                  <c:v>garwoliński</c:v>
                </c:pt>
                <c:pt idx="3">
                  <c:v>gostyniński</c:v>
                </c:pt>
                <c:pt idx="4">
                  <c:v>grodziski</c:v>
                </c:pt>
                <c:pt idx="5">
                  <c:v>grójecki</c:v>
                </c:pt>
                <c:pt idx="6">
                  <c:v>kozienicki</c:v>
                </c:pt>
                <c:pt idx="7">
                  <c:v>legionowski</c:v>
                </c:pt>
                <c:pt idx="8">
                  <c:v>lipski</c:v>
                </c:pt>
                <c:pt idx="9">
                  <c:v>łosicki</c:v>
                </c:pt>
                <c:pt idx="10">
                  <c:v>makowski</c:v>
                </c:pt>
                <c:pt idx="11">
                  <c:v>miński</c:v>
                </c:pt>
                <c:pt idx="12">
                  <c:v>mławski</c:v>
                </c:pt>
                <c:pt idx="13">
                  <c:v>nowodworski</c:v>
                </c:pt>
                <c:pt idx="14">
                  <c:v>ostrołęcki</c:v>
                </c:pt>
                <c:pt idx="15">
                  <c:v>Ostrołęka</c:v>
                </c:pt>
                <c:pt idx="16">
                  <c:v>ostrowski</c:v>
                </c:pt>
                <c:pt idx="17">
                  <c:v>otwocki</c:v>
                </c:pt>
                <c:pt idx="18">
                  <c:v>piaseczyński</c:v>
                </c:pt>
                <c:pt idx="19">
                  <c:v>Płock</c:v>
                </c:pt>
                <c:pt idx="20">
                  <c:v>płocki</c:v>
                </c:pt>
                <c:pt idx="21">
                  <c:v>płoński</c:v>
                </c:pt>
                <c:pt idx="22">
                  <c:v>pruszkowski</c:v>
                </c:pt>
                <c:pt idx="23">
                  <c:v>przasnyski</c:v>
                </c:pt>
                <c:pt idx="24">
                  <c:v>przysuski</c:v>
                </c:pt>
                <c:pt idx="25">
                  <c:v>pułtuski</c:v>
                </c:pt>
                <c:pt idx="26">
                  <c:v>Radom</c:v>
                </c:pt>
                <c:pt idx="27">
                  <c:v>radomski</c:v>
                </c:pt>
                <c:pt idx="28">
                  <c:v>Siedlce</c:v>
                </c:pt>
                <c:pt idx="29">
                  <c:v>siedlecki</c:v>
                </c:pt>
                <c:pt idx="30">
                  <c:v>sierpecki</c:v>
                </c:pt>
                <c:pt idx="31">
                  <c:v>sochaczewski</c:v>
                </c:pt>
                <c:pt idx="32">
                  <c:v>sokołowski</c:v>
                </c:pt>
                <c:pt idx="33">
                  <c:v>szydłowiecki</c:v>
                </c:pt>
                <c:pt idx="34">
                  <c:v>Warszawa</c:v>
                </c:pt>
                <c:pt idx="35">
                  <c:v>warszawski zachodni</c:v>
                </c:pt>
                <c:pt idx="36">
                  <c:v>węgrowski</c:v>
                </c:pt>
                <c:pt idx="37">
                  <c:v>wołomiński</c:v>
                </c:pt>
                <c:pt idx="38">
                  <c:v>wyszkowski</c:v>
                </c:pt>
                <c:pt idx="39">
                  <c:v>zwoleński</c:v>
                </c:pt>
                <c:pt idx="40">
                  <c:v>żuromiński</c:v>
                </c:pt>
                <c:pt idx="41">
                  <c:v>żyrardowski</c:v>
                </c:pt>
              </c:strCache>
            </c:strRef>
          </c:cat>
          <c:val>
            <c:numRef>
              <c:f>Arkusz1!$J$4:$J$45</c:f>
              <c:numCache>
                <c:formatCode>General</c:formatCode>
                <c:ptCount val="42"/>
                <c:pt idx="0">
                  <c:v>39</c:v>
                </c:pt>
                <c:pt idx="1">
                  <c:v>70</c:v>
                </c:pt>
                <c:pt idx="2">
                  <c:v>103</c:v>
                </c:pt>
                <c:pt idx="3">
                  <c:v>25</c:v>
                </c:pt>
                <c:pt idx="4">
                  <c:v>159</c:v>
                </c:pt>
                <c:pt idx="5">
                  <c:v>92</c:v>
                </c:pt>
                <c:pt idx="6">
                  <c:v>92</c:v>
                </c:pt>
                <c:pt idx="7">
                  <c:v>68</c:v>
                </c:pt>
                <c:pt idx="8">
                  <c:v>40</c:v>
                </c:pt>
                <c:pt idx="9">
                  <c:v>13</c:v>
                </c:pt>
                <c:pt idx="10">
                  <c:v>30</c:v>
                </c:pt>
                <c:pt idx="11">
                  <c:v>112</c:v>
                </c:pt>
                <c:pt idx="12">
                  <c:v>92</c:v>
                </c:pt>
                <c:pt idx="13">
                  <c:v>197</c:v>
                </c:pt>
                <c:pt idx="14">
                  <c:v>33</c:v>
                </c:pt>
                <c:pt idx="15">
                  <c:v>32</c:v>
                </c:pt>
                <c:pt idx="16">
                  <c:v>49</c:v>
                </c:pt>
                <c:pt idx="17">
                  <c:v>170</c:v>
                </c:pt>
                <c:pt idx="18">
                  <c:v>327</c:v>
                </c:pt>
                <c:pt idx="19">
                  <c:v>98</c:v>
                </c:pt>
                <c:pt idx="20">
                  <c:v>67</c:v>
                </c:pt>
                <c:pt idx="21">
                  <c:v>60</c:v>
                </c:pt>
                <c:pt idx="22">
                  <c:v>127</c:v>
                </c:pt>
                <c:pt idx="23">
                  <c:v>23</c:v>
                </c:pt>
                <c:pt idx="24">
                  <c:v>56</c:v>
                </c:pt>
                <c:pt idx="25">
                  <c:v>78</c:v>
                </c:pt>
                <c:pt idx="26">
                  <c:v>229</c:v>
                </c:pt>
                <c:pt idx="27">
                  <c:v>185</c:v>
                </c:pt>
                <c:pt idx="28">
                  <c:v>89</c:v>
                </c:pt>
                <c:pt idx="29">
                  <c:v>84</c:v>
                </c:pt>
                <c:pt idx="30">
                  <c:v>40</c:v>
                </c:pt>
                <c:pt idx="31">
                  <c:v>152</c:v>
                </c:pt>
                <c:pt idx="32">
                  <c:v>20</c:v>
                </c:pt>
                <c:pt idx="33">
                  <c:v>192</c:v>
                </c:pt>
                <c:pt idx="34">
                  <c:v>504</c:v>
                </c:pt>
                <c:pt idx="35">
                  <c:v>107</c:v>
                </c:pt>
                <c:pt idx="36">
                  <c:v>66</c:v>
                </c:pt>
                <c:pt idx="37">
                  <c:v>292</c:v>
                </c:pt>
                <c:pt idx="38">
                  <c:v>99</c:v>
                </c:pt>
                <c:pt idx="39">
                  <c:v>20</c:v>
                </c:pt>
                <c:pt idx="40">
                  <c:v>21</c:v>
                </c:pt>
                <c:pt idx="41">
                  <c:v>131</c:v>
                </c:pt>
              </c:numCache>
            </c:numRef>
          </c:val>
        </c:ser>
        <c:ser>
          <c:idx val="1"/>
          <c:order val="1"/>
          <c:tx>
            <c:strRef>
              <c:f>Arkusz1!$K$3</c:f>
              <c:strCache>
                <c:ptCount val="1"/>
                <c:pt idx="0">
                  <c:v>Liczba pozarów traw 2011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5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6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7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8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9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0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1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2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3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4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5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6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7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8"/>
            <c:invertIfNegative val="0"/>
            <c:bubble3D val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9"/>
            <c:invertIfNegative val="0"/>
            <c:bubble3D val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0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1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2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3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4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5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6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7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8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9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0"/>
            <c:invertIfNegative val="0"/>
            <c:bubble3D val="0"/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1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cat>
            <c:strRef>
              <c:f>Arkusz1!$I$4:$I$45</c:f>
              <c:strCache>
                <c:ptCount val="42"/>
                <c:pt idx="0">
                  <c:v>białobrzeski</c:v>
                </c:pt>
                <c:pt idx="1">
                  <c:v>ciechanowski</c:v>
                </c:pt>
                <c:pt idx="2">
                  <c:v>garwoliński</c:v>
                </c:pt>
                <c:pt idx="3">
                  <c:v>gostyniński</c:v>
                </c:pt>
                <c:pt idx="4">
                  <c:v>grodziski</c:v>
                </c:pt>
                <c:pt idx="5">
                  <c:v>grójecki</c:v>
                </c:pt>
                <c:pt idx="6">
                  <c:v>kozienicki</c:v>
                </c:pt>
                <c:pt idx="7">
                  <c:v>legionowski</c:v>
                </c:pt>
                <c:pt idx="8">
                  <c:v>lipski</c:v>
                </c:pt>
                <c:pt idx="9">
                  <c:v>łosicki</c:v>
                </c:pt>
                <c:pt idx="10">
                  <c:v>makowski</c:v>
                </c:pt>
                <c:pt idx="11">
                  <c:v>miński</c:v>
                </c:pt>
                <c:pt idx="12">
                  <c:v>mławski</c:v>
                </c:pt>
                <c:pt idx="13">
                  <c:v>nowodworski</c:v>
                </c:pt>
                <c:pt idx="14">
                  <c:v>ostrołęcki</c:v>
                </c:pt>
                <c:pt idx="15">
                  <c:v>Ostrołęka</c:v>
                </c:pt>
                <c:pt idx="16">
                  <c:v>ostrowski</c:v>
                </c:pt>
                <c:pt idx="17">
                  <c:v>otwocki</c:v>
                </c:pt>
                <c:pt idx="18">
                  <c:v>piaseczyński</c:v>
                </c:pt>
                <c:pt idx="19">
                  <c:v>Płock</c:v>
                </c:pt>
                <c:pt idx="20">
                  <c:v>płocki</c:v>
                </c:pt>
                <c:pt idx="21">
                  <c:v>płoński</c:v>
                </c:pt>
                <c:pt idx="22">
                  <c:v>pruszkowski</c:v>
                </c:pt>
                <c:pt idx="23">
                  <c:v>przasnyski</c:v>
                </c:pt>
                <c:pt idx="24">
                  <c:v>przysuski</c:v>
                </c:pt>
                <c:pt idx="25">
                  <c:v>pułtuski</c:v>
                </c:pt>
                <c:pt idx="26">
                  <c:v>Radom</c:v>
                </c:pt>
                <c:pt idx="27">
                  <c:v>radomski</c:v>
                </c:pt>
                <c:pt idx="28">
                  <c:v>Siedlce</c:v>
                </c:pt>
                <c:pt idx="29">
                  <c:v>siedlecki</c:v>
                </c:pt>
                <c:pt idx="30">
                  <c:v>sierpecki</c:v>
                </c:pt>
                <c:pt idx="31">
                  <c:v>sochaczewski</c:v>
                </c:pt>
                <c:pt idx="32">
                  <c:v>sokołowski</c:v>
                </c:pt>
                <c:pt idx="33">
                  <c:v>szydłowiecki</c:v>
                </c:pt>
                <c:pt idx="34">
                  <c:v>Warszawa</c:v>
                </c:pt>
                <c:pt idx="35">
                  <c:v>warszawski zachodni</c:v>
                </c:pt>
                <c:pt idx="36">
                  <c:v>węgrowski</c:v>
                </c:pt>
                <c:pt idx="37">
                  <c:v>wołomiński</c:v>
                </c:pt>
                <c:pt idx="38">
                  <c:v>wyszkowski</c:v>
                </c:pt>
                <c:pt idx="39">
                  <c:v>zwoleński</c:v>
                </c:pt>
                <c:pt idx="40">
                  <c:v>żuromiński</c:v>
                </c:pt>
                <c:pt idx="41">
                  <c:v>żyrardowski</c:v>
                </c:pt>
              </c:strCache>
            </c:strRef>
          </c:cat>
          <c:val>
            <c:numRef>
              <c:f>Arkusz1!$K$4:$K$45</c:f>
              <c:numCache>
                <c:formatCode>General</c:formatCode>
                <c:ptCount val="42"/>
                <c:pt idx="0">
                  <c:v>59</c:v>
                </c:pt>
                <c:pt idx="1">
                  <c:v>51</c:v>
                </c:pt>
                <c:pt idx="2">
                  <c:v>113</c:v>
                </c:pt>
                <c:pt idx="3">
                  <c:v>61</c:v>
                </c:pt>
                <c:pt idx="4">
                  <c:v>144</c:v>
                </c:pt>
                <c:pt idx="5">
                  <c:v>164</c:v>
                </c:pt>
                <c:pt idx="6">
                  <c:v>111</c:v>
                </c:pt>
                <c:pt idx="7">
                  <c:v>120</c:v>
                </c:pt>
                <c:pt idx="8">
                  <c:v>48</c:v>
                </c:pt>
                <c:pt idx="9">
                  <c:v>23</c:v>
                </c:pt>
                <c:pt idx="10">
                  <c:v>24</c:v>
                </c:pt>
                <c:pt idx="11">
                  <c:v>129</c:v>
                </c:pt>
                <c:pt idx="12">
                  <c:v>70</c:v>
                </c:pt>
                <c:pt idx="13">
                  <c:v>232</c:v>
                </c:pt>
                <c:pt idx="14">
                  <c:v>54</c:v>
                </c:pt>
                <c:pt idx="15">
                  <c:v>38</c:v>
                </c:pt>
                <c:pt idx="16">
                  <c:v>99</c:v>
                </c:pt>
                <c:pt idx="17">
                  <c:v>266</c:v>
                </c:pt>
                <c:pt idx="18">
                  <c:v>506</c:v>
                </c:pt>
                <c:pt idx="19">
                  <c:v>138</c:v>
                </c:pt>
                <c:pt idx="20">
                  <c:v>111</c:v>
                </c:pt>
                <c:pt idx="21">
                  <c:v>106</c:v>
                </c:pt>
                <c:pt idx="22">
                  <c:v>195</c:v>
                </c:pt>
                <c:pt idx="23">
                  <c:v>11</c:v>
                </c:pt>
                <c:pt idx="24">
                  <c:v>156</c:v>
                </c:pt>
                <c:pt idx="25">
                  <c:v>140</c:v>
                </c:pt>
                <c:pt idx="26">
                  <c:v>458</c:v>
                </c:pt>
                <c:pt idx="27">
                  <c:v>474</c:v>
                </c:pt>
                <c:pt idx="28">
                  <c:v>67</c:v>
                </c:pt>
                <c:pt idx="29">
                  <c:v>73</c:v>
                </c:pt>
                <c:pt idx="30">
                  <c:v>54</c:v>
                </c:pt>
                <c:pt idx="31">
                  <c:v>259</c:v>
                </c:pt>
                <c:pt idx="32">
                  <c:v>33</c:v>
                </c:pt>
                <c:pt idx="33">
                  <c:v>409</c:v>
                </c:pt>
                <c:pt idx="34">
                  <c:v>612</c:v>
                </c:pt>
                <c:pt idx="35">
                  <c:v>172</c:v>
                </c:pt>
                <c:pt idx="36">
                  <c:v>69</c:v>
                </c:pt>
                <c:pt idx="37">
                  <c:v>439</c:v>
                </c:pt>
                <c:pt idx="38">
                  <c:v>152</c:v>
                </c:pt>
                <c:pt idx="39">
                  <c:v>45</c:v>
                </c:pt>
                <c:pt idx="40">
                  <c:v>31</c:v>
                </c:pt>
                <c:pt idx="41">
                  <c:v>165</c:v>
                </c:pt>
              </c:numCache>
            </c:numRef>
          </c:val>
        </c:ser>
        <c:ser>
          <c:idx val="2"/>
          <c:order val="2"/>
          <c:tx>
            <c:strRef>
              <c:f>Arkusz1!$L$3</c:f>
              <c:strCache>
                <c:ptCount val="1"/>
                <c:pt idx="0">
                  <c:v>Liczba pożarów traw 2012</c:v>
                </c:pt>
              </c:strCache>
            </c:strRef>
          </c:tx>
          <c:spPr>
            <a:solidFill>
              <a:srgbClr val="FFC000"/>
            </a:solidFill>
            <a:ln w="3175"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ysClr val="window" lastClr="FFFFFF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ysClr val="window" lastClr="FFFFFF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15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16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19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20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21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22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23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25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27"/>
            <c:invertIfNegative val="0"/>
            <c:bubble3D val="0"/>
            <c:spPr>
              <a:solidFill>
                <a:srgbClr val="FF000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28"/>
            <c:invertIfNegative val="0"/>
            <c:bubble3D val="0"/>
            <c:spPr>
              <a:solidFill>
                <a:sysClr val="window" lastClr="FFFFFF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29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30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32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33"/>
            <c:invertIfNegative val="0"/>
            <c:bubble3D val="0"/>
            <c:spPr>
              <a:solidFill>
                <a:srgbClr val="FF000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34"/>
            <c:invertIfNegative val="0"/>
            <c:bubble3D val="0"/>
            <c:spPr>
              <a:solidFill>
                <a:srgbClr val="FF000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35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37"/>
            <c:invertIfNegative val="0"/>
            <c:bubble3D val="0"/>
            <c:spPr>
              <a:solidFill>
                <a:srgbClr val="FF000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38"/>
            <c:invertIfNegative val="0"/>
            <c:bubble3D val="0"/>
            <c:spPr>
              <a:solidFill>
                <a:srgbClr val="00B050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39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dPt>
            <c:idx val="40"/>
            <c:invertIfNegative val="0"/>
            <c:bubble3D val="0"/>
            <c:spPr>
              <a:solidFill>
                <a:schemeClr val="bg1"/>
              </a:solidFill>
              <a:ln w="3175">
                <a:solidFill>
                  <a:sysClr val="windowText" lastClr="000000"/>
                </a:solidFill>
              </a:ln>
            </c:spPr>
          </c:dPt>
          <c:cat>
            <c:strRef>
              <c:f>Arkusz1!$I$4:$I$45</c:f>
              <c:strCache>
                <c:ptCount val="42"/>
                <c:pt idx="0">
                  <c:v>białobrzeski</c:v>
                </c:pt>
                <c:pt idx="1">
                  <c:v>ciechanowski</c:v>
                </c:pt>
                <c:pt idx="2">
                  <c:v>garwoliński</c:v>
                </c:pt>
                <c:pt idx="3">
                  <c:v>gostyniński</c:v>
                </c:pt>
                <c:pt idx="4">
                  <c:v>grodziski</c:v>
                </c:pt>
                <c:pt idx="5">
                  <c:v>grójecki</c:v>
                </c:pt>
                <c:pt idx="6">
                  <c:v>kozienicki</c:v>
                </c:pt>
                <c:pt idx="7">
                  <c:v>legionowski</c:v>
                </c:pt>
                <c:pt idx="8">
                  <c:v>lipski</c:v>
                </c:pt>
                <c:pt idx="9">
                  <c:v>łosicki</c:v>
                </c:pt>
                <c:pt idx="10">
                  <c:v>makowski</c:v>
                </c:pt>
                <c:pt idx="11">
                  <c:v>miński</c:v>
                </c:pt>
                <c:pt idx="12">
                  <c:v>mławski</c:v>
                </c:pt>
                <c:pt idx="13">
                  <c:v>nowodworski</c:v>
                </c:pt>
                <c:pt idx="14">
                  <c:v>ostrołęcki</c:v>
                </c:pt>
                <c:pt idx="15">
                  <c:v>Ostrołęka</c:v>
                </c:pt>
                <c:pt idx="16">
                  <c:v>ostrowski</c:v>
                </c:pt>
                <c:pt idx="17">
                  <c:v>otwocki</c:v>
                </c:pt>
                <c:pt idx="18">
                  <c:v>piaseczyński</c:v>
                </c:pt>
                <c:pt idx="19">
                  <c:v>Płock</c:v>
                </c:pt>
                <c:pt idx="20">
                  <c:v>płocki</c:v>
                </c:pt>
                <c:pt idx="21">
                  <c:v>płoński</c:v>
                </c:pt>
                <c:pt idx="22">
                  <c:v>pruszkowski</c:v>
                </c:pt>
                <c:pt idx="23">
                  <c:v>przasnyski</c:v>
                </c:pt>
                <c:pt idx="24">
                  <c:v>przysuski</c:v>
                </c:pt>
                <c:pt idx="25">
                  <c:v>pułtuski</c:v>
                </c:pt>
                <c:pt idx="26">
                  <c:v>Radom</c:v>
                </c:pt>
                <c:pt idx="27">
                  <c:v>radomski</c:v>
                </c:pt>
                <c:pt idx="28">
                  <c:v>Siedlce</c:v>
                </c:pt>
                <c:pt idx="29">
                  <c:v>siedlecki</c:v>
                </c:pt>
                <c:pt idx="30">
                  <c:v>sierpecki</c:v>
                </c:pt>
                <c:pt idx="31">
                  <c:v>sochaczewski</c:v>
                </c:pt>
                <c:pt idx="32">
                  <c:v>sokołowski</c:v>
                </c:pt>
                <c:pt idx="33">
                  <c:v>szydłowiecki</c:v>
                </c:pt>
                <c:pt idx="34">
                  <c:v>Warszawa</c:v>
                </c:pt>
                <c:pt idx="35">
                  <c:v>warszawski zachodni</c:v>
                </c:pt>
                <c:pt idx="36">
                  <c:v>węgrowski</c:v>
                </c:pt>
                <c:pt idx="37">
                  <c:v>wołomiński</c:v>
                </c:pt>
                <c:pt idx="38">
                  <c:v>wyszkowski</c:v>
                </c:pt>
                <c:pt idx="39">
                  <c:v>zwoleński</c:v>
                </c:pt>
                <c:pt idx="40">
                  <c:v>żuromiński</c:v>
                </c:pt>
                <c:pt idx="41">
                  <c:v>żyrardowski</c:v>
                </c:pt>
              </c:strCache>
            </c:strRef>
          </c:cat>
          <c:val>
            <c:numRef>
              <c:f>Arkusz1!$L$4:$L$45</c:f>
              <c:numCache>
                <c:formatCode>General</c:formatCode>
                <c:ptCount val="42"/>
                <c:pt idx="0">
                  <c:v>161</c:v>
                </c:pt>
                <c:pt idx="1">
                  <c:v>95</c:v>
                </c:pt>
                <c:pt idx="2">
                  <c:v>308</c:v>
                </c:pt>
                <c:pt idx="3">
                  <c:v>88</c:v>
                </c:pt>
                <c:pt idx="4">
                  <c:v>330</c:v>
                </c:pt>
                <c:pt idx="5">
                  <c:v>421</c:v>
                </c:pt>
                <c:pt idx="6">
                  <c:v>346</c:v>
                </c:pt>
                <c:pt idx="7">
                  <c:v>243</c:v>
                </c:pt>
                <c:pt idx="8">
                  <c:v>146</c:v>
                </c:pt>
                <c:pt idx="9">
                  <c:v>64</c:v>
                </c:pt>
                <c:pt idx="10">
                  <c:v>66</c:v>
                </c:pt>
                <c:pt idx="11">
                  <c:v>253</c:v>
                </c:pt>
                <c:pt idx="12">
                  <c:v>88</c:v>
                </c:pt>
                <c:pt idx="13">
                  <c:v>473</c:v>
                </c:pt>
                <c:pt idx="14">
                  <c:v>112</c:v>
                </c:pt>
                <c:pt idx="15">
                  <c:v>89</c:v>
                </c:pt>
                <c:pt idx="16">
                  <c:v>164</c:v>
                </c:pt>
                <c:pt idx="17">
                  <c:v>551</c:v>
                </c:pt>
                <c:pt idx="18">
                  <c:v>875</c:v>
                </c:pt>
                <c:pt idx="19">
                  <c:v>165</c:v>
                </c:pt>
                <c:pt idx="20">
                  <c:v>202</c:v>
                </c:pt>
                <c:pt idx="21">
                  <c:v>206</c:v>
                </c:pt>
                <c:pt idx="22">
                  <c:v>240</c:v>
                </c:pt>
                <c:pt idx="23">
                  <c:v>44</c:v>
                </c:pt>
                <c:pt idx="24">
                  <c:v>380</c:v>
                </c:pt>
                <c:pt idx="25">
                  <c:v>102</c:v>
                </c:pt>
                <c:pt idx="26">
                  <c:v>590</c:v>
                </c:pt>
                <c:pt idx="27">
                  <c:v>971</c:v>
                </c:pt>
                <c:pt idx="28">
                  <c:v>124</c:v>
                </c:pt>
                <c:pt idx="29">
                  <c:v>194</c:v>
                </c:pt>
                <c:pt idx="30">
                  <c:v>85</c:v>
                </c:pt>
                <c:pt idx="31">
                  <c:v>471</c:v>
                </c:pt>
                <c:pt idx="32">
                  <c:v>64</c:v>
                </c:pt>
                <c:pt idx="33">
                  <c:v>688</c:v>
                </c:pt>
                <c:pt idx="34">
                  <c:v>752</c:v>
                </c:pt>
                <c:pt idx="35">
                  <c:v>257</c:v>
                </c:pt>
                <c:pt idx="36">
                  <c:v>190</c:v>
                </c:pt>
                <c:pt idx="37">
                  <c:v>713</c:v>
                </c:pt>
                <c:pt idx="38">
                  <c:v>239</c:v>
                </c:pt>
                <c:pt idx="39">
                  <c:v>115</c:v>
                </c:pt>
                <c:pt idx="40">
                  <c:v>57</c:v>
                </c:pt>
                <c:pt idx="41">
                  <c:v>322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1036800"/>
        <c:axId val="61038592"/>
        <c:axId val="0"/>
      </c:bar3DChart>
      <c:catAx>
        <c:axId val="61036800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pl-PL"/>
          </a:p>
        </c:txPr>
        <c:crossAx val="61038592"/>
        <c:crosses val="autoZero"/>
        <c:auto val="1"/>
        <c:lblAlgn val="ctr"/>
        <c:lblOffset val="100"/>
        <c:noMultiLvlLbl val="0"/>
      </c:catAx>
      <c:valAx>
        <c:axId val="61038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pl-PL"/>
          </a:p>
        </c:txPr>
        <c:crossAx val="61036800"/>
        <c:crosses val="autoZero"/>
        <c:crossBetween val="between"/>
        <c:minorUnit val="5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F6F1D55-24A6-485F-A4A9-C2FB779FACF2}" type="datetimeFigureOut">
              <a:rPr lang="pl-PL"/>
              <a:pPr>
                <a:defRPr/>
              </a:pPr>
              <a:t>2013-03-01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1275" y="9428163"/>
            <a:ext cx="2944813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B6743AD-02E9-4F79-A149-DD43AB50D6B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084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2A392F7-37CF-4280-A191-6E2A3C7CE52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12216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2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3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4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5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6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7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8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9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10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11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12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13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39979A-2C46-4B93-9CEB-4A620734CA5E}" type="slidenum">
              <a:rPr lang="pl-PL" smtClean="0">
                <a:solidFill>
                  <a:srgbClr val="000000"/>
                </a:solidFill>
              </a:rPr>
              <a:pPr/>
              <a:t>14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2B0A9-3579-48CA-8955-7A908C30E6D4}" type="slidenum">
              <a:rPr lang="pl-PL" smtClean="0">
                <a:solidFill>
                  <a:srgbClr val="000000"/>
                </a:solidFill>
              </a:rPr>
              <a:pPr/>
              <a:t>15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6BA300-45B6-437A-847C-A021C0E7C2B6}" type="slidenum">
              <a:rPr lang="pl-PL" smtClean="0">
                <a:solidFill>
                  <a:srgbClr val="000000"/>
                </a:solidFill>
              </a:rPr>
              <a:pPr/>
              <a:t>16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0AE13-1256-4D1B-8DFA-5F0BB3F17CB0}" type="slidenum">
              <a:rPr lang="pl-PL" smtClean="0">
                <a:solidFill>
                  <a:srgbClr val="000000"/>
                </a:solidFill>
              </a:rPr>
              <a:pPr/>
              <a:t>17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F3E20-E0FE-4250-AA63-C43AE59CF55B}" type="slidenum">
              <a:rPr lang="pl-PL" smtClean="0">
                <a:solidFill>
                  <a:srgbClr val="000000"/>
                </a:solidFill>
              </a:rPr>
              <a:pPr/>
              <a:t>18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FD06A-5F3B-4960-B209-923F4D746F1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9929A-7028-467A-9711-0E1437285BB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89CFD-FA4E-4E2C-AE8F-D514835030A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3295F-1D18-4E79-BE2D-044CCA17F0A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6DD3E-7F8B-464C-9CC1-87734239023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A75F4-113F-4BDB-8D84-DF2080DF50E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32B13-AA4F-4951-B570-EC3DAF54182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926F0-C02B-4A0E-80E7-83D824269F5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D4902-B25C-48DE-9363-B813F5B27BF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ED6E3-12EF-456F-9BB8-594E9441304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20941-D798-4A81-B26A-6623049DEE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E688C7-0E8B-4075-A851-FE0A2C6D4E2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34" r:id="rId1"/>
    <p:sldLayoutId id="2147485635" r:id="rId2"/>
    <p:sldLayoutId id="2147485636" r:id="rId3"/>
    <p:sldLayoutId id="2147485637" r:id="rId4"/>
    <p:sldLayoutId id="2147485638" r:id="rId5"/>
    <p:sldLayoutId id="2147485639" r:id="rId6"/>
    <p:sldLayoutId id="2147485640" r:id="rId7"/>
    <p:sldLayoutId id="2147485641" r:id="rId8"/>
    <p:sldLayoutId id="2147485642" r:id="rId9"/>
    <p:sldLayoutId id="2147485643" r:id="rId10"/>
    <p:sldLayoutId id="21474856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odtytuł 2"/>
          <p:cNvSpPr>
            <a:spLocks noGrp="1"/>
          </p:cNvSpPr>
          <p:nvPr>
            <p:ph type="subTitle" idx="1"/>
          </p:nvPr>
        </p:nvSpPr>
        <p:spPr>
          <a:xfrm>
            <a:off x="251520" y="3140968"/>
            <a:ext cx="8501063" cy="10795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3600" b="1" dirty="0" smtClean="0">
                <a:solidFill>
                  <a:schemeClr val="tx1"/>
                </a:solidFill>
              </a:rPr>
              <a:t>Bezpieczeństwo dzieci i młodzieży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3600" b="1" dirty="0" smtClean="0">
                <a:solidFill>
                  <a:schemeClr val="tx1"/>
                </a:solidFill>
              </a:rPr>
              <a:t>w szkole i poza szkołą</a:t>
            </a:r>
          </a:p>
        </p:txBody>
      </p:sp>
      <p:cxnSp>
        <p:nvCxnSpPr>
          <p:cNvPr id="4" name="Łącznik prosty 3"/>
          <p:cNvCxnSpPr/>
          <p:nvPr/>
        </p:nvCxnSpPr>
        <p:spPr>
          <a:xfrm>
            <a:off x="0" y="1998663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9952" y="188640"/>
            <a:ext cx="714375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030715"/>
            <a:ext cx="91439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pl-PL" sz="2400" b="1" dirty="0">
                <a:solidFill>
                  <a:srgbClr val="000000"/>
                </a:solidFill>
                <a:latin typeface="+mj-lt"/>
                <a:ea typeface="Times New Roman" pitchFamily="18" charset="0"/>
                <a:cs typeface="Arial" charset="0"/>
              </a:rPr>
              <a:t>KOMENDA WOJEWÓDZKA </a:t>
            </a:r>
          </a:p>
          <a:p>
            <a:pPr algn="ctr"/>
            <a:r>
              <a:rPr lang="pl-PL" sz="2400" b="1" dirty="0">
                <a:solidFill>
                  <a:srgbClr val="000000"/>
                </a:solidFill>
                <a:latin typeface="+mj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2400" dirty="0">
              <a:solidFill>
                <a:srgbClr val="000000"/>
              </a:solidFill>
              <a:latin typeface="+mj-lt"/>
              <a:ea typeface="Times New Roman" pitchFamily="18" charset="0"/>
              <a:cs typeface="Arial" charset="0"/>
            </a:endParaRPr>
          </a:p>
        </p:txBody>
      </p:sp>
      <p:sp>
        <p:nvSpPr>
          <p:cNvPr id="8" name="Podtytuł 2"/>
          <p:cNvSpPr txBox="1">
            <a:spLocks/>
          </p:cNvSpPr>
          <p:nvPr/>
        </p:nvSpPr>
        <p:spPr bwMode="auto">
          <a:xfrm>
            <a:off x="928688" y="4500563"/>
            <a:ext cx="7416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pl-PL" sz="2800" dirty="0">
              <a:solidFill>
                <a:srgbClr val="89898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0" y="6237312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+mn-lt"/>
              </a:rPr>
              <a:t>Warszawa, 11 marca 2013 r.</a:t>
            </a:r>
            <a:endParaRPr lang="pl-PL" sz="1400" b="1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67544" y="1553018"/>
            <a:ext cx="7991872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Rozporządzenie</a:t>
            </a:r>
            <a:r>
              <a:rPr kumimoji="0" lang="pl-PL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Ministra Spraw Wewnętrznych i Administracji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z dnia 7 czerwca 2010 roku</a:t>
            </a:r>
            <a:r>
              <a:rPr kumimoji="0" lang="pl-PL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w sprawie ochrony przeciwpożarowej budynków,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innych obiektów budowlanych i terenów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pl-PL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Dz. U. Nr 109 poz. 719)</a:t>
            </a:r>
            <a:endParaRPr kumimoji="0" lang="pl-PL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702980" y="640676"/>
            <a:ext cx="5520999" cy="70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Rozdział 2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Czynności zabronione i obowiązki w zakresie ochrony przeciwpożarowej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23528" y="1484784"/>
            <a:ext cx="8352928" cy="102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47675" lvl="0" indent="-447675" algn="just">
              <a:lnSpc>
                <a:spcPct val="150000"/>
              </a:lnSpc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§ 4. 1.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W obiektach oraz na terenach przyległych do nich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zabronione </a:t>
            </a:r>
            <a:r>
              <a:rPr lang="pl-PL" sz="1400" b="1" dirty="0" smtClean="0">
                <a:latin typeface="+mn-lt"/>
                <a:ea typeface="Times New Roman" pitchFamily="18" charset="0"/>
                <a:cs typeface="Times New Roman" pitchFamily="18" charset="0"/>
              </a:rPr>
              <a:t>jest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wykonywanie następujących czynności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, które mogą spowodować pożar, jego rozprzestrzenianie się, utrudnienie prowadzenia działania ratowniczego lub ewakuacji: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611560" y="2708920"/>
            <a:ext cx="7920880" cy="135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dirty="0" smtClean="0">
                <a:latin typeface="+mn-lt"/>
              </a:rPr>
              <a:t>2)  </a:t>
            </a:r>
            <a:r>
              <a:rPr lang="pl-PL" sz="1400" b="1" dirty="0" smtClean="0">
                <a:latin typeface="+mn-lt"/>
              </a:rPr>
              <a:t>użytkowanie instalacji, urządzeń i narzędzi niesprawnych technicznie lub w sposób niezgodny z przeznaczeniem </a:t>
            </a:r>
            <a:r>
              <a:rPr lang="pl-PL" sz="1400" dirty="0" smtClean="0">
                <a:latin typeface="+mn-lt"/>
              </a:rPr>
              <a:t>albo warunkami określonymi przez producenta bądź niepoddawanych okresowym kontrolom, o zakresie i częstotliwości wynikających z przepisów prawa budowlanego, jeżeli może się to przyczynić do powstania pożaru, wybuchu lub rozprzestrzenienia ognia</a:t>
            </a:r>
            <a:endParaRPr lang="pl-PL" sz="1400" dirty="0">
              <a:latin typeface="+mn-lt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683568" y="4509120"/>
            <a:ext cx="7920880" cy="102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dirty="0" smtClean="0">
                <a:latin typeface="+mn-lt"/>
              </a:rPr>
              <a:t>11) </a:t>
            </a:r>
            <a:r>
              <a:rPr lang="pl-PL" sz="1400" b="1" dirty="0" smtClean="0">
                <a:latin typeface="+mn-lt"/>
              </a:rPr>
              <a:t>składowanie materiałów palnych </a:t>
            </a:r>
            <a:r>
              <a:rPr lang="pl-PL" sz="1400" dirty="0" smtClean="0">
                <a:latin typeface="+mn-lt"/>
              </a:rPr>
              <a:t>na drogach komunikacji ogólnej służących ewakuacji lub umieszczanie przedmiotów na tych drogach w sposób zmniejszający ich szerokość albo wysokość poniżej wymaganych wartości </a:t>
            </a:r>
            <a:endParaRPr lang="pl-PL" sz="140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39552" y="2348880"/>
            <a:ext cx="7920880" cy="70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16)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lokalizowanie elementów wystroju wnętrz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, instalacji i urządzeń w sposób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zmniejszający wymiary drogi ewakuacyjnej 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poniżej wartości wymaganych w przepisach techniczno-budowlanych;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39552" y="3429000"/>
            <a:ext cx="7920880" cy="264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18</a:t>
            </a:r>
            <a:r>
              <a:rPr kumimoji="0" lang="pl-PL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uniemożliwianie lub ograniczanie dostępu do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: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gaśnic i urządzeń przeciwpożarowych,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c) źródeł wody do celów przeciwpożarowych,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d) urządzeń uruchamiających instalacje gaśnicze i sterujących takimi instalacjami oraz innymi instalacjami wpływającymi na stan bezpieczeństwa pożarowego obiektu,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e) wyjść ewakuacyjnych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f) wyłączników i tablic rozdzielczych prądu elektrycznego oraz kurków głównych instalacji gazowej,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g) krat zewnętrznych i okiennic, które powinny otwierać się od wewnątrz pomieszczenia;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67544" y="1196752"/>
            <a:ext cx="7920880" cy="70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14) 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zamykanie drzwi ewakuacyjnych 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w sposób uniemożliwiający ich natychmiastowe użycie w przypadku pożaru lub innego zagrożenia powodującego konieczność ewakuacji;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67544" y="1412776"/>
            <a:ext cx="8496944" cy="135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2. Właściciele, zarządcy lub użytkownicy budynków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utrzymują urządzenia przeciwpożarowe i gaśnice w stanie pełnej sprawności technicznej i funkcjonalnej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;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3) umieszczają w widocznych miejscach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instrukcje postępowania na wypadek pożaru 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wraz z wykazem telefonów alarmowych;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539552" y="3235196"/>
            <a:ext cx="7920880" cy="199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4)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oznakowują znakami zgodnymi z Polskimi Normami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: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a) drogi i wyjścia ewakuacyjne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b) miejsca usytuowania urządzeń przeciwpożarowych i gaśnic,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f) ……. miejsca zbiórki do ewakuacji, miejsca lokalizacji kluczy do wyjść ewakuacyjnych,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i) drzwi przeciwpożarowe,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j) drogi pożarowe,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611560" y="2151728"/>
            <a:ext cx="7920880" cy="1500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l-PL" sz="1600" dirty="0" smtClean="0">
                <a:latin typeface="+mn-lt"/>
              </a:rPr>
              <a:t>§ 5. Właściciele lub zarządcy terenów </a:t>
            </a:r>
            <a:r>
              <a:rPr lang="pl-PL" sz="1600" b="1" dirty="0" smtClean="0">
                <a:latin typeface="+mn-lt"/>
              </a:rPr>
              <a:t>utrzymują</a:t>
            </a:r>
            <a:r>
              <a:rPr lang="pl-PL" sz="1600" dirty="0" smtClean="0">
                <a:latin typeface="+mn-lt"/>
              </a:rPr>
              <a:t> </a:t>
            </a:r>
            <a:r>
              <a:rPr lang="pl-PL" sz="1600" b="1" dirty="0" smtClean="0">
                <a:latin typeface="+mn-lt"/>
              </a:rPr>
              <a:t>drogi pożarowe w stanie umożliwiającym wykorzystanie tych dróg przez pojazdy jednostek ochrony przeciwpożarowej </a:t>
            </a:r>
            <a:r>
              <a:rPr lang="pl-PL" sz="1600" dirty="0" smtClean="0">
                <a:latin typeface="+mn-lt"/>
              </a:rPr>
              <a:t>zgodnie z przepisami dotyczącymi przeciwpożarowego zaopatrzenia w wodę oraz dróg pożarowych.</a:t>
            </a:r>
            <a:endParaRPr lang="pl-PL" sz="160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11560" y="1196752"/>
            <a:ext cx="79208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§ 6. 1. Właściciele, zarządcy lub użytkownicy obiektów przeznaczonych do wykonywania funkcji użyteczności publicznej</a:t>
            </a:r>
            <a:r>
              <a:rPr kumimoji="0" lang="pl-PL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zapewniają i wdrażają instrukcję bezpieczeństwa pożarowego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, zawierającą: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971600" y="1916832"/>
            <a:ext cx="7200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3) sposoby postępowania na wypadek pożaru i innego zagrożenia</a:t>
            </a:r>
          </a:p>
          <a:p>
            <a:pPr lvl="0">
              <a:lnSpc>
                <a:spcPct val="200000"/>
              </a:lnSpc>
            </a:pPr>
            <a:r>
              <a:rPr lang="pl-PL" sz="1400" dirty="0" smtClean="0">
                <a:latin typeface="+mn-lt"/>
              </a:rPr>
              <a:t>5) warunki i organizację ewakuacji ludzi oraz praktyczne sposoby ich sprawdzania</a:t>
            </a:r>
          </a:p>
          <a:p>
            <a:pPr>
              <a:lnSpc>
                <a:spcPct val="200000"/>
              </a:lnSpc>
            </a:pPr>
            <a:r>
              <a:rPr lang="pl-PL" sz="1400" dirty="0" smtClean="0">
                <a:latin typeface="+mn-lt"/>
              </a:rPr>
              <a:t>6) sposoby zapoznania użytkowników obiektu, w tym zatrudnionych pracowników, z przepisami przeciwpożarowymi oraz treścią przedmiotowej instrukcji;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11560" y="4293096"/>
            <a:ext cx="792088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7.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Instrukcja bezpieczeństwa pożarowego jest poddawana okresowej aktualizacji, co najmniej raz na 2 lata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, a także po takich zmianach sposobu użytkowania obiektu, który wpływa na zmianę warunków </a:t>
            </a:r>
            <a:b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</a:b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ochrony przeciwpożarowej.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979712" y="692696"/>
            <a:ext cx="5184576" cy="96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Rozdział 4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Ewakuacja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1560" y="1700808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dirty="0" smtClean="0">
                <a:latin typeface="+mn-lt"/>
              </a:rPr>
              <a:t>§ 15. 1. Z każdego miejsca w obiekcie, przeznaczonego do przebywania ludzi, </a:t>
            </a:r>
            <a:r>
              <a:rPr lang="pl-PL" sz="1400" b="1" dirty="0" smtClean="0">
                <a:latin typeface="+mn-lt"/>
              </a:rPr>
              <a:t>zapewnia się odpowiednie warunki ewakuacji, umożliwiające szybkie i bezpieczne opuszczanie strefy zagrożonej lub objętej pożarem</a:t>
            </a:r>
            <a:r>
              <a:rPr lang="pl-PL" sz="1400" dirty="0" smtClean="0">
                <a:latin typeface="+mn-lt"/>
              </a:rPr>
              <a:t>, dostosowane do liczby i stanu sprawności osób przebywających w obiekcie oraz jego funkcji, konstrukcji i wymiarów</a:t>
            </a:r>
            <a:endParaRPr lang="pl-PL" sz="1400" dirty="0">
              <a:latin typeface="+mn-lt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611560" y="4941168"/>
            <a:ext cx="8064896" cy="135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pl-PL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. W przypadku obiektów, w których cyklicznie zmienia się jednocześnie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grupa powyżej 50 użytkowników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, </a:t>
            </a:r>
            <a:b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</a:br>
            <a:r>
              <a:rPr kumimoji="0" lang="pl-PL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w szczególności: szkół,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przedszkoli, internatów, domów studenckich, </a:t>
            </a: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praktycznego sprawdzenia organizacji oraz warunków ewakuacji należy dokonać - co najmniej raz na rok</a:t>
            </a: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, jednak w terminie nie dłuższym niż 3 miesiące od dnia rozpoczęcia korzystania z obiektu przez nowych użytkowników.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611560" y="3501008"/>
            <a:ext cx="8064896" cy="102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400" dirty="0" smtClean="0">
                <a:latin typeface="+mn-lt"/>
              </a:rPr>
              <a:t>§ 17. 1. Właściciel lub zarządca </a:t>
            </a:r>
            <a:r>
              <a:rPr lang="pl-PL" sz="1400" b="1" dirty="0" smtClean="0">
                <a:latin typeface="+mn-lt"/>
              </a:rPr>
              <a:t>obiektu przeznaczonego dla ponad 50 osób </a:t>
            </a:r>
            <a:r>
              <a:rPr lang="pl-PL" sz="1400" dirty="0" smtClean="0">
                <a:latin typeface="+mn-lt"/>
              </a:rPr>
              <a:t>będących jego stałymi użytkownikami, </a:t>
            </a:r>
            <a:r>
              <a:rPr lang="pl-PL" sz="1400" b="1" dirty="0" smtClean="0">
                <a:latin typeface="+mn-lt"/>
              </a:rPr>
              <a:t>powinien co najmniej raz na 2 lata przeprowadzać praktyczne sprawdzenie organizacji oraz warunków ewakuacji z całego obiektu</a:t>
            </a:r>
            <a:endParaRPr lang="pl-PL" sz="1400" b="1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611560" y="2420888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latin typeface="+mn-lt"/>
              </a:rPr>
              <a:t>Przeciwpożarowa prewencja społeczna</a:t>
            </a:r>
            <a:endParaRPr lang="pl-PL" sz="3200" b="1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611560" y="1484784"/>
            <a:ext cx="792088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Akcje informacyjno-edukacyjne </a:t>
            </a:r>
          </a:p>
          <a:p>
            <a:endParaRPr lang="pl-PL" dirty="0" smtClean="0"/>
          </a:p>
          <a:p>
            <a:r>
              <a:rPr lang="pl-PL" dirty="0" smtClean="0"/>
              <a:t> - Bezpieczne Ferie</a:t>
            </a:r>
          </a:p>
          <a:p>
            <a:endParaRPr lang="pl-PL" dirty="0" smtClean="0"/>
          </a:p>
          <a:p>
            <a:r>
              <a:rPr lang="pl-PL" dirty="0" smtClean="0"/>
              <a:t> - Bezpieczne Wakacje </a:t>
            </a:r>
          </a:p>
          <a:p>
            <a:endParaRPr lang="pl-PL" dirty="0" smtClean="0"/>
          </a:p>
          <a:p>
            <a:r>
              <a:rPr lang="pl-PL" dirty="0" smtClean="0"/>
              <a:t> </a:t>
            </a:r>
            <a:r>
              <a:rPr lang="pl-PL" b="1" dirty="0" smtClean="0">
                <a:solidFill>
                  <a:srgbClr val="FF0000"/>
                </a:solidFill>
              </a:rPr>
              <a:t>- Bezpieczeństwo pożarowe w obiektach mieszkalnych</a:t>
            </a:r>
          </a:p>
          <a:p>
            <a:pPr indent="266700"/>
            <a:r>
              <a:rPr lang="pl-PL" b="1" dirty="0" smtClean="0">
                <a:solidFill>
                  <a:srgbClr val="FF0000"/>
                </a:solidFill>
              </a:rPr>
              <a:t>(czujka pożarowa, tlenek węgla, numery alarmowe)</a:t>
            </a:r>
          </a:p>
          <a:p>
            <a:r>
              <a:rPr lang="pl-PL" dirty="0" smtClean="0"/>
              <a:t> </a:t>
            </a:r>
          </a:p>
          <a:p>
            <a:r>
              <a:rPr lang="pl-PL" dirty="0" smtClean="0"/>
              <a:t> - Wypalanie traw</a:t>
            </a:r>
          </a:p>
          <a:p>
            <a:endParaRPr lang="pl-PL" dirty="0" smtClean="0"/>
          </a:p>
          <a:p>
            <a:r>
              <a:rPr lang="pl-PL" dirty="0" smtClean="0"/>
              <a:t> - Współpraca straży pożarnej z placówkami dydaktycznymi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8" name="pole tekstowe 6"/>
          <p:cNvSpPr txBox="1">
            <a:spLocks noChangeArrowheads="1"/>
          </p:cNvSpPr>
          <p:nvPr/>
        </p:nvSpPr>
        <p:spPr bwMode="auto">
          <a:xfrm>
            <a:off x="2007502" y="908720"/>
            <a:ext cx="48574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l-PL" dirty="0">
                <a:latin typeface="+mn-lt"/>
              </a:rPr>
              <a:t>Liczba pożarów w podziale na rodzaj obiektu </a:t>
            </a:r>
          </a:p>
          <a:p>
            <a:pPr algn="ctr"/>
            <a:r>
              <a:rPr lang="pl-PL" dirty="0">
                <a:latin typeface="+mn-lt"/>
              </a:rPr>
              <a:t>w latach 2010 - </a:t>
            </a:r>
            <a:r>
              <a:rPr lang="pl-PL" dirty="0" smtClean="0">
                <a:latin typeface="+mn-lt"/>
              </a:rPr>
              <a:t>2012</a:t>
            </a:r>
            <a:endParaRPr lang="pl-PL" dirty="0">
              <a:latin typeface="+mn-lt"/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/>
        </p:nvGraphicFramePr>
        <p:xfrm>
          <a:off x="323528" y="1556792"/>
          <a:ext cx="8496944" cy="5005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1619250" y="908050"/>
            <a:ext cx="5400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dirty="0"/>
              <a:t>Liczba pożarów mieszkań </a:t>
            </a:r>
          </a:p>
          <a:p>
            <a:pPr algn="ctr"/>
            <a:r>
              <a:rPr lang="pl-PL" dirty="0"/>
              <a:t>w podziale na miesiące w latach </a:t>
            </a:r>
            <a:r>
              <a:rPr lang="pl-PL" dirty="0" smtClean="0"/>
              <a:t>2010-2012</a:t>
            </a:r>
            <a:endParaRPr lang="pl-PL" dirty="0"/>
          </a:p>
        </p:txBody>
      </p:sp>
      <p:graphicFrame>
        <p:nvGraphicFramePr>
          <p:cNvPr id="8" name="Wykres 7"/>
          <p:cNvGraphicFramePr>
            <a:graphicFrameLocks/>
          </p:cNvGraphicFramePr>
          <p:nvPr/>
        </p:nvGraphicFramePr>
        <p:xfrm>
          <a:off x="251520" y="1844824"/>
          <a:ext cx="8521849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395536" y="836712"/>
            <a:ext cx="7921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dirty="0">
                <a:latin typeface="+mn-lt"/>
              </a:rPr>
              <a:t>Liczba osób poszkodowanych w wyniku zatrucia tlenkiem węgla (czadem) w sezonie grzewczym na terenie woj. </a:t>
            </a:r>
            <a:r>
              <a:rPr lang="pl-PL" dirty="0" err="1">
                <a:latin typeface="+mn-lt"/>
              </a:rPr>
              <a:t>mazowieckiego</a:t>
            </a:r>
            <a:endParaRPr lang="pl-PL" dirty="0">
              <a:latin typeface="+mn-lt"/>
            </a:endParaRPr>
          </a:p>
          <a:p>
            <a:pPr algn="ctr"/>
            <a:r>
              <a:rPr lang="pl-PL" dirty="0">
                <a:latin typeface="+mn-lt"/>
              </a:rPr>
              <a:t>w latach 2009-2012</a:t>
            </a:r>
          </a:p>
        </p:txBody>
      </p:sp>
      <p:graphicFrame>
        <p:nvGraphicFramePr>
          <p:cNvPr id="8" name="Wykres 7"/>
          <p:cNvGraphicFramePr/>
          <p:nvPr/>
        </p:nvGraphicFramePr>
        <p:xfrm>
          <a:off x="899592" y="1916832"/>
          <a:ext cx="7344816" cy="3867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476672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1"/>
            <a:ext cx="383301" cy="5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0" y="188640"/>
            <a:ext cx="518603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4102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4103" name="pole tekstowe 7"/>
          <p:cNvSpPr txBox="1">
            <a:spLocks noChangeArrowheads="1"/>
          </p:cNvSpPr>
          <p:nvPr/>
        </p:nvSpPr>
        <p:spPr bwMode="auto">
          <a:xfrm>
            <a:off x="395288" y="620713"/>
            <a:ext cx="71294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/>
              <a:t>Liczba pożarów traw w latach 2008 - 2012</a:t>
            </a:r>
          </a:p>
        </p:txBody>
      </p:sp>
      <p:graphicFrame>
        <p:nvGraphicFramePr>
          <p:cNvPr id="10" name="Wykres 9"/>
          <p:cNvGraphicFramePr>
            <a:graphicFrameLocks/>
          </p:cNvGraphicFramePr>
          <p:nvPr/>
        </p:nvGraphicFramePr>
        <p:xfrm>
          <a:off x="539552" y="1412776"/>
          <a:ext cx="784887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476672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1"/>
            <a:ext cx="383301" cy="5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0" y="188640"/>
            <a:ext cx="518603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5127" name="pole tekstowe 7"/>
          <p:cNvSpPr txBox="1">
            <a:spLocks noChangeArrowheads="1"/>
          </p:cNvSpPr>
          <p:nvPr/>
        </p:nvSpPr>
        <p:spPr bwMode="auto">
          <a:xfrm>
            <a:off x="395288" y="620713"/>
            <a:ext cx="7694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Liczba pożarów traw w podziale na miesiące w latach 2010 - 2012</a:t>
            </a:r>
          </a:p>
        </p:txBody>
      </p:sp>
      <p:graphicFrame>
        <p:nvGraphicFramePr>
          <p:cNvPr id="9" name="Wykres 8"/>
          <p:cNvGraphicFramePr>
            <a:graphicFrameLocks/>
          </p:cNvGraphicFramePr>
          <p:nvPr/>
        </p:nvGraphicFramePr>
        <p:xfrm>
          <a:off x="251520" y="1219200"/>
          <a:ext cx="8568952" cy="509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476672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1"/>
            <a:ext cx="383301" cy="5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0" y="188640"/>
            <a:ext cx="518603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12294" name="pole tekstowe 9"/>
          <p:cNvSpPr txBox="1">
            <a:spLocks noChangeArrowheads="1"/>
          </p:cNvSpPr>
          <p:nvPr/>
        </p:nvSpPr>
        <p:spPr bwMode="auto">
          <a:xfrm>
            <a:off x="0" y="476250"/>
            <a:ext cx="8172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1600"/>
              <a:t>Liczba pożarów traw na 1000 mieszkańców w poszczególnych powiatach </a:t>
            </a:r>
          </a:p>
          <a:p>
            <a:pPr algn="ctr"/>
            <a:r>
              <a:rPr lang="pl-PL" sz="1600"/>
              <a:t>z terenu woj. mazowieckiego w latach 2010-2012</a:t>
            </a:r>
          </a:p>
        </p:txBody>
      </p:sp>
      <p:grpSp>
        <p:nvGrpSpPr>
          <p:cNvPr id="12295" name="Grupa 7"/>
          <p:cNvGrpSpPr>
            <a:grpSpLocks/>
          </p:cNvGrpSpPr>
          <p:nvPr/>
        </p:nvGrpSpPr>
        <p:grpSpPr bwMode="auto">
          <a:xfrm>
            <a:off x="3276600" y="5445125"/>
            <a:ext cx="2374900" cy="1141413"/>
            <a:chOff x="395536" y="5373216"/>
            <a:chExt cx="2376264" cy="1141095"/>
          </a:xfrm>
        </p:grpSpPr>
        <p:grpSp>
          <p:nvGrpSpPr>
            <p:cNvPr id="12302" name="Grupa 20"/>
            <p:cNvGrpSpPr>
              <a:grpSpLocks/>
            </p:cNvGrpSpPr>
            <p:nvPr/>
          </p:nvGrpSpPr>
          <p:grpSpPr bwMode="auto">
            <a:xfrm>
              <a:off x="395536" y="5445224"/>
              <a:ext cx="144016" cy="1011742"/>
              <a:chOff x="395536" y="5373216"/>
              <a:chExt cx="144016" cy="1011742"/>
            </a:xfrm>
          </p:grpSpPr>
          <p:sp>
            <p:nvSpPr>
              <p:cNvPr id="12308" name="Prostokąt 15"/>
              <p:cNvSpPr>
                <a:spLocks noChangeArrowheads="1"/>
              </p:cNvSpPr>
              <p:nvPr/>
            </p:nvSpPr>
            <p:spPr bwMode="auto">
              <a:xfrm>
                <a:off x="395536" y="5373216"/>
                <a:ext cx="144016" cy="14764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pl-PL" sz="2400">
                  <a:latin typeface="Times New Roman" pitchFamily="18" charset="0"/>
                </a:endParaRPr>
              </a:p>
            </p:txBody>
          </p:sp>
          <p:sp>
            <p:nvSpPr>
              <p:cNvPr id="12309" name="Prostokąt 16"/>
              <p:cNvSpPr>
                <a:spLocks noChangeArrowheads="1"/>
              </p:cNvSpPr>
              <p:nvPr/>
            </p:nvSpPr>
            <p:spPr bwMode="auto">
              <a:xfrm>
                <a:off x="395536" y="5949280"/>
                <a:ext cx="125168" cy="147646"/>
              </a:xfrm>
              <a:prstGeom prst="rect">
                <a:avLst/>
              </a:prstGeom>
              <a:solidFill>
                <a:srgbClr val="FFFF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pl-PL" sz="2400">
                  <a:latin typeface="Times New Roman" pitchFamily="18" charset="0"/>
                </a:endParaRPr>
              </a:p>
            </p:txBody>
          </p:sp>
          <p:sp>
            <p:nvSpPr>
              <p:cNvPr id="12310" name="Prostokąt 17"/>
              <p:cNvSpPr>
                <a:spLocks noChangeArrowheads="1"/>
              </p:cNvSpPr>
              <p:nvPr/>
            </p:nvSpPr>
            <p:spPr bwMode="auto">
              <a:xfrm>
                <a:off x="395536" y="6237312"/>
                <a:ext cx="125168" cy="147646"/>
              </a:xfrm>
              <a:prstGeom prst="rect">
                <a:avLst/>
              </a:prstGeom>
              <a:solidFill>
                <a:srgbClr val="FF33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pl-PL" sz="2400">
                  <a:latin typeface="Times New Roman" pitchFamily="18" charset="0"/>
                </a:endParaRPr>
              </a:p>
            </p:txBody>
          </p:sp>
          <p:sp>
            <p:nvSpPr>
              <p:cNvPr id="12311" name="Prostokąt 18"/>
              <p:cNvSpPr>
                <a:spLocks noChangeArrowheads="1"/>
              </p:cNvSpPr>
              <p:nvPr/>
            </p:nvSpPr>
            <p:spPr bwMode="auto">
              <a:xfrm>
                <a:off x="395536" y="5661248"/>
                <a:ext cx="125168" cy="147646"/>
              </a:xfrm>
              <a:prstGeom prst="rect">
                <a:avLst/>
              </a:prstGeom>
              <a:solidFill>
                <a:srgbClr val="00B05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pl-PL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2303" name="Grupa 21"/>
            <p:cNvGrpSpPr>
              <a:grpSpLocks/>
            </p:cNvGrpSpPr>
            <p:nvPr/>
          </p:nvGrpSpPr>
          <p:grpSpPr bwMode="auto">
            <a:xfrm>
              <a:off x="539552" y="5373216"/>
              <a:ext cx="2232248" cy="1141095"/>
              <a:chOff x="539552" y="5301208"/>
              <a:chExt cx="2232248" cy="1141095"/>
            </a:xfrm>
          </p:grpSpPr>
          <p:sp>
            <p:nvSpPr>
              <p:cNvPr id="11" name="pole tekstowe 10"/>
              <p:cNvSpPr txBox="1"/>
              <p:nvPr/>
            </p:nvSpPr>
            <p:spPr>
              <a:xfrm>
                <a:off x="540082" y="5301208"/>
                <a:ext cx="2231718" cy="2777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l-PL" sz="1200" b="1" dirty="0">
                    <a:latin typeface="+mn-lt"/>
                  </a:rPr>
                  <a:t>Poniżej 50% średniej</a:t>
                </a:r>
              </a:p>
            </p:txBody>
          </p:sp>
          <p:sp>
            <p:nvSpPr>
              <p:cNvPr id="13" name="pole tekstowe 12"/>
              <p:cNvSpPr txBox="1"/>
              <p:nvPr/>
            </p:nvSpPr>
            <p:spPr>
              <a:xfrm>
                <a:off x="540082" y="5588466"/>
                <a:ext cx="2231718" cy="2777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l-PL" sz="1200" b="1" dirty="0">
                    <a:latin typeface="+mn-lt"/>
                  </a:rPr>
                  <a:t>Poniżej średniej</a:t>
                </a:r>
              </a:p>
            </p:txBody>
          </p:sp>
          <p:sp>
            <p:nvSpPr>
              <p:cNvPr id="14" name="pole tekstowe 13"/>
              <p:cNvSpPr txBox="1"/>
              <p:nvPr/>
            </p:nvSpPr>
            <p:spPr>
              <a:xfrm>
                <a:off x="540082" y="5877310"/>
                <a:ext cx="2231718" cy="2777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l-PL" sz="1200" b="1" dirty="0">
                    <a:latin typeface="+mn-lt"/>
                  </a:rPr>
                  <a:t>Powyżej średniej</a:t>
                </a:r>
              </a:p>
            </p:txBody>
          </p:sp>
          <p:sp>
            <p:nvSpPr>
              <p:cNvPr id="15" name="pole tekstowe 14"/>
              <p:cNvSpPr txBox="1"/>
              <p:nvPr/>
            </p:nvSpPr>
            <p:spPr>
              <a:xfrm>
                <a:off x="540082" y="6164567"/>
                <a:ext cx="2231718" cy="2777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l-PL" sz="1200" b="1" dirty="0">
                    <a:latin typeface="+mn-lt"/>
                  </a:rPr>
                  <a:t>Powyżej 100% średniej</a:t>
                </a:r>
              </a:p>
            </p:txBody>
          </p:sp>
        </p:grpSp>
      </p:grpSp>
      <p:pic>
        <p:nvPicPr>
          <p:cNvPr id="12297" name="Picture 2" descr="W:\Mapy_KOLEGIUM WOJEWODY\trawy\trawy_201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1125538"/>
            <a:ext cx="4176713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2" descr="W:\Mapy_KOLEGIUM WOJEWODY\trawy\Trawy_2010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349500"/>
            <a:ext cx="4392613" cy="467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9" name="pole tekstowe 22"/>
          <p:cNvSpPr txBox="1">
            <a:spLocks noChangeArrowheads="1"/>
          </p:cNvSpPr>
          <p:nvPr/>
        </p:nvSpPr>
        <p:spPr bwMode="auto">
          <a:xfrm>
            <a:off x="611188" y="2205038"/>
            <a:ext cx="755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2010</a:t>
            </a:r>
          </a:p>
        </p:txBody>
      </p:sp>
      <p:sp>
        <p:nvSpPr>
          <p:cNvPr id="12300" name="pole tekstowe 23"/>
          <p:cNvSpPr txBox="1">
            <a:spLocks noChangeArrowheads="1"/>
          </p:cNvSpPr>
          <p:nvPr/>
        </p:nvSpPr>
        <p:spPr bwMode="auto">
          <a:xfrm>
            <a:off x="5219700" y="1412875"/>
            <a:ext cx="736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/>
              <a:t>2011</a:t>
            </a:r>
          </a:p>
        </p:txBody>
      </p:sp>
      <p:sp>
        <p:nvSpPr>
          <p:cNvPr id="12301" name="pole tekstowe 24"/>
          <p:cNvSpPr txBox="1">
            <a:spLocks noChangeArrowheads="1"/>
          </p:cNvSpPr>
          <p:nvPr/>
        </p:nvSpPr>
        <p:spPr bwMode="auto">
          <a:xfrm>
            <a:off x="8101013" y="3284538"/>
            <a:ext cx="754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2012</a:t>
            </a:r>
          </a:p>
        </p:txBody>
      </p:sp>
      <p:pic>
        <p:nvPicPr>
          <p:cNvPr id="24" name="Picture 2" descr="W:\Mapy_KOLEGIUM WOJEWODY\trawy\Trawy_2012_poprawiony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2924944"/>
            <a:ext cx="4409332" cy="446635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476672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1"/>
            <a:ext cx="383301" cy="5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0" y="188640"/>
            <a:ext cx="518603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13318" name="pole tekstowe 9"/>
          <p:cNvSpPr txBox="1">
            <a:spLocks noChangeArrowheads="1"/>
          </p:cNvSpPr>
          <p:nvPr/>
        </p:nvSpPr>
        <p:spPr bwMode="auto">
          <a:xfrm>
            <a:off x="0" y="476250"/>
            <a:ext cx="8172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1600" dirty="0"/>
              <a:t>Liczba pożarów traw </a:t>
            </a:r>
            <a:r>
              <a:rPr lang="pl-PL" sz="1600" dirty="0" smtClean="0"/>
              <a:t>w </a:t>
            </a:r>
            <a:r>
              <a:rPr lang="pl-PL" sz="1600" dirty="0"/>
              <a:t>poszczególnych powiatach </a:t>
            </a:r>
          </a:p>
          <a:p>
            <a:pPr algn="ctr"/>
            <a:r>
              <a:rPr lang="pl-PL" sz="1600" dirty="0"/>
              <a:t>z terenu woj. </a:t>
            </a:r>
            <a:r>
              <a:rPr lang="pl-PL" sz="1600" dirty="0" err="1"/>
              <a:t>mazowieckiego</a:t>
            </a:r>
            <a:r>
              <a:rPr lang="pl-PL" sz="1600" dirty="0"/>
              <a:t> w latach 2010-2012</a:t>
            </a:r>
          </a:p>
        </p:txBody>
      </p:sp>
      <p:grpSp>
        <p:nvGrpSpPr>
          <p:cNvPr id="13319" name="Grupa 7"/>
          <p:cNvGrpSpPr>
            <a:grpSpLocks/>
          </p:cNvGrpSpPr>
          <p:nvPr/>
        </p:nvGrpSpPr>
        <p:grpSpPr bwMode="auto">
          <a:xfrm>
            <a:off x="179388" y="5589588"/>
            <a:ext cx="2374900" cy="1141412"/>
            <a:chOff x="395536" y="5373216"/>
            <a:chExt cx="2376264" cy="1141095"/>
          </a:xfrm>
        </p:grpSpPr>
        <p:grpSp>
          <p:nvGrpSpPr>
            <p:cNvPr id="13321" name="Grupa 20"/>
            <p:cNvGrpSpPr>
              <a:grpSpLocks/>
            </p:cNvGrpSpPr>
            <p:nvPr/>
          </p:nvGrpSpPr>
          <p:grpSpPr bwMode="auto">
            <a:xfrm>
              <a:off x="395536" y="5445224"/>
              <a:ext cx="144016" cy="1011742"/>
              <a:chOff x="395536" y="5373216"/>
              <a:chExt cx="144016" cy="1011742"/>
            </a:xfrm>
          </p:grpSpPr>
          <p:sp>
            <p:nvSpPr>
              <p:cNvPr id="13327" name="Prostokąt 15"/>
              <p:cNvSpPr>
                <a:spLocks noChangeArrowheads="1"/>
              </p:cNvSpPr>
              <p:nvPr/>
            </p:nvSpPr>
            <p:spPr bwMode="auto">
              <a:xfrm>
                <a:off x="395536" y="5373216"/>
                <a:ext cx="144016" cy="147646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pl-PL" sz="2400">
                  <a:latin typeface="Times New Roman" pitchFamily="18" charset="0"/>
                </a:endParaRPr>
              </a:p>
            </p:txBody>
          </p:sp>
          <p:sp>
            <p:nvSpPr>
              <p:cNvPr id="13328" name="Prostokąt 16"/>
              <p:cNvSpPr>
                <a:spLocks noChangeArrowheads="1"/>
              </p:cNvSpPr>
              <p:nvPr/>
            </p:nvSpPr>
            <p:spPr bwMode="auto">
              <a:xfrm>
                <a:off x="395536" y="5949280"/>
                <a:ext cx="125168" cy="147646"/>
              </a:xfrm>
              <a:prstGeom prst="rect">
                <a:avLst/>
              </a:prstGeom>
              <a:solidFill>
                <a:srgbClr val="FFFF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pl-PL" sz="2400">
                  <a:latin typeface="Times New Roman" pitchFamily="18" charset="0"/>
                </a:endParaRPr>
              </a:p>
            </p:txBody>
          </p:sp>
          <p:sp>
            <p:nvSpPr>
              <p:cNvPr id="13329" name="Prostokąt 17"/>
              <p:cNvSpPr>
                <a:spLocks noChangeArrowheads="1"/>
              </p:cNvSpPr>
              <p:nvPr/>
            </p:nvSpPr>
            <p:spPr bwMode="auto">
              <a:xfrm>
                <a:off x="395536" y="6237312"/>
                <a:ext cx="125168" cy="147646"/>
              </a:xfrm>
              <a:prstGeom prst="rect">
                <a:avLst/>
              </a:prstGeom>
              <a:solidFill>
                <a:srgbClr val="FF33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pl-PL" sz="2400">
                  <a:latin typeface="Times New Roman" pitchFamily="18" charset="0"/>
                </a:endParaRPr>
              </a:p>
            </p:txBody>
          </p:sp>
          <p:sp>
            <p:nvSpPr>
              <p:cNvPr id="13330" name="Prostokąt 18"/>
              <p:cNvSpPr>
                <a:spLocks noChangeArrowheads="1"/>
              </p:cNvSpPr>
              <p:nvPr/>
            </p:nvSpPr>
            <p:spPr bwMode="auto">
              <a:xfrm>
                <a:off x="395536" y="5661248"/>
                <a:ext cx="125168" cy="147646"/>
              </a:xfrm>
              <a:prstGeom prst="rect">
                <a:avLst/>
              </a:prstGeom>
              <a:solidFill>
                <a:srgbClr val="00B05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pl-PL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3322" name="Grupa 21"/>
            <p:cNvGrpSpPr>
              <a:grpSpLocks/>
            </p:cNvGrpSpPr>
            <p:nvPr/>
          </p:nvGrpSpPr>
          <p:grpSpPr bwMode="auto">
            <a:xfrm>
              <a:off x="539552" y="5373216"/>
              <a:ext cx="2232248" cy="1141095"/>
              <a:chOff x="539552" y="5301208"/>
              <a:chExt cx="2232248" cy="1141095"/>
            </a:xfrm>
          </p:grpSpPr>
          <p:sp>
            <p:nvSpPr>
              <p:cNvPr id="11" name="pole tekstowe 10"/>
              <p:cNvSpPr txBox="1"/>
              <p:nvPr/>
            </p:nvSpPr>
            <p:spPr>
              <a:xfrm>
                <a:off x="540081" y="5301208"/>
                <a:ext cx="2231719" cy="2777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l-PL" sz="1200" b="1" dirty="0">
                    <a:latin typeface="+mn-lt"/>
                  </a:rPr>
                  <a:t>Poniżej 50% średniej</a:t>
                </a:r>
              </a:p>
            </p:txBody>
          </p:sp>
          <p:sp>
            <p:nvSpPr>
              <p:cNvPr id="13" name="pole tekstowe 12"/>
              <p:cNvSpPr txBox="1"/>
              <p:nvPr/>
            </p:nvSpPr>
            <p:spPr>
              <a:xfrm>
                <a:off x="540081" y="5588465"/>
                <a:ext cx="2231719" cy="2777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l-PL" sz="1200" b="1" dirty="0">
                    <a:latin typeface="+mn-lt"/>
                  </a:rPr>
                  <a:t>Poniżej średniej</a:t>
                </a:r>
              </a:p>
            </p:txBody>
          </p:sp>
          <p:sp>
            <p:nvSpPr>
              <p:cNvPr id="14" name="pole tekstowe 13"/>
              <p:cNvSpPr txBox="1"/>
              <p:nvPr/>
            </p:nvSpPr>
            <p:spPr>
              <a:xfrm>
                <a:off x="540081" y="5877310"/>
                <a:ext cx="2231719" cy="2777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l-PL" sz="1200" b="1" dirty="0">
                    <a:latin typeface="+mn-lt"/>
                  </a:rPr>
                  <a:t>Powyżej średniej</a:t>
                </a:r>
              </a:p>
            </p:txBody>
          </p:sp>
          <p:sp>
            <p:nvSpPr>
              <p:cNvPr id="15" name="pole tekstowe 14"/>
              <p:cNvSpPr txBox="1"/>
              <p:nvPr/>
            </p:nvSpPr>
            <p:spPr>
              <a:xfrm>
                <a:off x="540081" y="6164568"/>
                <a:ext cx="2231719" cy="2777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l-PL" sz="1200" b="1" dirty="0">
                    <a:latin typeface="+mn-lt"/>
                  </a:rPr>
                  <a:t>Powyżej 100% średniej</a:t>
                </a:r>
              </a:p>
            </p:txBody>
          </p:sp>
        </p:grpSp>
      </p:grpSp>
      <p:graphicFrame>
        <p:nvGraphicFramePr>
          <p:cNvPr id="26" name="Wykres 25"/>
          <p:cNvGraphicFramePr>
            <a:graphicFrameLocks/>
          </p:cNvGraphicFramePr>
          <p:nvPr/>
        </p:nvGraphicFramePr>
        <p:xfrm>
          <a:off x="-145031" y="1340768"/>
          <a:ext cx="9289031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Łącznik prosty 11"/>
          <p:cNvCxnSpPr/>
          <p:nvPr/>
        </p:nvCxnSpPr>
        <p:spPr>
          <a:xfrm>
            <a:off x="0" y="548680"/>
            <a:ext cx="9144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04448" y="57149"/>
            <a:ext cx="339527" cy="4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3569" y="268342"/>
            <a:ext cx="45400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pl-PL" sz="1100" b="1" i="1" dirty="0">
                <a:solidFill>
                  <a:srgbClr val="000000"/>
                </a:solidFill>
                <a:latin typeface="+mn-lt"/>
                <a:cs typeface="Arial" charset="0"/>
              </a:rPr>
              <a:t>KOMENDA WOJEWÓDZKA </a:t>
            </a:r>
            <a:r>
              <a:rPr lang="pl-PL" sz="1100" b="1" i="1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charset="0"/>
              </a:rPr>
              <a:t>PAŃSTOWEJ STRAŻY POŻARNEJ W WARSZAWIE</a:t>
            </a:r>
            <a:endParaRPr lang="pl-PL" sz="1100" i="1" dirty="0">
              <a:solidFill>
                <a:srgbClr val="000000"/>
              </a:solidFill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2268538" y="46529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cs typeface="Times New Roman" pitchFamily="18" charset="0"/>
              </a:rPr>
              <a:t> </a:t>
            </a: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0" y="24208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latin typeface="+mn-lt"/>
              </a:rPr>
              <a:t>Dziękuję za uwagę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5150</TotalTime>
  <Words>828</Words>
  <Application>Microsoft Office PowerPoint</Application>
  <PresentationFormat>Pokaz na ekranie (4:3)</PresentationFormat>
  <Paragraphs>202</Paragraphs>
  <Slides>18</Slides>
  <Notes>17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KW PSP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Marek Mizera</dc:creator>
  <cp:lastModifiedBy>Czesław Ziemniak</cp:lastModifiedBy>
  <cp:revision>504</cp:revision>
  <dcterms:created xsi:type="dcterms:W3CDTF">2007-02-08T10:18:57Z</dcterms:created>
  <dcterms:modified xsi:type="dcterms:W3CDTF">2013-03-01T14:13:19Z</dcterms:modified>
</cp:coreProperties>
</file>