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267" r:id="rId4"/>
    <p:sldId id="264" r:id="rId5"/>
    <p:sldId id="265" r:id="rId6"/>
    <p:sldId id="261" r:id="rId7"/>
    <p:sldId id="262" r:id="rId8"/>
    <p:sldId id="270" r:id="rId9"/>
    <p:sldId id="269" r:id="rId10"/>
    <p:sldId id="268" r:id="rId11"/>
    <p:sldId id="271" r:id="rId12"/>
    <p:sldId id="273" r:id="rId13"/>
    <p:sldId id="263" r:id="rId14"/>
    <p:sldId id="272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AE56C6-5E51-46EC-ADAF-0021FAAD7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BC3DB44-7C81-41E4-8CEF-D1808C5A1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F9A248-A6EB-49CC-8FE6-41051085F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E1DA-ADA9-4ACA-B7E4-3CFD6D9721B6}" type="datetimeFigureOut">
              <a:rPr lang="pl-PL" smtClean="0"/>
              <a:t>08.05.2026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AEF2A32-DEC5-4B05-971E-918E5ACD7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E28E35-DA18-4689-91E3-A314BE4A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243C-80A3-47DE-8153-EE5D47ADCD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183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1BFB61-7EF2-4533-82DE-747007642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0B74499-6167-4667-9B31-E045A4214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29CF52B-5CD6-4704-9C5E-A1FE050E5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E1DA-ADA9-4ACA-B7E4-3CFD6D9721B6}" type="datetimeFigureOut">
              <a:rPr lang="pl-PL" smtClean="0"/>
              <a:t>08.05.2026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110D744-5C8C-47B4-8EFB-BE85D2B0E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E30E62-54FD-45CF-9F11-FFE357D1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243C-80A3-47DE-8153-EE5D47ADCD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810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C3B18CA-8EA3-48A5-9CF3-BE34E2EDB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2F75C56-ABAE-4D82-843B-DC7470232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463B861-74A0-4153-A25D-CAB1C482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E1DA-ADA9-4ACA-B7E4-3CFD6D9721B6}" type="datetimeFigureOut">
              <a:rPr lang="pl-PL" smtClean="0"/>
              <a:t>08.05.2026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BBC9685-C7D7-4B30-A37D-80AA685E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EF73410-75A9-4583-A530-E601ED678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243C-80A3-47DE-8153-EE5D47ADCD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231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96A17C-B435-4AD9-A746-B48823B35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C02F6F-A76A-42E6-AE5C-06196961E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E4BB3BC-656B-41CD-A2F4-1B4A741B8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E1DA-ADA9-4ACA-B7E4-3CFD6D9721B6}" type="datetimeFigureOut">
              <a:rPr lang="pl-PL" smtClean="0"/>
              <a:t>08.05.2026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F74B7EA-5899-4FCF-AC9B-446BF9CB5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5340541-94CB-4D8C-873B-142327827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243C-80A3-47DE-8153-EE5D47ADCD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674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740BCE-75A0-4C1E-99DA-C0E5D3FA0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7F23833-7F7C-491D-A4AF-FCAB8D91B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B018A0A-DA68-48C5-B3CB-115732C37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E1DA-ADA9-4ACA-B7E4-3CFD6D9721B6}" type="datetimeFigureOut">
              <a:rPr lang="pl-PL" smtClean="0"/>
              <a:t>08.05.2026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1DFE84-0034-48B8-8936-C1A9FBC5F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C20E7D-C51F-4FEB-93A0-24E33FFDF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243C-80A3-47DE-8153-EE5D47ADCD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2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91EC71-06DE-432C-9D30-4060C9510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CEE0BF-DC1F-4A2B-AC26-075599ED4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2024877-A308-43C5-9E65-7F66EFD65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CF77F6F-D928-4A8C-A9A8-F27B433FC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E1DA-ADA9-4ACA-B7E4-3CFD6D9721B6}" type="datetimeFigureOut">
              <a:rPr lang="pl-PL" smtClean="0"/>
              <a:t>08.05.2026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1D8753C-A00A-4285-9F3B-6FDDB123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3B4AF53-736D-4ECF-8E79-0B70F411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243C-80A3-47DE-8153-EE5D47ADCD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066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DBACA9-BCB8-42AC-9CCA-9B0CD3D7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CA12AA8-D27D-4245-A554-AF22C4F18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45151F7-8777-42F0-86EF-5912DD832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39FC7A1-DC88-4538-8DE4-6DA01E6E4B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AFE804B-1492-403E-8177-490908935A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0907893-5D24-4A9A-BF37-1F355C5E5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E1DA-ADA9-4ACA-B7E4-3CFD6D9721B6}" type="datetimeFigureOut">
              <a:rPr lang="pl-PL" smtClean="0"/>
              <a:t>08.05.2026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02B3330-711A-4033-8054-AD831123B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A80B3CE-A818-4F44-84B7-5C6CB278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243C-80A3-47DE-8153-EE5D47ADCD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629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4F5284-6BF3-49E8-87DB-0636DC7AC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22EE401-24D7-4D6E-A15B-73E05F3F4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E1DA-ADA9-4ACA-B7E4-3CFD6D9721B6}" type="datetimeFigureOut">
              <a:rPr lang="pl-PL" smtClean="0"/>
              <a:t>08.05.2026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DA7F2FC-D4AC-4D0B-BC8D-1FF454F2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2AB2D97-40C9-47E5-8022-3D3869FC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243C-80A3-47DE-8153-EE5D47ADCD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294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F8BAC3E-CAD4-4129-8A15-029E6157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E1DA-ADA9-4ACA-B7E4-3CFD6D9721B6}" type="datetimeFigureOut">
              <a:rPr lang="pl-PL" smtClean="0"/>
              <a:t>08.05.2026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6D93B32-C3CB-45DB-AA74-699C61C88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4172844-1C9D-4915-B8C2-B6C57FAF1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243C-80A3-47DE-8153-EE5D47ADCD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393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2EB3E7-F8C0-4A4B-8A41-E5F4925B9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5B6C6D-CE0B-4D76-996A-E3B8CF8EA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033A87F-EEE9-4B83-9C4E-2CACF85D5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842341A-BDC5-4E87-A366-F234C5E45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E1DA-ADA9-4ACA-B7E4-3CFD6D9721B6}" type="datetimeFigureOut">
              <a:rPr lang="pl-PL" smtClean="0"/>
              <a:t>08.05.2026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741C138-1F79-4CF8-92EB-C4C74373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C5E20D9-08F4-493F-AFBE-9BCAA9038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243C-80A3-47DE-8153-EE5D47ADCD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5860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80B034-E1CE-4E7E-827B-AD5B2EA9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C8FEEAF-341B-4190-87AD-489DC712A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2564DC4-0B24-4330-9979-E4B3D87B9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CC50BCF-30DE-4D94-A553-7B79E8939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E1DA-ADA9-4ACA-B7E4-3CFD6D9721B6}" type="datetimeFigureOut">
              <a:rPr lang="pl-PL" smtClean="0"/>
              <a:t>08.05.2026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859BC36-4124-40C8-9FFB-39AAA5374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BCB388E-8DB2-4FC2-B317-D23ABA7E0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243C-80A3-47DE-8153-EE5D47ADCD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87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EBC9B20-41A7-46DD-9FF6-3BD8B768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45C96BD-09E5-4557-A14F-6AEFE6550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C4F757F-033F-487E-A0D3-80EF92AE0E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3E1DA-ADA9-4ACA-B7E4-3CFD6D9721B6}" type="datetimeFigureOut">
              <a:rPr lang="pl-PL" smtClean="0"/>
              <a:t>08.05.2026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EED4C6-8C4B-42EA-BBC9-52BD53596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D15E65B-69AD-4E3D-81A0-6DDEDC257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2243C-80A3-47DE-8153-EE5D47ADCD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955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F9CA77C-F761-BBC7-359B-BD91CCFD6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8635042" cy="2387600"/>
          </a:xfrm>
        </p:spPr>
        <p:txBody>
          <a:bodyPr>
            <a:normAutofit fontScale="90000"/>
          </a:bodyPr>
          <a:lstStyle/>
          <a:p>
            <a:r>
              <a:rPr lang="pl-PL" sz="3100" b="1" dirty="0"/>
              <a:t>Tworzenie bezpiecznego środowiska dla dzieci z alergiami w szkole.</a:t>
            </a:r>
            <a:br>
              <a:rPr lang="pl-PL" sz="3100" b="1" dirty="0"/>
            </a:br>
            <a:br>
              <a:rPr lang="pl-PL" sz="3100" b="1" dirty="0"/>
            </a:br>
            <a:r>
              <a:rPr lang="pl-PL" sz="3100" b="1" dirty="0"/>
              <a:t>Edukacja rówieśników i przeciwdziałanie wykluczeniu dzieci z alergiami.</a:t>
            </a:r>
            <a:br>
              <a:rPr lang="pl-PL" dirty="0"/>
            </a:br>
            <a:endParaRPr lang="pl-PL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B4D1283F-9C21-A0A5-BA18-3B9D45BEE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2822"/>
            <a:ext cx="7188679" cy="1482815"/>
          </a:xfrm>
        </p:spPr>
        <p:txBody>
          <a:bodyPr>
            <a:normAutofit/>
          </a:bodyPr>
          <a:lstStyle/>
          <a:p>
            <a:r>
              <a:rPr lang="pl-PL" sz="1800" b="1" dirty="0"/>
              <a:t>dr hab. n. med. Piotr Dąbrowiecki</a:t>
            </a:r>
          </a:p>
          <a:p>
            <a:r>
              <a:rPr lang="pl-PL" sz="1800" dirty="0"/>
              <a:t>Wojskowy Instytut Medyczny</a:t>
            </a:r>
          </a:p>
          <a:p>
            <a:r>
              <a:rPr lang="pl-PL" sz="1800" dirty="0"/>
              <a:t>Polskie Towarzystwo Alergologiczne </a:t>
            </a:r>
          </a:p>
          <a:p>
            <a:r>
              <a:rPr lang="pl-PL" sz="1800" dirty="0"/>
              <a:t>Polska Federacja Stowarzyszeń Chorych na astmę alergie i POChP</a:t>
            </a:r>
          </a:p>
        </p:txBody>
      </p:sp>
    </p:spTree>
    <p:extLst>
      <p:ext uri="{BB962C8B-B14F-4D97-AF65-F5344CB8AC3E}">
        <p14:creationId xmlns:p14="http://schemas.microsoft.com/office/powerpoint/2010/main" val="1875335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567D28-43BF-3091-47C2-2EBB73F60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Edukacja rówieśników i przeciwdziałanie wykluczeniu </a:t>
            </a:r>
            <a:b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dzieci z alergiami.</a:t>
            </a: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590579-E23A-C6FA-C484-E838E0426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229"/>
            <a:ext cx="10515600" cy="401173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Edukacja zdrowotna (od września obowiązkowa !)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Tematy dotyczące astmy, alergii i anafilaksji wśród dzieci w szkole.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EB02B71-C3C9-9F92-E05E-D2B0699C5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173" y="4201601"/>
            <a:ext cx="3494028" cy="169341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C1CAC52-A4F0-F0BD-25BD-08555938F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598" y="3646333"/>
            <a:ext cx="2826589" cy="247398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960BC56-3E31-942A-94E0-66CB64D9D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309" y="3773948"/>
            <a:ext cx="3003404" cy="247398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040A9FD-0F6E-16DD-7AA4-7268301DF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4713" y="3773948"/>
            <a:ext cx="2778285" cy="247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72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9E9459-DF03-DCE2-29FE-4A6B5A0AB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Edukacja rówieśników i przeciwdziałanie wykluczeniu </a:t>
            </a:r>
            <a:b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dzieci z alergiami.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E645AD7-B5F6-5486-4B24-D77734DB8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20516"/>
            <a:ext cx="3110764" cy="435133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90ACCD3-6B52-0BEB-7776-AABD416CD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854" y="1756614"/>
            <a:ext cx="5497544" cy="265398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E2BBE3C-7BCC-42EE-A5F3-22ED2E655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620" y="4016790"/>
            <a:ext cx="5497545" cy="27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88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775360-5BEB-2F67-55B3-EB33154A5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Tworzenie bezpiecznego środowiska dla </a:t>
            </a:r>
            <a:b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dzieci z alergiami w szkole.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6915E04-E773-DDD3-36DA-4D3D992BA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75" y="1457865"/>
            <a:ext cx="3606985" cy="52189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BC57F49-66BD-72B4-29D5-669F3F35A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025" y="1554515"/>
            <a:ext cx="3606985" cy="521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34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A7D9AD-7C98-3119-8F2D-30FA7EA66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Tworzenie bezpiecznego środowiska </a:t>
            </a:r>
            <a:b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dla dzieci z alergiami</a:t>
            </a:r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43D0516-351F-60E6-1F64-97CF7DCF1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/>
              <a:t>Tworzenie bezpiecznego środowiska dla dzieci z alergiami wymaga: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b="1" dirty="0"/>
              <a:t>1. Integracji prawa i praktyki</a:t>
            </a:r>
          </a:p>
          <a:p>
            <a:pPr>
              <a:buNone/>
            </a:pPr>
            <a:r>
              <a:rPr lang="pl-PL" dirty="0"/>
              <a:t>Nowelizacja ustawy o pierwszej pomocy </a:t>
            </a:r>
            <a:r>
              <a:rPr lang="pl-PL" b="1" dirty="0"/>
              <a:t>znosi bariery prawne</a:t>
            </a:r>
            <a:r>
              <a:rPr lang="pl-PL" dirty="0"/>
              <a:t>, ale </a:t>
            </a:r>
            <a:r>
              <a:rPr lang="pl-PL" b="1" dirty="0"/>
              <a:t>wymaga wdrożenia w szkołach</a:t>
            </a:r>
            <a:r>
              <a:rPr lang="pl-PL" dirty="0"/>
              <a:t>.</a:t>
            </a:r>
          </a:p>
          <a:p>
            <a:pPr>
              <a:buNone/>
            </a:pPr>
            <a:r>
              <a:rPr lang="pl-PL" b="1" dirty="0"/>
              <a:t>2. Profesjonalizacji kadry</a:t>
            </a:r>
          </a:p>
          <a:p>
            <a:pPr>
              <a:buNone/>
            </a:pPr>
            <a:r>
              <a:rPr lang="pl-PL" dirty="0">
                <a:solidFill>
                  <a:srgbClr val="FF0000"/>
                </a:solidFill>
              </a:rPr>
              <a:t>Nauczyciel staje się: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0000"/>
                </a:solidFill>
              </a:rPr>
              <a:t>edukatorem,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0000"/>
                </a:solidFill>
              </a:rPr>
              <a:t>opiekunem,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0000"/>
                </a:solidFill>
              </a:rPr>
              <a:t>pierwszym ratownikiem. </a:t>
            </a:r>
          </a:p>
          <a:p>
            <a:pPr>
              <a:buNone/>
            </a:pPr>
            <a:r>
              <a:rPr lang="pl-PL" b="1" dirty="0"/>
              <a:t>3. Systemowego podejścia</a:t>
            </a:r>
          </a:p>
          <a:p>
            <a:pPr>
              <a:buNone/>
            </a:pPr>
            <a:r>
              <a:rPr lang="pl-PL" dirty="0"/>
              <a:t>Bezpieczeństwo dziecka alergicznego to nie pojedyncze działanie, </a:t>
            </a:r>
          </a:p>
          <a:p>
            <a:pPr>
              <a:buNone/>
            </a:pPr>
            <a:r>
              <a:rPr lang="pl-PL" dirty="0"/>
              <a:t>lecz </a:t>
            </a:r>
            <a:r>
              <a:rPr lang="pl-PL" b="1" dirty="0"/>
              <a:t>system procedur, edukacji i współpracy</a:t>
            </a:r>
            <a:r>
              <a:rPr lang="pl-PL" dirty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71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EE4B21-4EAE-C8ED-5DA0-F8E6E67D1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Tworzenie bezpiecznego środowiska dla </a:t>
            </a:r>
            <a:b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dzieci z alergiami w szkole.</a:t>
            </a: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02DA1C-57B2-3BD3-DD92-16B028D15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17653"/>
            <a:ext cx="6692660" cy="295931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Dziękuję za uwagę</a:t>
            </a:r>
          </a:p>
          <a:p>
            <a:pPr algn="ctr"/>
            <a:endParaRPr lang="pl-PL" dirty="0"/>
          </a:p>
          <a:p>
            <a:pPr marL="0" indent="0" algn="ctr">
              <a:buNone/>
            </a:pPr>
            <a:r>
              <a:rPr lang="pl-PL" dirty="0"/>
              <a:t>piotr.dabrowiecki@wp.pl</a:t>
            </a:r>
          </a:p>
        </p:txBody>
      </p:sp>
    </p:spTree>
    <p:extLst>
      <p:ext uri="{BB962C8B-B14F-4D97-AF65-F5344CB8AC3E}">
        <p14:creationId xmlns:p14="http://schemas.microsoft.com/office/powerpoint/2010/main" val="942249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BD9C26-5AC5-CE10-B269-DAD6B563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Tworzenie bezpiecznego środowiska </a:t>
            </a:r>
            <a:br>
              <a:rPr lang="pl-PL" sz="3200" dirty="0"/>
            </a:br>
            <a:r>
              <a:rPr lang="pl-PL" sz="3200" dirty="0"/>
              <a:t>dla dzieci z alergiami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0FDB32-4908-2D9F-58FE-FB65F3C23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b="1" dirty="0"/>
              <a:t>1. Podstawy prawne i systemowe w Polsce</a:t>
            </a:r>
          </a:p>
          <a:p>
            <a:pPr>
              <a:buNone/>
            </a:pPr>
            <a:r>
              <a:rPr lang="pl-PL" b="1" dirty="0"/>
              <a:t>Wytyczne Ministra Zdrowia (opieka nad uczniem z alergią)</a:t>
            </a:r>
          </a:p>
          <a:p>
            <a:pPr>
              <a:buNone/>
            </a:pPr>
            <a:r>
              <a:rPr lang="pl-PL" u="sng" dirty="0"/>
              <a:t>Kluczowym dokumentem są zalecenia opublikowane w Dzienniku Urzędowym Ministra Zdrowia (2022):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Opieka nad uczniem przewlekle chorym (w tym alergicznym) powinna być realizowana we współpracy z: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lekarzem POZ,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rodzicami,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dyrektorem i nauczycielami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Konieczne jest </a:t>
            </a:r>
            <a:r>
              <a:rPr lang="pl-PL" b="1" dirty="0"/>
              <a:t>indywidualne ustalenie sposobu opieki i leczenia w szkole</a:t>
            </a:r>
            <a:r>
              <a:rPr lang="pl-PL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0000"/>
                </a:solidFill>
              </a:rPr>
              <a:t>Rodzic ma obowiązek przekazać informacje o stanie zdrowia dziecka i diecie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</a:rPr>
              <a:t>W sytuacji zagrożenia życia należy: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</a:rPr>
              <a:t>odizolować dziecko od alergenu,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</a:rPr>
              <a:t>wezwać pomoc,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</a:rPr>
              <a:t>podać adrenalinę (jeśli dostępna i są wskazania) </a:t>
            </a:r>
          </a:p>
          <a:p>
            <a:pPr>
              <a:buNone/>
            </a:pPr>
            <a:r>
              <a:rPr lang="pl-PL" dirty="0"/>
              <a:t>„należy odizolować ucznia od źródła alergenu” oraz </a:t>
            </a:r>
          </a:p>
          <a:p>
            <a:pPr>
              <a:buNone/>
            </a:pPr>
            <a:r>
              <a:rPr lang="pl-PL" dirty="0"/>
              <a:t>„podaj </a:t>
            </a:r>
            <a:r>
              <a:rPr lang="pl-PL" dirty="0" err="1"/>
              <a:t>autowstrzykiwacz</a:t>
            </a:r>
            <a:r>
              <a:rPr lang="pl-PL" dirty="0"/>
              <a:t> z adrenaliną”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CBD4DDE-4497-AFF2-7B45-A1AE91537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983" y="4777643"/>
            <a:ext cx="3982432" cy="13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1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42DD24-394A-3B2E-8D87-A899FCC24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Tworzenie bezpiecznego środowiska </a:t>
            </a:r>
            <a:b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dla dzieci z alergiami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7E2D1D-FE41-F450-0DA7-498C62910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b="1" dirty="0"/>
              <a:t>Nowelizacja ustawy o pierwszej pomocy (2025)</a:t>
            </a:r>
          </a:p>
          <a:p>
            <a:pPr>
              <a:buNone/>
            </a:pPr>
            <a:r>
              <a:rPr lang="pl-PL" u="sng" dirty="0"/>
              <a:t>Przełomowa zmiana dotyczy ustawy o Państwowym Ratownictwie Medycznym (2025):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rozszerzono definicję pierwszej pomocy</a:t>
            </a:r>
            <a:r>
              <a:rPr lang="pl-PL" dirty="0"/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każdy świadek zdarzenia może podać lek znajdujący się przy poszkodowanym (np. adrenalinę, </a:t>
            </a:r>
            <a:r>
              <a:rPr lang="pl-PL" dirty="0" err="1"/>
              <a:t>salbutamol</a:t>
            </a:r>
            <a:r>
              <a:rPr lang="pl-PL" dirty="0"/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nauczyciele mogą legalnie podać leki ratujące życie (np. adrenalinę, </a:t>
            </a:r>
            <a:r>
              <a:rPr lang="pl-PL" dirty="0" err="1"/>
              <a:t>salbutamol</a:t>
            </a:r>
            <a:r>
              <a:rPr lang="pl-PL" dirty="0"/>
              <a:t>) </a:t>
            </a:r>
          </a:p>
          <a:p>
            <a:pPr>
              <a:buNone/>
            </a:pPr>
            <a:r>
              <a:rPr lang="pl-PL" dirty="0"/>
              <a:t>👉 Cytat: „każdy świadek zdarzenia może podać lek będący przy poszkodowanym” </a:t>
            </a:r>
          </a:p>
          <a:p>
            <a:pPr>
              <a:buNone/>
            </a:pPr>
            <a:r>
              <a:rPr lang="pl-PL" dirty="0"/>
              <a:t>Dodatkowo: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zniesiono wymóg pisemnej zgody na podanie adrenaliny w nagłych przypadkach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wprowadzono obowiązek szkoleń z pierwszej pomocy dla pracowników szkoły </a:t>
            </a:r>
          </a:p>
          <a:p>
            <a:pPr>
              <a:buNone/>
            </a:pPr>
            <a:r>
              <a:rPr lang="pl-PL" dirty="0"/>
              <a:t>👉 To fundamentalna zmiana – wcześniej nauczyciele często obawiali się odpowiedzialności prawnej.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076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EF9EC-3652-E114-8C5D-8D33877BA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8A5B8D-2AAE-B087-2934-842CE3528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/>
              <a:t>Tworzenie bezpiecznego środowiska </a:t>
            </a:r>
            <a:br>
              <a:rPr lang="pl-PL" sz="3200" dirty="0"/>
            </a:br>
            <a:r>
              <a:rPr lang="pl-PL" sz="3200" dirty="0"/>
              <a:t>dla dzieci z alergiami</a:t>
            </a:r>
            <a:br>
              <a:rPr lang="pl-PL" sz="3200" dirty="0"/>
            </a:br>
            <a:endParaRPr lang="pl-PL" sz="3200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E42AA63-0FA1-267E-B977-2A35F552C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608" y="1825625"/>
            <a:ext cx="90210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6DC00-B8E9-6C8A-5211-E0F5BE3BC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7CF2A7-8268-1281-F19D-73CD4FBE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/>
              <a:t>Tworzenie bezpiecznego środowiska </a:t>
            </a:r>
            <a:br>
              <a:rPr lang="pl-PL" sz="3200" dirty="0"/>
            </a:br>
            <a:r>
              <a:rPr lang="pl-PL" sz="3200" dirty="0"/>
              <a:t>dla dzieci z alergiami</a:t>
            </a:r>
            <a:br>
              <a:rPr lang="pl-PL" sz="3200" dirty="0"/>
            </a:br>
            <a:endParaRPr lang="pl-PL" sz="3200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84D99001-8622-9A89-C51B-EEAC9D0C5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825625"/>
            <a:ext cx="886057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8F0D0-C971-8ADE-CDF1-B2D8FCDC1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9DF21C-FB04-611A-18C3-8883FC33A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/>
              <a:t>Tworzenie bezpiecznego środowiska </a:t>
            </a:r>
            <a:br>
              <a:rPr lang="pl-PL" sz="3200" dirty="0"/>
            </a:br>
            <a:r>
              <a:rPr lang="pl-PL" sz="3200" dirty="0"/>
              <a:t>dla dzieci z alergiami</a:t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028CE1F-8334-8EBC-AC76-12A860B36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2400" b="1" dirty="0"/>
              <a:t>Organizacja środowiska szkolnego</a:t>
            </a:r>
          </a:p>
          <a:p>
            <a:pPr>
              <a:buNone/>
            </a:pPr>
            <a:endParaRPr lang="pl-PL" sz="2400" b="1" dirty="0"/>
          </a:p>
          <a:p>
            <a:pPr>
              <a:buNone/>
            </a:pPr>
            <a:r>
              <a:rPr lang="pl-PL" sz="2400" dirty="0"/>
              <a:t>Z punktu widzenia alergologa: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eliminacja alergenów (pokarmowych, wziewnych, kontaktowych),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kontrola diety (stołówka, wycieczki),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oznaczenie dziecka (np. karta alergika). </a:t>
            </a:r>
          </a:p>
          <a:p>
            <a:pPr marL="0" indent="0">
              <a:buNone/>
            </a:pPr>
            <a:endParaRPr lang="pl-PL" sz="2400" dirty="0"/>
          </a:p>
          <a:p>
            <a:pPr>
              <a:buNone/>
            </a:pPr>
            <a:r>
              <a:rPr lang="pl-PL" sz="2400" dirty="0"/>
              <a:t>Z punktu widzenia pedagoga: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tworzenie klimatu akceptacji (zapobieganie wykluczeniu),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edukacja rówieśników,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indywidualizacja pracy z uczniem.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6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4131D-673E-469C-D707-B01605CF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006C13-ACE7-F689-1B78-C3C5A773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/>
              <a:t>Tworzenie bezpiecznego środowiska </a:t>
            </a:r>
            <a:br>
              <a:rPr lang="pl-PL" sz="3200" dirty="0"/>
            </a:br>
            <a:r>
              <a:rPr lang="pl-PL" sz="3200" dirty="0"/>
              <a:t>dla dzieci z alergiami</a:t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AB79632-FB7F-CBC4-B28E-FB795D8DE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400" b="1" dirty="0"/>
              <a:t>Procedury szkolne </a:t>
            </a:r>
          </a:p>
          <a:p>
            <a:pPr>
              <a:buNone/>
            </a:pPr>
            <a:r>
              <a:rPr lang="pl-PL" sz="2400" dirty="0"/>
              <a:t>Szkoła powinna posiadać:</a:t>
            </a:r>
          </a:p>
          <a:p>
            <a:pPr>
              <a:buNone/>
            </a:pPr>
            <a:endParaRPr lang="pl-PL" sz="2400" dirty="0"/>
          </a:p>
          <a:p>
            <a:pPr>
              <a:buFont typeface="+mj-lt"/>
              <a:buAutoNum type="arabicPeriod"/>
            </a:pPr>
            <a:r>
              <a:rPr lang="pl-PL" sz="2400" b="1" dirty="0"/>
              <a:t>Indywidualny plan opieki nad uczniem</a:t>
            </a:r>
            <a:r>
              <a:rPr lang="pl-PL" sz="2400" dirty="0"/>
              <a:t> </a:t>
            </a:r>
          </a:p>
          <a:p>
            <a:pPr>
              <a:buFont typeface="+mj-lt"/>
              <a:buAutoNum type="arabicPeriod"/>
            </a:pPr>
            <a:r>
              <a:rPr lang="pl-PL" sz="2400" b="1" dirty="0"/>
              <a:t>Procedurę postępowania w anafilaksji</a:t>
            </a:r>
            <a:r>
              <a:rPr lang="pl-PL" sz="2400" dirty="0"/>
              <a:t> </a:t>
            </a:r>
          </a:p>
          <a:p>
            <a:pPr>
              <a:buFont typeface="+mj-lt"/>
              <a:buAutoNum type="arabicPeriod"/>
            </a:pPr>
            <a:r>
              <a:rPr lang="pl-PL" sz="2400" b="1" dirty="0"/>
              <a:t>Wyznaczone osoby przeszkolone do podania leków</a:t>
            </a:r>
            <a:r>
              <a:rPr lang="pl-PL" sz="2400" dirty="0"/>
              <a:t> </a:t>
            </a:r>
          </a:p>
          <a:p>
            <a:pPr>
              <a:buFont typeface="+mj-lt"/>
              <a:buAutoNum type="arabicPeriod"/>
            </a:pPr>
            <a:r>
              <a:rPr lang="pl-PL" sz="2400" b="1" dirty="0"/>
              <a:t>Stałą współpracę z rodzicami</a:t>
            </a:r>
            <a:r>
              <a:rPr lang="pl-PL" sz="2400" dirty="0"/>
              <a:t> </a:t>
            </a:r>
          </a:p>
          <a:p>
            <a:pPr marL="0" indent="0">
              <a:buNone/>
            </a:pPr>
            <a:endParaRPr lang="pl-PL" sz="2400" dirty="0"/>
          </a:p>
          <a:p>
            <a:pPr>
              <a:buNone/>
            </a:pPr>
            <a:r>
              <a:rPr lang="pl-PL" sz="2400" dirty="0"/>
              <a:t>Zgodnie z wytycznymi: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sposób opieki musi być „dostosowany do stanu zdrowia ucznia”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398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933D1E-0C57-3587-EE5B-D04DA28F4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Tworzenie bezpiecznego środowiska </a:t>
            </a:r>
            <a:b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dla dzieci z alergiami</a:t>
            </a: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0A1CB9-FAEA-ED86-75FA-06F5089D5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/>
              <a:t>Kompetencje kadry</a:t>
            </a:r>
          </a:p>
          <a:p>
            <a:pPr>
              <a:buNone/>
            </a:pPr>
            <a:r>
              <a:rPr lang="pl-PL" dirty="0"/>
              <a:t>Po zmianach prawnych nauczyciel: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może podać lek ratujący życie,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powinien być przeszkolony z pierwszej pomocy,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odpowiada za szybką reakcję. 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buNone/>
            </a:pPr>
            <a:r>
              <a:rPr lang="pl-PL" dirty="0"/>
              <a:t>Z perspektywy pedagogiki: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jest to rozszerzenie roli nauczyciela o funkcję </a:t>
            </a:r>
            <a:r>
              <a:rPr lang="pl-PL" b="1" dirty="0"/>
              <a:t>opiekuńczo-ratowniczą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0365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29D1B3-A975-D2BB-AB88-A54443519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Tworzenie bezpiecznego środowiska </a:t>
            </a:r>
            <a:b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dla dzieci z alergiami</a:t>
            </a: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ED2489-4CBE-BB94-E17F-06F020A7F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/>
              <a:t>Edukacja zdrowotna uczniów</a:t>
            </a:r>
          </a:p>
          <a:p>
            <a:pPr>
              <a:buNone/>
            </a:pPr>
            <a:r>
              <a:rPr lang="pl-PL" dirty="0"/>
              <a:t>MEN podkreśla konieczność:</a:t>
            </a:r>
          </a:p>
          <a:p>
            <a:pPr>
              <a:buNone/>
            </a:pP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nauki pierwszej pomocy,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budowania odpowiedzialności społecznej,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rozwijania kompetencji reagowania w sytuacjach kryzysowych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023332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627</Words>
  <Application>Microsoft Office PowerPoint</Application>
  <PresentationFormat>Panoramiczny</PresentationFormat>
  <Paragraphs>95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Motyw pakietu Office</vt:lpstr>
      <vt:lpstr>Tworzenie bezpiecznego środowiska dla dzieci z alergiami w szkole.  Edukacja rówieśników i przeciwdziałanie wykluczeniu dzieci z alergiami. </vt:lpstr>
      <vt:lpstr>Tworzenie bezpiecznego środowiska  dla dzieci z alergiami</vt:lpstr>
      <vt:lpstr>Tworzenie bezpiecznego środowiska  dla dzieci z alergiami</vt:lpstr>
      <vt:lpstr>Tworzenie bezpiecznego środowiska  dla dzieci z alergiami </vt:lpstr>
      <vt:lpstr>Tworzenie bezpiecznego środowiska  dla dzieci z alergiami </vt:lpstr>
      <vt:lpstr>Tworzenie bezpiecznego środowiska  dla dzieci z alergiami </vt:lpstr>
      <vt:lpstr>Tworzenie bezpiecznego środowiska  dla dzieci z alergiami </vt:lpstr>
      <vt:lpstr>Tworzenie bezpiecznego środowiska  dla dzieci z alergiami</vt:lpstr>
      <vt:lpstr>Tworzenie bezpiecznego środowiska  dla dzieci z alergiami</vt:lpstr>
      <vt:lpstr>Edukacja rówieśników i przeciwdziałanie wykluczeniu  dzieci z alergiami.</vt:lpstr>
      <vt:lpstr>Edukacja rówieśników i przeciwdziałanie wykluczeniu  dzieci z alergiami.</vt:lpstr>
      <vt:lpstr>Tworzenie bezpiecznego środowiska dla  dzieci z alergiami w szkole.</vt:lpstr>
      <vt:lpstr>Tworzenie bezpiecznego środowiska  dla dzieci z alergiami</vt:lpstr>
      <vt:lpstr>Tworzenie bezpiecznego środowiska dla  dzieci z alergiami w szkole.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 Boch (ADM)</dc:creator>
  <cp:lastModifiedBy>Renata Karwat</cp:lastModifiedBy>
  <cp:revision>13</cp:revision>
  <dcterms:created xsi:type="dcterms:W3CDTF">2024-02-22T09:20:08Z</dcterms:created>
  <dcterms:modified xsi:type="dcterms:W3CDTF">2026-05-08T14:56:11Z</dcterms:modified>
</cp:coreProperties>
</file>