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75" r:id="rId3"/>
    <p:sldId id="274" r:id="rId4"/>
    <p:sldId id="276" r:id="rId5"/>
    <p:sldId id="258" r:id="rId6"/>
    <p:sldId id="270" r:id="rId7"/>
    <p:sldId id="280" r:id="rId8"/>
    <p:sldId id="279" r:id="rId9"/>
    <p:sldId id="259" r:id="rId10"/>
    <p:sldId id="261" r:id="rId11"/>
    <p:sldId id="262" r:id="rId12"/>
    <p:sldId id="277" r:id="rId13"/>
    <p:sldId id="264" r:id="rId14"/>
    <p:sldId id="265" r:id="rId15"/>
    <p:sldId id="267" r:id="rId16"/>
    <p:sldId id="268" r:id="rId17"/>
    <p:sldId id="269" r:id="rId18"/>
    <p:sldId id="271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96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021604938271602E-2"/>
          <c:y val="3.8807440274575881E-2"/>
          <c:w val="0.75791034801205404"/>
          <c:h val="0.73676601792061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ostatni rok</c:v>
                </c:pt>
              </c:strCache>
            </c:strRef>
          </c:tx>
          <c:invertIfNegative val="0"/>
          <c:cat>
            <c:strRef>
              <c:f>Arkusz1!$A$2:$A$7</c:f>
              <c:strCache>
                <c:ptCount val="6"/>
                <c:pt idx="0">
                  <c:v>przemoc rówieśnicza</c:v>
                </c:pt>
                <c:pt idx="1">
                  <c:v>przemoc ze strony dorosłych</c:v>
                </c:pt>
                <c:pt idx="2">
                  <c:v>w s bez kontaktu fizycznego</c:v>
                </c:pt>
                <c:pt idx="3">
                  <c:v>w s z kontaktem fizycznym</c:v>
                </c:pt>
                <c:pt idx="4">
                  <c:v>Swiadkowie przemocy domowej</c:v>
                </c:pt>
                <c:pt idx="5">
                  <c:v>zaniedbanie</c:v>
                </c:pt>
              </c:strCache>
            </c:strRef>
          </c:cat>
          <c:val>
            <c:numRef>
              <c:f>Arkusz1!$B$2:$B$7</c:f>
              <c:numCache>
                <c:formatCode>0%</c:formatCode>
                <c:ptCount val="6"/>
                <c:pt idx="0">
                  <c:v>0.32</c:v>
                </c:pt>
                <c:pt idx="1">
                  <c:v>0.18</c:v>
                </c:pt>
                <c:pt idx="2">
                  <c:v>0.06</c:v>
                </c:pt>
                <c:pt idx="3">
                  <c:v>0.04</c:v>
                </c:pt>
                <c:pt idx="4">
                  <c:v>0.18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kiedykolwiek</c:v>
                </c:pt>
              </c:strCache>
            </c:strRef>
          </c:tx>
          <c:invertIfNegative val="0"/>
          <c:cat>
            <c:strRef>
              <c:f>Arkusz1!$A$2:$A$7</c:f>
              <c:strCache>
                <c:ptCount val="6"/>
                <c:pt idx="0">
                  <c:v>przemoc rówieśnicza</c:v>
                </c:pt>
                <c:pt idx="1">
                  <c:v>przemoc ze strony dorosłych</c:v>
                </c:pt>
                <c:pt idx="2">
                  <c:v>w s bez kontaktu fizycznego</c:v>
                </c:pt>
                <c:pt idx="3">
                  <c:v>w s z kontaktem fizycznym</c:v>
                </c:pt>
                <c:pt idx="4">
                  <c:v>Swiadkowie przemocy domowej</c:v>
                </c:pt>
                <c:pt idx="5">
                  <c:v>zaniedbanie</c:v>
                </c:pt>
              </c:strCache>
            </c:strRef>
          </c:cat>
          <c:val>
            <c:numRef>
              <c:f>Arkusz1!$C$2:$C$7</c:f>
              <c:numCache>
                <c:formatCode>0%</c:formatCode>
                <c:ptCount val="6"/>
                <c:pt idx="0">
                  <c:v>0.59</c:v>
                </c:pt>
                <c:pt idx="1">
                  <c:v>0.34</c:v>
                </c:pt>
                <c:pt idx="2">
                  <c:v>0.09</c:v>
                </c:pt>
                <c:pt idx="3">
                  <c:v>0.06</c:v>
                </c:pt>
                <c:pt idx="4">
                  <c:v>0.18</c:v>
                </c:pt>
                <c:pt idx="5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56288"/>
        <c:axId val="33757824"/>
      </c:barChart>
      <c:catAx>
        <c:axId val="33756288"/>
        <c:scaling>
          <c:orientation val="minMax"/>
        </c:scaling>
        <c:delete val="0"/>
        <c:axPos val="b"/>
        <c:majorTickMark val="out"/>
        <c:minorTickMark val="none"/>
        <c:tickLblPos val="nextTo"/>
        <c:crossAx val="33757824"/>
        <c:crosses val="autoZero"/>
        <c:auto val="1"/>
        <c:lblAlgn val="ctr"/>
        <c:lblOffset val="100"/>
        <c:noMultiLvlLbl val="0"/>
      </c:catAx>
      <c:valAx>
        <c:axId val="337578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37562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569578108292023"/>
          <c:y val="0.76269155596092064"/>
          <c:w val="0.22189681150967241"/>
          <c:h val="0.187349341421779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zdarza się coraz częściej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wyzywanie poniżanie</c:v>
                </c:pt>
                <c:pt idx="1">
                  <c:v>wykorzystywanie seksulne</c:v>
                </c:pt>
                <c:pt idx="2">
                  <c:v>brak opieki</c:v>
                </c:pt>
                <c:pt idx="3">
                  <c:v>kary fizyczne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0.49</c:v>
                </c:pt>
                <c:pt idx="1">
                  <c:v>0.47</c:v>
                </c:pt>
                <c:pt idx="2">
                  <c:v>0.74</c:v>
                </c:pt>
                <c:pt idx="3">
                  <c:v>0.26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zdarza się coraz rzadziej</c:v>
                </c:pt>
              </c:strCache>
            </c:strRef>
          </c:tx>
          <c:invertIfNegative val="0"/>
          <c:cat>
            <c:strRef>
              <c:f>Arkusz1!$A$2:$A$5</c:f>
              <c:strCache>
                <c:ptCount val="4"/>
                <c:pt idx="0">
                  <c:v>wyzywanie poniżanie</c:v>
                </c:pt>
                <c:pt idx="1">
                  <c:v>wykorzystywanie seksulne</c:v>
                </c:pt>
                <c:pt idx="2">
                  <c:v>brak opieki</c:v>
                </c:pt>
                <c:pt idx="3">
                  <c:v>kary fizyczne</c:v>
                </c:pt>
              </c:strCache>
            </c:strRef>
          </c:cat>
          <c:val>
            <c:numRef>
              <c:f>Arkusz1!$C$2:$C$5</c:f>
              <c:numCache>
                <c:formatCode>0%</c:formatCode>
                <c:ptCount val="4"/>
                <c:pt idx="0">
                  <c:v>0.12</c:v>
                </c:pt>
                <c:pt idx="1">
                  <c:v>0.03</c:v>
                </c:pt>
                <c:pt idx="2">
                  <c:v>0.08</c:v>
                </c:pt>
                <c:pt idx="3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087552"/>
        <c:axId val="104089088"/>
      </c:barChart>
      <c:catAx>
        <c:axId val="104087552"/>
        <c:scaling>
          <c:orientation val="minMax"/>
        </c:scaling>
        <c:delete val="0"/>
        <c:axPos val="b"/>
        <c:majorTickMark val="out"/>
        <c:minorTickMark val="none"/>
        <c:tickLblPos val="nextTo"/>
        <c:crossAx val="104089088"/>
        <c:crosses val="autoZero"/>
        <c:auto val="1"/>
        <c:lblAlgn val="ctr"/>
        <c:lblOffset val="100"/>
        <c:noMultiLvlLbl val="0"/>
      </c:catAx>
      <c:valAx>
        <c:axId val="1040890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40875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B3CFA-5396-4EF2-8EDD-F47BD8966C8C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02547-61ED-486F-A418-BAAE8A8DA2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7103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E637FCD-205F-4C5D-A9A2-CB01A591CFAF}" type="datetimeFigureOut">
              <a:rPr lang="pl-PL" smtClean="0"/>
              <a:t>2014-04-02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453015-1E27-49BD-9927-4D92322DC083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ekretariat@optaporadnia.p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optaporadnia.pl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kademia.fdn.pl/" TargetMode="External"/><Relationship Id="rId3" Type="http://schemas.openxmlformats.org/officeDocument/2006/relationships/hyperlink" Target="http://www.dzieckoswiadek.pl/" TargetMode="External"/><Relationship Id="rId7" Type="http://schemas.openxmlformats.org/officeDocument/2006/relationships/hyperlink" Target="http://www.dobryrodzic.pl/" TargetMode="External"/><Relationship Id="rId2" Type="http://schemas.openxmlformats.org/officeDocument/2006/relationships/hyperlink" Target="http://www.zlydotyk.p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elpline.org.pl/" TargetMode="External"/><Relationship Id="rId5" Type="http://schemas.openxmlformats.org/officeDocument/2006/relationships/hyperlink" Target="http://www.zobacz-uslysz-powiedz.pl/" TargetMode="External"/><Relationship Id="rId4" Type="http://schemas.openxmlformats.org/officeDocument/2006/relationships/hyperlink" Target="http://www.dzieckokrzywdzone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512" y="3122970"/>
            <a:ext cx="8784976" cy="2034222"/>
          </a:xfrm>
        </p:spPr>
        <p:txBody>
          <a:bodyPr>
            <a:normAutofit/>
          </a:bodyPr>
          <a:lstStyle/>
          <a:p>
            <a:r>
              <a:rPr lang="pl-PL" sz="5300" dirty="0" smtClean="0"/>
              <a:t>Symptomy dziecka krzywdzonego</a:t>
            </a:r>
            <a:endParaRPr lang="pl-PL" sz="31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165618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rostokąt 4"/>
          <p:cNvSpPr/>
          <p:nvPr/>
        </p:nvSpPr>
        <p:spPr>
          <a:xfrm>
            <a:off x="3563888" y="26064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dirty="0"/>
              <a:t>SPECJALISTYCZNA PORADNIA</a:t>
            </a:r>
          </a:p>
          <a:p>
            <a:r>
              <a:rPr lang="pl-PL" b="1" dirty="0"/>
              <a:t>PROFILAKTYCZNO-TERAPEUTYCZNA</a:t>
            </a:r>
          </a:p>
          <a:p>
            <a:r>
              <a:rPr lang="pl-PL" b="1" dirty="0"/>
              <a:t>DLA DZIECI I MŁODZIEŻY</a:t>
            </a:r>
          </a:p>
          <a:p>
            <a:r>
              <a:rPr lang="pl-PL" b="1" dirty="0"/>
              <a:t>ZE ŚRODOWISK ZAGROŻONYCH ALKOHOLIZMEM „OPTA</a:t>
            </a:r>
            <a:r>
              <a:rPr lang="pl-PL" b="1" dirty="0" smtClean="0"/>
              <a:t>”</a:t>
            </a:r>
          </a:p>
          <a:p>
            <a:endParaRPr lang="pl-PL" b="1" dirty="0"/>
          </a:p>
          <a:p>
            <a:r>
              <a:rPr lang="pl-PL" dirty="0"/>
              <a:t>02- 520 Warszawa, ul. Wiśniowa 56</a:t>
            </a:r>
          </a:p>
          <a:p>
            <a:r>
              <a:rPr lang="pl-PL" dirty="0"/>
              <a:t>Tel/Fax:0-22 826-39-16; </a:t>
            </a:r>
            <a:endParaRPr lang="pl-PL" dirty="0" smtClean="0"/>
          </a:p>
          <a:p>
            <a:r>
              <a:rPr lang="pl-PL" dirty="0" smtClean="0"/>
              <a:t>e-mail</a:t>
            </a:r>
            <a:r>
              <a:rPr lang="pl-PL" dirty="0"/>
              <a:t>:  </a:t>
            </a:r>
            <a:r>
              <a:rPr lang="pl-PL" dirty="0" smtClean="0">
                <a:hlinkClick r:id="rId3"/>
              </a:rPr>
              <a:t>sekretariat@optaporadnia.pl</a:t>
            </a:r>
            <a:endParaRPr lang="pl-PL" dirty="0" smtClean="0"/>
          </a:p>
          <a:p>
            <a:r>
              <a:rPr lang="pl-PL" dirty="0" smtClean="0">
                <a:hlinkClick r:id="rId4"/>
              </a:rPr>
              <a:t>www.optaporadnia.pl</a:t>
            </a:r>
            <a:r>
              <a:rPr lang="pl-PL" dirty="0" smtClean="0"/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320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481328"/>
            <a:ext cx="8229600" cy="5376672"/>
          </a:xfrm>
        </p:spPr>
        <p:txBody>
          <a:bodyPr/>
          <a:lstStyle/>
          <a:p>
            <a:pPr marL="109728" indent="0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Przemoc wobec dzieci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3718"/>
            <a:ext cx="4964782" cy="496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67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99130"/>
              </p:ext>
            </p:extLst>
          </p:nvPr>
        </p:nvGraphicFramePr>
        <p:xfrm>
          <a:off x="395536" y="206084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pl-PL" sz="2400" dirty="0">
                <a:solidFill>
                  <a:srgbClr val="464646"/>
                </a:solidFill>
              </a:rPr>
              <a:t>Ogólnopolska diagnoza przemocy wobec dzieci – </a:t>
            </a:r>
            <a:r>
              <a:rPr lang="pl-PL" sz="2400" dirty="0" smtClean="0">
                <a:solidFill>
                  <a:srgbClr val="464646"/>
                </a:solidFill>
              </a:rPr>
              <a:t>raport FDN </a:t>
            </a:r>
            <a:r>
              <a:rPr lang="pl-PL" sz="2400" dirty="0">
                <a:solidFill>
                  <a:srgbClr val="464646"/>
                </a:solidFill>
              </a:rPr>
              <a:t>(2012) – </a:t>
            </a:r>
            <a:r>
              <a:rPr lang="pl-PL" sz="2400" dirty="0" err="1">
                <a:solidFill>
                  <a:srgbClr val="464646"/>
                </a:solidFill>
              </a:rPr>
              <a:t>Makaruk</a:t>
            </a:r>
            <a:r>
              <a:rPr lang="pl-PL" sz="2400" dirty="0">
                <a:solidFill>
                  <a:srgbClr val="464646"/>
                </a:solidFill>
              </a:rPr>
              <a:t>; </a:t>
            </a:r>
            <a:r>
              <a:rPr lang="pl-PL" sz="2400" dirty="0" err="1">
                <a:solidFill>
                  <a:srgbClr val="464646"/>
                </a:solidFill>
              </a:rPr>
              <a:t>Sajkowska</a:t>
            </a:r>
            <a:r>
              <a:rPr lang="pl-PL" sz="2400" dirty="0">
                <a:solidFill>
                  <a:srgbClr val="464646"/>
                </a:solidFill>
              </a:rPr>
              <a:t>, Włodarczyk i Wójcik</a:t>
            </a:r>
            <a:br>
              <a:rPr lang="pl-PL" sz="2400" dirty="0">
                <a:solidFill>
                  <a:srgbClr val="464646"/>
                </a:solidFill>
              </a:rPr>
            </a:br>
            <a:r>
              <a:rPr lang="pl-PL" sz="2400" dirty="0">
                <a:solidFill>
                  <a:srgbClr val="464646"/>
                </a:solidFill>
              </a:rPr>
              <a:t/>
            </a:r>
            <a:br>
              <a:rPr lang="pl-PL" sz="2400" dirty="0">
                <a:solidFill>
                  <a:srgbClr val="464646"/>
                </a:solidFill>
              </a:rPr>
            </a:br>
            <a:r>
              <a:rPr lang="pl-PL" sz="2400" dirty="0">
                <a:solidFill>
                  <a:srgbClr val="464646"/>
                </a:solidFill>
              </a:rPr>
              <a:t>Badanie </a:t>
            </a:r>
            <a:r>
              <a:rPr lang="pl-PL" sz="2400" dirty="0" err="1">
                <a:solidFill>
                  <a:srgbClr val="464646"/>
                </a:solidFill>
              </a:rPr>
              <a:t>wiktymizacji</a:t>
            </a:r>
            <a:r>
              <a:rPr lang="pl-PL" sz="2400" dirty="0">
                <a:solidFill>
                  <a:srgbClr val="464646"/>
                </a:solidFill>
              </a:rPr>
              <a:t> wśród dzieci 11-17 lat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292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158842"/>
              </p:ext>
            </p:extLst>
          </p:nvPr>
        </p:nvGraphicFramePr>
        <p:xfrm>
          <a:off x="467544" y="23320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94421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Ocena dynamiki różnych form krzywdzenia ostatnie 10 lat– raport FDN – </a:t>
            </a:r>
            <a:r>
              <a:rPr lang="pl-PL" dirty="0" err="1" smtClean="0"/>
              <a:t>M.Sajkowska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62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59632" y="2636912"/>
            <a:ext cx="7128792" cy="347472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pl-PL" sz="3200" dirty="0"/>
              <a:t>dzieckiem a </a:t>
            </a:r>
            <a:r>
              <a:rPr lang="pl-PL" sz="3200" dirty="0" smtClean="0"/>
              <a:t>dorosłym</a:t>
            </a:r>
          </a:p>
          <a:p>
            <a:pPr marL="109728" indent="0">
              <a:lnSpc>
                <a:spcPct val="90000"/>
              </a:lnSpc>
              <a:buNone/>
            </a:pPr>
            <a:endParaRPr lang="pl-PL" sz="3200" dirty="0"/>
          </a:p>
          <a:p>
            <a:pPr>
              <a:lnSpc>
                <a:spcPct val="90000"/>
              </a:lnSpc>
            </a:pPr>
            <a:r>
              <a:rPr lang="pl-PL" sz="3200" dirty="0"/>
              <a:t>dzieckiem a innym dzieckiem</a:t>
            </a:r>
            <a:r>
              <a:rPr lang="pl-PL" sz="3200" dirty="0" smtClean="0"/>
              <a:t>,</a:t>
            </a:r>
          </a:p>
          <a:p>
            <a:pPr>
              <a:lnSpc>
                <a:spcPct val="90000"/>
              </a:lnSpc>
            </a:pPr>
            <a:endParaRPr lang="pl-PL" sz="3200" dirty="0"/>
          </a:p>
          <a:p>
            <a:pPr marL="109728" indent="0">
              <a:lnSpc>
                <a:spcPct val="90000"/>
              </a:lnSpc>
              <a:buNone/>
            </a:pPr>
            <a:r>
              <a:rPr lang="pl-PL" sz="3200" b="1" dirty="0" smtClean="0"/>
              <a:t>jeżeli </a:t>
            </a:r>
            <a:r>
              <a:rPr lang="pl-PL" sz="3200" b="1" dirty="0"/>
              <a:t>te osoby ze względu na różnicę </a:t>
            </a:r>
            <a:r>
              <a:rPr lang="pl-PL" sz="3200" b="1" dirty="0" smtClean="0"/>
              <a:t>wieku, </a:t>
            </a:r>
            <a:r>
              <a:rPr lang="pl-PL" sz="3200" b="1" dirty="0"/>
              <a:t>bądź stopień rozwoju pozostają w relacji opieki, zależności, </a:t>
            </a:r>
            <a:r>
              <a:rPr lang="pl-PL" sz="3200" b="1" dirty="0" smtClean="0"/>
              <a:t>władzy.</a:t>
            </a:r>
          </a:p>
          <a:p>
            <a:pPr marL="109728" indent="0">
              <a:lnSpc>
                <a:spcPct val="90000"/>
              </a:lnSpc>
              <a:buNone/>
            </a:pPr>
            <a:endParaRPr lang="pl-PL" sz="3200" b="1" dirty="0"/>
          </a:p>
          <a:p>
            <a:pPr marL="109728" indent="0">
              <a:lnSpc>
                <a:spcPct val="90000"/>
              </a:lnSpc>
              <a:buNone/>
            </a:pPr>
            <a:r>
              <a:rPr lang="pl-PL" sz="3200" b="1" dirty="0"/>
              <a:t>s</a:t>
            </a:r>
            <a:r>
              <a:rPr lang="pl-PL" sz="3200" b="1" dirty="0" smtClean="0"/>
              <a:t>ytuacja jednorazowa, wielorazowa, intencjonalna</a:t>
            </a:r>
            <a:endParaRPr lang="pl-PL" sz="3200" b="1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6512511" cy="1512168"/>
          </a:xfrm>
        </p:spPr>
        <p:txBody>
          <a:bodyPr>
            <a:normAutofit fontScale="90000"/>
          </a:bodyPr>
          <a:lstStyle/>
          <a:p>
            <a:r>
              <a:rPr lang="pl-PL" sz="3100" dirty="0" smtClean="0"/>
              <a:t/>
            </a:r>
            <a:br>
              <a:rPr lang="pl-PL" sz="3100" dirty="0" smtClean="0"/>
            </a:br>
            <a:r>
              <a:rPr lang="pl-PL" sz="3600" dirty="0" smtClean="0"/>
              <a:t>Z krzywdzeniem dziecka (przemocą) mamy </a:t>
            </a:r>
            <a:r>
              <a:rPr lang="pl-PL" sz="3600" dirty="0"/>
              <a:t>do czynienia, gdy </a:t>
            </a:r>
            <a:r>
              <a:rPr lang="pl-PL" sz="3600" dirty="0" smtClean="0"/>
              <a:t>wystąpi w relacji pomiędzy</a:t>
            </a:r>
            <a:r>
              <a:rPr lang="pl-PL" sz="3600" dirty="0"/>
              <a:t>:</a:t>
            </a:r>
            <a:r>
              <a:rPr lang="pl-PL" sz="4800" dirty="0"/>
              <a:t/>
            </a:r>
            <a:br>
              <a:rPr lang="pl-PL" sz="4800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144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 lnSpcReduction="10000"/>
          </a:bodyPr>
          <a:lstStyle/>
          <a:p>
            <a:r>
              <a:rPr lang="pl-PL" b="1" dirty="0"/>
              <a:t>Po czym </a:t>
            </a:r>
            <a:r>
              <a:rPr lang="pl-PL" b="1" dirty="0" smtClean="0"/>
              <a:t>poznam dziecko krzywdzone? </a:t>
            </a:r>
          </a:p>
          <a:p>
            <a:r>
              <a:rPr lang="pl-PL" b="1" dirty="0" smtClean="0"/>
              <a:t>Co </a:t>
            </a:r>
            <a:r>
              <a:rPr lang="pl-PL" b="1" dirty="0"/>
              <a:t>może wskazywać na </a:t>
            </a:r>
            <a:r>
              <a:rPr lang="pl-PL" b="1" dirty="0" smtClean="0"/>
              <a:t>krzywdzenie dziecka (zjawisko </a:t>
            </a:r>
            <a:r>
              <a:rPr lang="pl-PL" b="1" dirty="0" err="1" smtClean="0"/>
              <a:t>wiktymizacji</a:t>
            </a:r>
            <a:r>
              <a:rPr lang="pl-PL" b="1" dirty="0" smtClean="0"/>
              <a:t>)?</a:t>
            </a:r>
          </a:p>
          <a:p>
            <a:pPr marL="109728" indent="0">
              <a:buNone/>
            </a:pPr>
            <a:r>
              <a:rPr lang="pl-PL" dirty="0" smtClean="0"/>
              <a:t>- przemoc psychiczna</a:t>
            </a:r>
          </a:p>
          <a:p>
            <a:pPr marL="109728" indent="0">
              <a:buNone/>
            </a:pPr>
            <a:r>
              <a:rPr lang="pl-PL" dirty="0" smtClean="0"/>
              <a:t>- przemoc fizyczna</a:t>
            </a:r>
          </a:p>
          <a:p>
            <a:pPr>
              <a:buFontTx/>
              <a:buChar char="-"/>
            </a:pPr>
            <a:r>
              <a:rPr lang="pl-PL" dirty="0" smtClean="0"/>
              <a:t>przemoc seksualna</a:t>
            </a:r>
          </a:p>
          <a:p>
            <a:pPr>
              <a:buFontTx/>
              <a:buChar char="-"/>
            </a:pPr>
            <a:r>
              <a:rPr lang="pl-PL" dirty="0" smtClean="0"/>
              <a:t>zaniedbanie</a:t>
            </a:r>
          </a:p>
          <a:p>
            <a:endParaRPr lang="pl-PL" b="1" dirty="0"/>
          </a:p>
          <a:p>
            <a:r>
              <a:rPr lang="pl-PL" b="1" dirty="0"/>
              <a:t>Co z tym zrobię</a:t>
            </a:r>
            <a:r>
              <a:rPr lang="pl-PL" b="1" dirty="0" smtClean="0"/>
              <a:t>?</a:t>
            </a:r>
          </a:p>
          <a:p>
            <a:endParaRPr lang="pl-PL" dirty="0"/>
          </a:p>
          <a:p>
            <a:r>
              <a:rPr lang="pl-PL" b="1" dirty="0"/>
              <a:t>Kto mi pomoże?</a:t>
            </a:r>
          </a:p>
          <a:p>
            <a:pPr marL="109728" indent="0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Ważne pytania: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99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pl-PL" sz="1600" dirty="0"/>
          </a:p>
          <a:p>
            <a:pPr lvl="1"/>
            <a:endParaRPr lang="pl-PL" sz="1600" dirty="0"/>
          </a:p>
          <a:p>
            <a:pPr lvl="1"/>
            <a:endParaRPr lang="pl-PL" sz="1600" dirty="0"/>
          </a:p>
          <a:p>
            <a:pPr marL="109728" indent="0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Psychologiczny portret dziecka krzywdzonego </a:t>
            </a:r>
            <a:r>
              <a:rPr lang="pl-PL" sz="1800" dirty="0"/>
              <a:t>(A. </a:t>
            </a:r>
            <a:r>
              <a:rPr lang="pl-PL" sz="1800" dirty="0" err="1"/>
              <a:t>Karłyk</a:t>
            </a:r>
            <a:r>
              <a:rPr lang="pl-PL" sz="1800" dirty="0"/>
              <a:t>  2005)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438275"/>
            <a:ext cx="81883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243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pl-PL" b="1" dirty="0"/>
              <a:t>Problemy szkolne</a:t>
            </a:r>
            <a:endParaRPr lang="pl-PL" dirty="0"/>
          </a:p>
          <a:p>
            <a:pPr lvl="0"/>
            <a:r>
              <a:rPr lang="pl-PL" dirty="0"/>
              <a:t>nie chce chodzić do </a:t>
            </a:r>
            <a:r>
              <a:rPr lang="pl-PL" dirty="0" smtClean="0"/>
              <a:t>szkoły, </a:t>
            </a:r>
            <a:r>
              <a:rPr lang="pl-PL" dirty="0"/>
              <a:t>wagary, częste nieobecności</a:t>
            </a:r>
          </a:p>
          <a:p>
            <a:pPr lvl="0"/>
            <a:r>
              <a:rPr lang="pl-PL" dirty="0" smtClean="0"/>
              <a:t>unikanie </a:t>
            </a:r>
            <a:r>
              <a:rPr lang="pl-PL" dirty="0"/>
              <a:t>zajęć wychowania fizycznego</a:t>
            </a:r>
          </a:p>
          <a:p>
            <a:pPr lvl="0"/>
            <a:r>
              <a:rPr lang="pl-PL" dirty="0"/>
              <a:t>problemy w relacjach rówieśniczych</a:t>
            </a:r>
          </a:p>
          <a:p>
            <a:r>
              <a:rPr lang="pl-PL" sz="2800" dirty="0"/>
              <a:t>wycofanie się z wcześniejszych zainteresowań, aktywności </a:t>
            </a:r>
            <a:r>
              <a:rPr lang="pl-PL" sz="2800" dirty="0" smtClean="0"/>
              <a:t>poznawczych</a:t>
            </a:r>
          </a:p>
          <a:p>
            <a:r>
              <a:rPr lang="pl-PL" sz="2800" dirty="0"/>
              <a:t>p</a:t>
            </a:r>
            <a:r>
              <a:rPr lang="pl-PL" sz="2800" dirty="0" smtClean="0"/>
              <a:t>ozostawanie po zajęciach w szkole</a:t>
            </a:r>
          </a:p>
          <a:p>
            <a:endParaRPr lang="pl-PL" sz="2800" dirty="0"/>
          </a:p>
          <a:p>
            <a:pPr marL="109728" indent="0">
              <a:buNone/>
            </a:pPr>
            <a:r>
              <a:rPr lang="pl-PL" sz="2800" dirty="0" smtClean="0"/>
              <a:t>KAŻDA NAGŁA ZMIANA ZACHOWANIA</a:t>
            </a:r>
            <a:endParaRPr lang="pl-PL" sz="2800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Symptomy krzywdzenia dzieci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6270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1600" y="2132856"/>
            <a:ext cx="7776864" cy="43924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pl-PL" sz="2400" b="1" dirty="0"/>
              <a:t>Erotyzacja </a:t>
            </a:r>
            <a:r>
              <a:rPr lang="pl-PL" sz="2400" b="1" dirty="0" err="1"/>
              <a:t>zachowań</a:t>
            </a:r>
            <a:r>
              <a:rPr lang="pl-PL" sz="2400" b="1" dirty="0"/>
              <a:t> </a:t>
            </a:r>
            <a:r>
              <a:rPr lang="pl-PL" sz="2400" b="1" dirty="0" smtClean="0"/>
              <a:t>dziecka</a:t>
            </a:r>
          </a:p>
          <a:p>
            <a:pPr>
              <a:lnSpc>
                <a:spcPct val="80000"/>
              </a:lnSpc>
              <a:buNone/>
            </a:pPr>
            <a:endParaRPr lang="pl-PL" sz="2400" b="1" dirty="0"/>
          </a:p>
          <a:p>
            <a:pPr>
              <a:lnSpc>
                <a:spcPct val="80000"/>
              </a:lnSpc>
            </a:pPr>
            <a:r>
              <a:rPr lang="pl-PL" sz="2400" dirty="0"/>
              <a:t>Prowokacyjne i uwodzicielskie zachowania seksualne dziecka w stosunku do osób z otoczenia.</a:t>
            </a:r>
          </a:p>
          <a:p>
            <a:pPr>
              <a:lnSpc>
                <a:spcPct val="80000"/>
              </a:lnSpc>
            </a:pPr>
            <a:r>
              <a:rPr lang="pl-PL" sz="2400" dirty="0"/>
              <a:t>Nasilona masturbacja </a:t>
            </a:r>
            <a:r>
              <a:rPr lang="pl-PL" sz="2400" dirty="0" smtClean="0"/>
              <a:t>nieadekwatna </a:t>
            </a:r>
            <a:r>
              <a:rPr lang="pl-PL" sz="2400" dirty="0"/>
              <a:t>do </a:t>
            </a:r>
            <a:r>
              <a:rPr lang="pl-PL" sz="2400" dirty="0" smtClean="0"/>
              <a:t>sytuacji</a:t>
            </a:r>
            <a:endParaRPr lang="pl-PL" sz="2400" dirty="0"/>
          </a:p>
          <a:p>
            <a:pPr>
              <a:lnSpc>
                <a:spcPct val="80000"/>
              </a:lnSpc>
            </a:pPr>
            <a:r>
              <a:rPr lang="pl-PL" sz="2400" dirty="0"/>
              <a:t>Erotyczna twórczość dziecka.</a:t>
            </a:r>
          </a:p>
          <a:p>
            <a:pPr>
              <a:lnSpc>
                <a:spcPct val="80000"/>
              </a:lnSpc>
            </a:pPr>
            <a:r>
              <a:rPr lang="pl-PL" sz="2400" dirty="0"/>
              <a:t>Agresja seksualna wobec innych dzieci.</a:t>
            </a:r>
          </a:p>
          <a:p>
            <a:pPr>
              <a:lnSpc>
                <a:spcPct val="80000"/>
              </a:lnSpc>
            </a:pPr>
            <a:r>
              <a:rPr lang="pl-PL" sz="2400" dirty="0"/>
              <a:t>Angażowanie rówieśników i młodszych dzieci w nieadekwatną do wieku aktywność seksualną.</a:t>
            </a:r>
          </a:p>
          <a:p>
            <a:pPr marL="109728" indent="0">
              <a:buNone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6512511" cy="1143000"/>
          </a:xfrm>
        </p:spPr>
        <p:txBody>
          <a:bodyPr>
            <a:noAutofit/>
          </a:bodyPr>
          <a:lstStyle/>
          <a:p>
            <a:r>
              <a:rPr lang="pl-PL" sz="2800" dirty="0"/>
              <a:t>Symptomy wykorzystania seksualnego</a:t>
            </a:r>
          </a:p>
        </p:txBody>
      </p:sp>
    </p:spTree>
    <p:extLst>
      <p:ext uri="{BB962C8B-B14F-4D97-AF65-F5344CB8AC3E}">
        <p14:creationId xmlns:p14="http://schemas.microsoft.com/office/powerpoint/2010/main" val="71049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b="1" dirty="0"/>
              <a:t>Problemy medyczne oraz dolegliwości </a:t>
            </a:r>
            <a:r>
              <a:rPr lang="pl-PL" b="1" dirty="0" smtClean="0"/>
              <a:t>psychosomatyczne</a:t>
            </a:r>
          </a:p>
          <a:p>
            <a:pPr lvl="0"/>
            <a:r>
              <a:rPr lang="pl-PL" dirty="0" smtClean="0"/>
              <a:t>Dziecko skarży </a:t>
            </a:r>
            <a:r>
              <a:rPr lang="pl-PL" dirty="0"/>
              <a:t>się na dolegliwości fizyczne, które nie mają medycznego potwierdzenia np. ból brzucha, nudności, wymioty, zaburzenia miesiączkowania</a:t>
            </a:r>
          </a:p>
          <a:p>
            <a:pPr lvl="0"/>
            <a:r>
              <a:rPr lang="pl-PL" dirty="0"/>
              <a:t>przejawia dolegliwości mogące wskazywać na wykorzystywanie, np. ból w okolicach genitaliów czy </a:t>
            </a:r>
            <a:r>
              <a:rPr lang="pl-PL" dirty="0" smtClean="0"/>
              <a:t>odbytu, zmiany skórne</a:t>
            </a:r>
            <a:endParaRPr lang="pl-PL" dirty="0"/>
          </a:p>
          <a:p>
            <a:pPr lvl="0"/>
            <a:r>
              <a:rPr lang="pl-PL" dirty="0"/>
              <a:t>objawy nerwicowe np. moczenie nocne, zanieczyszczenie się kałem, zaburzenia snu, koszmary nocne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Symptomy </a:t>
            </a:r>
            <a:r>
              <a:rPr lang="pl-PL" sz="2800" dirty="0" smtClean="0"/>
              <a:t>krzywdzenia dzieci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5469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b="1" dirty="0"/>
              <a:t>Zachowania autodestrukcyjne</a:t>
            </a:r>
          </a:p>
          <a:p>
            <a:r>
              <a:rPr lang="pl-PL" dirty="0"/>
              <a:t>Samookaleczenia</a:t>
            </a:r>
          </a:p>
          <a:p>
            <a:r>
              <a:rPr lang="pl-PL" dirty="0"/>
              <a:t>Próby samobójcze</a:t>
            </a:r>
          </a:p>
          <a:p>
            <a:r>
              <a:rPr lang="pl-PL" dirty="0"/>
              <a:t>Zaburzenia </a:t>
            </a:r>
            <a:r>
              <a:rPr lang="pl-PL" dirty="0" smtClean="0"/>
              <a:t>łaknienia (bulimia, anoreksja)</a:t>
            </a:r>
            <a:endParaRPr lang="pl-PL" dirty="0"/>
          </a:p>
          <a:p>
            <a:r>
              <a:rPr lang="pl-PL" dirty="0" smtClean="0"/>
              <a:t>Uzależnienia (alkohol, narkotyki)</a:t>
            </a:r>
            <a:endParaRPr lang="pl-PL" dirty="0"/>
          </a:p>
          <a:p>
            <a:r>
              <a:rPr lang="pl-PL" dirty="0"/>
              <a:t>Prostytucja dziecięca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Symptomy </a:t>
            </a:r>
            <a:r>
              <a:rPr lang="pl-PL" sz="2800" dirty="0" smtClean="0"/>
              <a:t>krzywdzenia dzieci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0897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pl-PL" dirty="0" smtClean="0"/>
              <a:t>1. </a:t>
            </a:r>
            <a:r>
              <a:rPr lang="pl-PL" b="1" dirty="0" smtClean="0"/>
              <a:t>Uważna obserwacja dziecka </a:t>
            </a:r>
          </a:p>
          <a:p>
            <a:pPr marL="109728" indent="0">
              <a:buNone/>
            </a:pPr>
            <a:r>
              <a:rPr lang="pl-PL" dirty="0" smtClean="0"/>
              <a:t>- wyglądu, </a:t>
            </a:r>
            <a:r>
              <a:rPr lang="pl-PL" dirty="0" err="1" smtClean="0"/>
              <a:t>zachowań</a:t>
            </a:r>
            <a:r>
              <a:rPr lang="pl-PL" dirty="0" smtClean="0"/>
              <a:t>, wytworów (prace plastyczne, wypracowania)</a:t>
            </a:r>
          </a:p>
          <a:p>
            <a:pPr marL="109728" indent="0">
              <a:buNone/>
            </a:pPr>
            <a:r>
              <a:rPr lang="pl-PL" dirty="0" smtClean="0"/>
              <a:t>2. </a:t>
            </a:r>
            <a:r>
              <a:rPr lang="pl-PL" b="1" dirty="0" smtClean="0"/>
              <a:t>Wywiad środowiskowy</a:t>
            </a:r>
          </a:p>
          <a:p>
            <a:pPr marL="109728" indent="0">
              <a:buNone/>
            </a:pPr>
            <a:r>
              <a:rPr lang="pl-PL" dirty="0" smtClean="0"/>
              <a:t>- Typ rodziny (pełna, rozwiedziona, rekonstruowana); pracujący/bezrobotni; wykształcenie; wielodzietni; uzależnienia</a:t>
            </a:r>
          </a:p>
          <a:p>
            <a:pPr marL="109728" indent="0">
              <a:buNone/>
            </a:pPr>
            <a:r>
              <a:rPr lang="pl-PL" b="1" dirty="0" smtClean="0"/>
              <a:t>3. Rozmowa z dzieckiem i rodzicem (niekrzywdzącym)</a:t>
            </a:r>
          </a:p>
          <a:p>
            <a:pPr marL="109728" indent="0">
              <a:buNone/>
            </a:pPr>
            <a:r>
              <a:rPr lang="pl-PL" b="1" dirty="0" smtClean="0"/>
              <a:t>4. RÓBCIE NOTATKI I KONSULTUJCIE PRZYPADKI</a:t>
            </a:r>
            <a:endParaRPr lang="pl-PL" b="1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Udzielanie pomocy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775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b="0" kern="0" dirty="0">
                <a:solidFill>
                  <a:srgbClr val="000000"/>
                </a:solidFill>
                <a:effectLst/>
                <a:latin typeface="Arial"/>
              </a:rPr>
              <a:t>Rozmowa z dzieckiem </a:t>
            </a:r>
            <a:r>
              <a:rPr lang="pl-PL" sz="4000" b="0" kern="0" dirty="0" smtClean="0">
                <a:solidFill>
                  <a:srgbClr val="000000"/>
                </a:solidFill>
                <a:effectLst/>
                <a:latin typeface="Arial"/>
              </a:rPr>
              <a:t>krzywdzonym</a:t>
            </a:r>
            <a:endParaRPr lang="pl-PL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236663"/>
            <a:ext cx="8004175" cy="43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57200" y="1236664"/>
            <a:ext cx="8229600" cy="4770628"/>
          </a:xfrm>
        </p:spPr>
        <p:txBody>
          <a:bodyPr/>
          <a:lstStyle/>
          <a:p>
            <a:pPr marL="109728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225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pl-PL" sz="3200" kern="0" dirty="0">
                <a:solidFill>
                  <a:srgbClr val="000000"/>
                </a:solidFill>
                <a:latin typeface="Arial"/>
              </a:rPr>
              <a:t>PAMIĘTAJ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endParaRPr lang="pl-PL" sz="3200" kern="0" dirty="0">
              <a:solidFill>
                <a:srgbClr val="000000"/>
              </a:solidFill>
              <a:latin typeface="Arial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l-PL" sz="2800" kern="0" dirty="0">
                <a:solidFill>
                  <a:srgbClr val="000000"/>
                </a:solidFill>
                <a:latin typeface="Arial"/>
              </a:rPr>
              <a:t>Podstawą rozmowy z dzieckiem o </a:t>
            </a:r>
            <a:r>
              <a:rPr lang="pl-PL" sz="2800" kern="0" dirty="0" smtClean="0">
                <a:solidFill>
                  <a:srgbClr val="000000"/>
                </a:solidFill>
                <a:latin typeface="Arial"/>
              </a:rPr>
              <a:t>doznanej przemocy jest </a:t>
            </a:r>
            <a:r>
              <a:rPr lang="pl-PL" sz="2800" kern="0" dirty="0">
                <a:solidFill>
                  <a:srgbClr val="000000"/>
                </a:solidFill>
                <a:latin typeface="Arial"/>
              </a:rPr>
              <a:t>nawiązanie i podtrzymanie dobrej relacji z nim.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l-PL" sz="2800" kern="0" dirty="0">
                <a:solidFill>
                  <a:srgbClr val="000000"/>
                </a:solidFill>
                <a:latin typeface="Arial"/>
              </a:rPr>
              <a:t>Pozwól dziecku wyrażać i przeżywać emocje.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l-PL" sz="2800" kern="0" dirty="0">
                <a:solidFill>
                  <a:srgbClr val="000000"/>
                </a:solidFill>
                <a:latin typeface="Arial"/>
              </a:rPr>
              <a:t>Zachowaj ostrożność w oferowaniu bliskości fizycznej.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l-PL" sz="2800" kern="0" dirty="0">
                <a:solidFill>
                  <a:srgbClr val="000000"/>
                </a:solidFill>
                <a:latin typeface="Arial"/>
              </a:rPr>
              <a:t>Nie składaj pochopnych obietnic.</a:t>
            </a:r>
            <a:r>
              <a:rPr lang="pl-PL" sz="3200" kern="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dirty="0"/>
              <a:t>Rozmowa z dzieckiem </a:t>
            </a:r>
            <a:r>
              <a:rPr lang="pl-PL" sz="4400" dirty="0" smtClean="0"/>
              <a:t>krzywdzonym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155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pl-PL" sz="3200" b="1" dirty="0"/>
              <a:t>Techniki psychologiczne przydatne w rozmowie </a:t>
            </a:r>
            <a:r>
              <a:rPr lang="pl-PL" sz="3200" b="1" dirty="0" smtClean="0"/>
              <a:t>z </a:t>
            </a:r>
            <a:r>
              <a:rPr lang="pl-PL" sz="3200" b="1" dirty="0"/>
              <a:t>dzieckiem </a:t>
            </a:r>
            <a:r>
              <a:rPr lang="pl-PL" sz="3200" b="1" dirty="0" smtClean="0"/>
              <a:t>krzywdzonym</a:t>
            </a:r>
            <a:endParaRPr lang="pl-PL" sz="3200" dirty="0"/>
          </a:p>
          <a:p>
            <a:pPr>
              <a:lnSpc>
                <a:spcPct val="80000"/>
              </a:lnSpc>
              <a:buNone/>
            </a:pPr>
            <a:endParaRPr lang="pl-PL" sz="3200" dirty="0"/>
          </a:p>
          <a:p>
            <a:pPr>
              <a:lnSpc>
                <a:spcPct val="80000"/>
              </a:lnSpc>
              <a:buNone/>
            </a:pPr>
            <a:r>
              <a:rPr lang="pl-PL" sz="2800" dirty="0"/>
              <a:t>- Pytania otwarte (unikaj pytań sugerujących, przechodź </a:t>
            </a:r>
            <a:r>
              <a:rPr lang="pl-PL" sz="2800" dirty="0" smtClean="0"/>
              <a:t>od </a:t>
            </a:r>
            <a:r>
              <a:rPr lang="pl-PL" sz="2800" dirty="0"/>
              <a:t>pytań ogólnych do pytań szczegółowych, ograniczanie pytań „dlaczego”)</a:t>
            </a:r>
          </a:p>
          <a:p>
            <a:pPr>
              <a:lnSpc>
                <a:spcPct val="80000"/>
              </a:lnSpc>
              <a:buNone/>
            </a:pPr>
            <a:r>
              <a:rPr lang="pl-PL" sz="2800" dirty="0"/>
              <a:t>- </a:t>
            </a:r>
            <a:r>
              <a:rPr lang="pl-PL" sz="2800" dirty="0" smtClean="0"/>
              <a:t>Parafrazy </a:t>
            </a:r>
            <a:r>
              <a:rPr lang="pl-PL" sz="2800" dirty="0"/>
              <a:t>„Powiedziałeś, że…, czy tak</a:t>
            </a:r>
            <a:r>
              <a:rPr lang="pl-PL" sz="2800" dirty="0" smtClean="0"/>
              <a:t>?”</a:t>
            </a:r>
            <a:endParaRPr lang="pl-PL" sz="2800" dirty="0"/>
          </a:p>
          <a:p>
            <a:pPr>
              <a:lnSpc>
                <a:spcPct val="80000"/>
              </a:lnSpc>
              <a:buNone/>
            </a:pPr>
            <a:r>
              <a:rPr lang="pl-PL" sz="2800" dirty="0"/>
              <a:t>- Odzwierciedlanie emocji</a:t>
            </a:r>
          </a:p>
          <a:p>
            <a:pPr>
              <a:lnSpc>
                <a:spcPct val="80000"/>
              </a:lnSpc>
              <a:buNone/>
            </a:pPr>
            <a:r>
              <a:rPr lang="pl-PL" sz="2800" dirty="0"/>
              <a:t>- Ustalenie nazewnictwa dotyczącego genitaliów i </a:t>
            </a:r>
            <a:r>
              <a:rPr lang="pl-PL" sz="2800" dirty="0" err="1"/>
              <a:t>zachowań</a:t>
            </a:r>
            <a:r>
              <a:rPr lang="pl-PL" sz="2800" dirty="0"/>
              <a:t> seksualnych używanego przez dziecko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Rozmowa z dzieckiem </a:t>
            </a:r>
            <a:r>
              <a:rPr lang="pl-PL" sz="2800" dirty="0" smtClean="0"/>
              <a:t>krzywdzonym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74700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946443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pl-PL" b="1" dirty="0"/>
              <a:t>Warszawska Sieć </a:t>
            </a:r>
            <a:r>
              <a:rPr lang="pl-PL" b="1" dirty="0" smtClean="0"/>
              <a:t>Pomocy </a:t>
            </a:r>
            <a:r>
              <a:rPr lang="pl-PL" b="1" dirty="0"/>
              <a:t>Dzieciom </a:t>
            </a:r>
            <a:endParaRPr lang="pl-PL" b="1" dirty="0" smtClean="0"/>
          </a:p>
          <a:p>
            <a:pPr marL="109728" indent="0">
              <a:buNone/>
            </a:pPr>
            <a:endParaRPr lang="pl-PL" sz="2800" dirty="0" smtClean="0"/>
          </a:p>
          <a:p>
            <a:pPr marL="109728" indent="0">
              <a:buNone/>
            </a:pPr>
            <a:r>
              <a:rPr lang="pl-PL" sz="2800" dirty="0" smtClean="0"/>
              <a:t>Świadczy </a:t>
            </a:r>
            <a:r>
              <a:rPr lang="pl-PL" sz="2800" dirty="0"/>
              <a:t>pomoc w zakresie</a:t>
            </a:r>
            <a:r>
              <a:rPr lang="pl-PL" sz="2800" dirty="0" smtClean="0"/>
              <a:t>:</a:t>
            </a:r>
          </a:p>
          <a:p>
            <a:pPr>
              <a:buFontTx/>
              <a:buChar char="-"/>
            </a:pPr>
            <a:r>
              <a:rPr lang="pl-PL" sz="2800" dirty="0" smtClean="0"/>
              <a:t>Diagnozy </a:t>
            </a:r>
            <a:r>
              <a:rPr lang="pl-PL" sz="2800" dirty="0"/>
              <a:t>i interwencji w przypadkach podejrzenia wykorzystania seksualnego </a:t>
            </a:r>
            <a:r>
              <a:rPr lang="pl-PL" sz="2800" dirty="0" smtClean="0"/>
              <a:t>dzieci</a:t>
            </a:r>
          </a:p>
          <a:p>
            <a:pPr>
              <a:buFontTx/>
              <a:buChar char="-"/>
            </a:pPr>
            <a:r>
              <a:rPr lang="pl-PL" sz="2800" dirty="0" smtClean="0"/>
              <a:t>Pomocy </a:t>
            </a:r>
            <a:r>
              <a:rPr lang="pl-PL" sz="2800" dirty="0"/>
              <a:t>dzieciom wykorzystywanym </a:t>
            </a:r>
            <a:r>
              <a:rPr lang="pl-PL" sz="2800" dirty="0" smtClean="0"/>
              <a:t>seksualnie</a:t>
            </a:r>
          </a:p>
          <a:p>
            <a:pPr>
              <a:buFontTx/>
              <a:buChar char="-"/>
            </a:pPr>
            <a:r>
              <a:rPr lang="pl-PL" sz="2800" dirty="0" smtClean="0"/>
              <a:t>Wsparcia </a:t>
            </a:r>
            <a:r>
              <a:rPr lang="pl-PL" sz="2800" dirty="0"/>
              <a:t>dla rodzin w których doszło do wykorzystania </a:t>
            </a:r>
            <a:r>
              <a:rPr lang="pl-PL" sz="2800" dirty="0" smtClean="0"/>
              <a:t>seksualnego</a:t>
            </a:r>
          </a:p>
          <a:p>
            <a:pPr>
              <a:buFontTx/>
              <a:buChar char="-"/>
            </a:pPr>
            <a:r>
              <a:rPr lang="pl-PL" sz="2800" dirty="0" smtClean="0"/>
              <a:t>Pomocy </a:t>
            </a:r>
            <a:r>
              <a:rPr lang="pl-PL" sz="2800" dirty="0"/>
              <a:t>nauczycielom, pedagogom i psychologom w sytuacjach podejrzenia wykorzystania (konsultacje)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/>
          <a:lstStyle/>
          <a:p>
            <a:r>
              <a:rPr lang="pl-PL" dirty="0" smtClean="0"/>
              <a:t>Dobre praktyki</a:t>
            </a:r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4"/>
            <a:ext cx="280511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2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skład WSPD wchodzą:</a:t>
            </a:r>
          </a:p>
          <a:p>
            <a:pPr marL="457200" indent="-457200">
              <a:buFontTx/>
              <a:buChar char="-"/>
            </a:pPr>
            <a:r>
              <a:rPr lang="pl-PL" dirty="0"/>
              <a:t>Poradnie </a:t>
            </a:r>
            <a:r>
              <a:rPr lang="pl-PL" dirty="0" smtClean="0"/>
              <a:t>psychologiczno-pedagogiczne i specjalistyczne </a:t>
            </a:r>
            <a:r>
              <a:rPr lang="pl-PL" dirty="0"/>
              <a:t>z terenu Warszawy</a:t>
            </a:r>
          </a:p>
          <a:p>
            <a:pPr marL="457200" lvl="0" indent="-457200">
              <a:buFontTx/>
              <a:buChar char="-"/>
            </a:pPr>
            <a:r>
              <a:rPr lang="pl-PL" dirty="0" smtClean="0"/>
              <a:t>KOPD tel.</a:t>
            </a:r>
            <a:r>
              <a:rPr lang="pl-PL" dirty="0">
                <a:latin typeface="Lucida Sans Unicode" pitchFamily="18"/>
              </a:rPr>
              <a:t> 22 626 94 </a:t>
            </a:r>
            <a:r>
              <a:rPr lang="pl-PL" dirty="0" smtClean="0">
                <a:latin typeface="Lucida Sans Unicode" pitchFamily="18"/>
              </a:rPr>
              <a:t>19</a:t>
            </a:r>
            <a:endParaRPr lang="pl-PL" dirty="0"/>
          </a:p>
          <a:p>
            <a:pPr marL="457200" lvl="0" indent="-457200">
              <a:buFontTx/>
              <a:buChar char="-"/>
            </a:pPr>
            <a:r>
              <a:rPr lang="pl-PL" dirty="0"/>
              <a:t>Fundacja </a:t>
            </a:r>
            <a:r>
              <a:rPr lang="pl-PL" dirty="0" err="1" smtClean="0"/>
              <a:t>Mederi</a:t>
            </a:r>
            <a:r>
              <a:rPr lang="pl-PL" dirty="0" smtClean="0"/>
              <a:t> tel.</a:t>
            </a:r>
            <a:r>
              <a:rPr lang="pl-PL" dirty="0">
                <a:latin typeface="Lucida Sans Unicode" pitchFamily="18"/>
              </a:rPr>
              <a:t> 22 815 76 </a:t>
            </a:r>
            <a:r>
              <a:rPr lang="pl-PL" dirty="0" smtClean="0">
                <a:latin typeface="Lucida Sans Unicode" pitchFamily="18"/>
              </a:rPr>
              <a:t>03</a:t>
            </a:r>
            <a:endParaRPr lang="pl-PL" dirty="0"/>
          </a:p>
          <a:p>
            <a:pPr marL="457200" lvl="0" indent="-457200">
              <a:buFontTx/>
              <a:buChar char="-"/>
            </a:pPr>
            <a:r>
              <a:rPr lang="pl-PL" dirty="0"/>
              <a:t>Ośrodek Interwencji </a:t>
            </a:r>
            <a:r>
              <a:rPr lang="pl-PL" dirty="0" smtClean="0"/>
              <a:t>Kryzysowej tel.</a:t>
            </a:r>
            <a:r>
              <a:rPr lang="pl-PL" dirty="0">
                <a:latin typeface="Lucida Sans Unicode" pitchFamily="18"/>
              </a:rPr>
              <a:t> 22 837 55 </a:t>
            </a:r>
            <a:r>
              <a:rPr lang="pl-PL" dirty="0" smtClean="0">
                <a:latin typeface="Lucida Sans Unicode" pitchFamily="18"/>
              </a:rPr>
              <a:t>59</a:t>
            </a:r>
            <a:endParaRPr lang="pl-PL" dirty="0"/>
          </a:p>
          <a:p>
            <a:pPr marL="457200" lvl="0" indent="-457200">
              <a:buFontTx/>
              <a:buChar char="-"/>
            </a:pPr>
            <a:r>
              <a:rPr lang="pl-PL" dirty="0"/>
              <a:t>Fundacja Dzieci </a:t>
            </a:r>
            <a:r>
              <a:rPr lang="pl-PL" dirty="0" smtClean="0"/>
              <a:t>Niczyje tel.</a:t>
            </a:r>
            <a:r>
              <a:rPr lang="pl-PL" dirty="0">
                <a:latin typeface="Lucida Sans Unicode" pitchFamily="18"/>
              </a:rPr>
              <a:t> 22 61616 69</a:t>
            </a:r>
          </a:p>
          <a:p>
            <a:pPr marL="457200" indent="-457200">
              <a:buFontTx/>
              <a:buChar char="-"/>
            </a:pPr>
            <a:endParaRPr lang="pl-PL" dirty="0"/>
          </a:p>
          <a:p>
            <a:pPr marL="109728" indent="0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Warszawska Sieć </a:t>
            </a:r>
            <a:r>
              <a:rPr lang="pl-PL" smtClean="0"/>
              <a:t>Pomocy Dzieciom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140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endParaRPr lang="pl-PL" sz="5400" dirty="0" smtClean="0"/>
          </a:p>
          <a:p>
            <a:pPr marL="109728" indent="0">
              <a:buNone/>
            </a:pPr>
            <a:r>
              <a:rPr lang="pl-PL" sz="5100" b="1" dirty="0" smtClean="0"/>
              <a:t>Pomocne strony internetowe:</a:t>
            </a:r>
            <a:endParaRPr lang="pl-PL" sz="5100" dirty="0"/>
          </a:p>
          <a:p>
            <a:r>
              <a:rPr lang="pl-PL" sz="5100" u="sng" dirty="0">
                <a:hlinkClick r:id="rId2"/>
              </a:rPr>
              <a:t>www.zlydotyk.pl</a:t>
            </a:r>
            <a:endParaRPr lang="pl-PL" sz="5100" dirty="0"/>
          </a:p>
          <a:p>
            <a:r>
              <a:rPr lang="pl-PL" sz="5100" u="sng" dirty="0">
                <a:hlinkClick r:id="rId3"/>
              </a:rPr>
              <a:t>www.dzieckoswiadek.pl/</a:t>
            </a:r>
            <a:endParaRPr lang="pl-PL" sz="5100" dirty="0"/>
          </a:p>
          <a:p>
            <a:r>
              <a:rPr lang="pl-PL" sz="5100" u="sng" dirty="0">
                <a:hlinkClick r:id="rId4"/>
              </a:rPr>
              <a:t>www.dzieckokrzywdzone.pl/</a:t>
            </a:r>
            <a:endParaRPr lang="pl-PL" sz="5100" dirty="0"/>
          </a:p>
          <a:p>
            <a:r>
              <a:rPr lang="pl-PL" sz="5100" u="sng" dirty="0">
                <a:hlinkClick r:id="rId5"/>
              </a:rPr>
              <a:t>www.zobacz-uslysz-powiedz.pl</a:t>
            </a:r>
            <a:endParaRPr lang="pl-PL" sz="5100" dirty="0"/>
          </a:p>
          <a:p>
            <a:r>
              <a:rPr lang="pl-PL" sz="5100" u="sng" dirty="0">
                <a:hlinkClick r:id="rId6"/>
              </a:rPr>
              <a:t>www.helpline.org.pl</a:t>
            </a:r>
            <a:endParaRPr lang="pl-PL" sz="5100" dirty="0"/>
          </a:p>
          <a:p>
            <a:r>
              <a:rPr lang="pl-PL" sz="5100" u="sng" dirty="0">
                <a:hlinkClick r:id="rId7"/>
              </a:rPr>
              <a:t>www.dobryrodzic.pl</a:t>
            </a:r>
            <a:endParaRPr lang="pl-PL" sz="5100" dirty="0"/>
          </a:p>
          <a:p>
            <a:r>
              <a:rPr lang="pl-PL" sz="5100" u="sng" dirty="0">
                <a:solidFill>
                  <a:srgbClr val="00B050"/>
                </a:solidFill>
                <a:hlinkClick r:id="rId8"/>
              </a:rPr>
              <a:t>www.akademia.fdn.pl</a:t>
            </a:r>
            <a:endParaRPr lang="pl-PL" sz="5100" dirty="0">
              <a:solidFill>
                <a:srgbClr val="00B050"/>
              </a:solidFill>
            </a:endParaRPr>
          </a:p>
          <a:p>
            <a:pPr marL="109728" indent="0">
              <a:buNone/>
            </a:pPr>
            <a:endParaRPr lang="pl-PL" sz="54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 smtClean="0"/>
              <a:t>Dziękuję za uwagę</a:t>
            </a:r>
            <a:endParaRPr lang="pl-PL" sz="6000" dirty="0"/>
          </a:p>
        </p:txBody>
      </p:sp>
    </p:spTree>
    <p:extLst>
      <p:ext uri="{BB962C8B-B14F-4D97-AF65-F5344CB8AC3E}">
        <p14:creationId xmlns:p14="http://schemas.microsoft.com/office/powerpoint/2010/main" val="223926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1091</TotalTime>
  <Words>568</Words>
  <Application>Microsoft Office PowerPoint</Application>
  <PresentationFormat>Pokaz na ekranie (4:3)</PresentationFormat>
  <Paragraphs>111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Hol</vt:lpstr>
      <vt:lpstr>Symptomy dziecka krzywdzonego</vt:lpstr>
      <vt:lpstr>Przemoc wobec dzieci</vt:lpstr>
      <vt:lpstr>Ogólnopolska diagnoza przemocy wobec dzieci – raport FDN (2012) – Makaruk; Sajkowska, Włodarczyk i Wójcik  Badanie wiktymizacji wśród dzieci 11-17 lat</vt:lpstr>
      <vt:lpstr>Ocena dynamiki różnych form krzywdzenia ostatnie 10 lat– raport FDN – M.Sajkowska</vt:lpstr>
      <vt:lpstr> Z krzywdzeniem dziecka (przemocą) mamy do czynienia, gdy wystąpi w relacji pomiędzy: </vt:lpstr>
      <vt:lpstr>Ważne pytania:</vt:lpstr>
      <vt:lpstr>Psychologiczny portret dziecka krzywdzonego (A. Karłyk  2005)</vt:lpstr>
      <vt:lpstr>Symptomy krzywdzenia dzieci</vt:lpstr>
      <vt:lpstr>Symptomy wykorzystania seksualnego</vt:lpstr>
      <vt:lpstr>Symptomy krzywdzenia dzieci</vt:lpstr>
      <vt:lpstr>Symptomy krzywdzenia dzieci</vt:lpstr>
      <vt:lpstr>Udzielanie pomocy</vt:lpstr>
      <vt:lpstr>Rozmowa z dzieckiem krzywdzonym</vt:lpstr>
      <vt:lpstr>Rozmowa z dzieckiem krzywdzonym</vt:lpstr>
      <vt:lpstr>Rozmowa z dzieckiem krzywdzonym</vt:lpstr>
      <vt:lpstr>Dobre praktyki</vt:lpstr>
      <vt:lpstr>Warszawska Sieć Pomocy Dzieciom</vt:lpstr>
      <vt:lpstr>Dziękuję za uwagę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OPTA_MB</dc:creator>
  <cp:lastModifiedBy>User</cp:lastModifiedBy>
  <cp:revision>42</cp:revision>
  <dcterms:created xsi:type="dcterms:W3CDTF">2014-03-14T09:32:00Z</dcterms:created>
  <dcterms:modified xsi:type="dcterms:W3CDTF">2014-04-02T07:07:43Z</dcterms:modified>
</cp:coreProperties>
</file>