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2" r:id="rId6"/>
    <p:sldId id="266" r:id="rId7"/>
    <p:sldId id="263" r:id="rId8"/>
    <p:sldId id="267" r:id="rId9"/>
    <p:sldId id="268" r:id="rId10"/>
    <p:sldId id="269" r:id="rId11"/>
    <p:sldId id="270" r:id="rId12"/>
    <p:sldId id="289" r:id="rId13"/>
    <p:sldId id="290" r:id="rId14"/>
    <p:sldId id="276" r:id="rId15"/>
    <p:sldId id="296" r:id="rId16"/>
    <p:sldId id="297" r:id="rId17"/>
    <p:sldId id="278" r:id="rId18"/>
    <p:sldId id="298" r:id="rId19"/>
    <p:sldId id="300" r:id="rId20"/>
    <p:sldId id="301" r:id="rId21"/>
    <p:sldId id="302" r:id="rId22"/>
    <p:sldId id="287" r:id="rId23"/>
    <p:sldId id="288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3BA30-5E56-4520-8570-176E929F125B}" type="doc">
      <dgm:prSet loTypeId="urn:microsoft.com/office/officeart/2005/8/layout/cycle1" loCatId="cycl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6F1B77C2-8D91-4A93-8584-F249EA92E0DC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czaty </a:t>
          </a:r>
          <a:br>
            <a:rPr lang="pl-PL" sz="1400" b="1" dirty="0" smtClean="0">
              <a:latin typeface="Garamond" pitchFamily="18" charset="0"/>
            </a:rPr>
          </a:br>
          <a:r>
            <a:rPr lang="pl-PL" sz="1400" b="1" dirty="0" smtClean="0">
              <a:latin typeface="Garamond" pitchFamily="18" charset="0"/>
            </a:rPr>
            <a:t>i komunikatory</a:t>
          </a:r>
          <a:endParaRPr lang="pl-PL" sz="1400" b="1" dirty="0">
            <a:latin typeface="Garamond" pitchFamily="18" charset="0"/>
          </a:endParaRPr>
        </a:p>
      </dgm:t>
    </dgm:pt>
    <dgm:pt modelId="{822072B3-E510-449E-A5A5-772DE7A90894}" type="parTrans" cxnId="{CADE5C3A-0EE6-4392-A9FF-0E0FE930AC11}">
      <dgm:prSet/>
      <dgm:spPr/>
      <dgm:t>
        <a:bodyPr/>
        <a:lstStyle/>
        <a:p>
          <a:endParaRPr lang="pl-PL"/>
        </a:p>
      </dgm:t>
    </dgm:pt>
    <dgm:pt modelId="{FE7CBD1B-57E8-4526-A88B-68BC068DAA85}" type="sibTrans" cxnId="{CADE5C3A-0EE6-4392-A9FF-0E0FE930AC11}">
      <dgm:prSet/>
      <dgm:spPr/>
      <dgm:t>
        <a:bodyPr/>
        <a:lstStyle/>
        <a:p>
          <a:endParaRPr lang="pl-PL"/>
        </a:p>
      </dgm:t>
    </dgm:pt>
    <dgm:pt modelId="{E4FCC179-9DEB-42FD-8848-D19B726BD018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poczta elektroniczna</a:t>
          </a:r>
          <a:endParaRPr lang="pl-PL" sz="1400" b="1" dirty="0">
            <a:latin typeface="Garamond" pitchFamily="18" charset="0"/>
          </a:endParaRPr>
        </a:p>
      </dgm:t>
    </dgm:pt>
    <dgm:pt modelId="{005DB448-7F38-43FE-B59B-E8FBC7A264B6}" type="parTrans" cxnId="{2E760BB6-217F-44DC-ADBD-E417FD3EB2BE}">
      <dgm:prSet/>
      <dgm:spPr/>
      <dgm:t>
        <a:bodyPr/>
        <a:lstStyle/>
        <a:p>
          <a:endParaRPr lang="pl-PL"/>
        </a:p>
      </dgm:t>
    </dgm:pt>
    <dgm:pt modelId="{8AA78C81-E988-4117-AD31-018D406F0347}" type="sibTrans" cxnId="{2E760BB6-217F-44DC-ADBD-E417FD3EB2BE}">
      <dgm:prSet/>
      <dgm:spPr/>
      <dgm:t>
        <a:bodyPr/>
        <a:lstStyle/>
        <a:p>
          <a:endParaRPr lang="pl-PL"/>
        </a:p>
      </dgm:t>
    </dgm:pt>
    <dgm:pt modelId="{BDED7729-1F61-45BB-8989-DBC78E8C119D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przeglądarki internetowe </a:t>
          </a:r>
          <a:br>
            <a:rPr lang="pl-PL" sz="1400" b="1" dirty="0" smtClean="0">
              <a:latin typeface="Garamond" pitchFamily="18" charset="0"/>
            </a:rPr>
          </a:br>
          <a:r>
            <a:rPr lang="pl-PL" sz="1400" b="1" dirty="0" smtClean="0">
              <a:latin typeface="Garamond" pitchFamily="18" charset="0"/>
            </a:rPr>
            <a:t>i </a:t>
          </a:r>
          <a:r>
            <a:rPr lang="pl-PL" sz="1400" b="1" dirty="0" err="1" smtClean="0">
              <a:latin typeface="Garamond" pitchFamily="18" charset="0"/>
            </a:rPr>
            <a:t>blogi</a:t>
          </a:r>
          <a:endParaRPr lang="pl-PL" sz="1400" b="1" dirty="0">
            <a:latin typeface="Garamond" pitchFamily="18" charset="0"/>
          </a:endParaRPr>
        </a:p>
      </dgm:t>
    </dgm:pt>
    <dgm:pt modelId="{7A39BAFF-C790-497A-B7A1-D03B0BC27FA8}" type="parTrans" cxnId="{D9EE9945-15BC-4BFD-BFDD-9CEECB22440B}">
      <dgm:prSet/>
      <dgm:spPr/>
      <dgm:t>
        <a:bodyPr/>
        <a:lstStyle/>
        <a:p>
          <a:endParaRPr lang="pl-PL"/>
        </a:p>
      </dgm:t>
    </dgm:pt>
    <dgm:pt modelId="{B7415CB3-7FF0-4116-B6B7-77C582FC8674}" type="sibTrans" cxnId="{D9EE9945-15BC-4BFD-BFDD-9CEECB22440B}">
      <dgm:prSet/>
      <dgm:spPr/>
      <dgm:t>
        <a:bodyPr/>
        <a:lstStyle/>
        <a:p>
          <a:endParaRPr lang="pl-PL"/>
        </a:p>
      </dgm:t>
    </dgm:pt>
    <dgm:pt modelId="{B4FDF8AF-11F8-4C9B-9FBC-5332AFB2D3AC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serwisy </a:t>
          </a:r>
          <a:r>
            <a:rPr lang="pl-PL" sz="1400" b="1" dirty="0" err="1" smtClean="0">
              <a:latin typeface="Garamond" pitchFamily="18" charset="0"/>
            </a:rPr>
            <a:t>społecznościowe</a:t>
          </a:r>
          <a:r>
            <a:rPr lang="pl-PL" sz="1400" b="1" dirty="0" smtClean="0">
              <a:latin typeface="Garamond" pitchFamily="18" charset="0"/>
            </a:rPr>
            <a:t>, fora dyskusyjne</a:t>
          </a:r>
          <a:endParaRPr lang="pl-PL" sz="1400" b="1" dirty="0">
            <a:latin typeface="Garamond" pitchFamily="18" charset="0"/>
          </a:endParaRPr>
        </a:p>
      </dgm:t>
    </dgm:pt>
    <dgm:pt modelId="{BBC56CA3-A908-4534-A358-D456973F2B1F}" type="parTrans" cxnId="{7E99BAA2-FD6D-4C65-B9EB-C90378543E82}">
      <dgm:prSet/>
      <dgm:spPr/>
      <dgm:t>
        <a:bodyPr/>
        <a:lstStyle/>
        <a:p>
          <a:endParaRPr lang="pl-PL"/>
        </a:p>
      </dgm:t>
    </dgm:pt>
    <dgm:pt modelId="{563A91DD-8E52-42F2-BB5B-BE365B7777F4}" type="sibTrans" cxnId="{7E99BAA2-FD6D-4C65-B9EB-C90378543E82}">
      <dgm:prSet/>
      <dgm:spPr/>
      <dgm:t>
        <a:bodyPr/>
        <a:lstStyle/>
        <a:p>
          <a:endParaRPr lang="pl-PL"/>
        </a:p>
      </dgm:t>
    </dgm:pt>
    <dgm:pt modelId="{9ABB4095-537B-4972-84F0-C0FE47D6F248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rozmowy GSM, SMS, MMS</a:t>
          </a:r>
          <a:endParaRPr lang="pl-PL" sz="1400" b="1" dirty="0">
            <a:latin typeface="Garamond" pitchFamily="18" charset="0"/>
          </a:endParaRPr>
        </a:p>
      </dgm:t>
    </dgm:pt>
    <dgm:pt modelId="{1A3A19FA-97B4-4401-A96F-DC209A0EA1CC}" type="parTrans" cxnId="{5DAB934B-46A2-41CA-9D50-C85D8788B29A}">
      <dgm:prSet/>
      <dgm:spPr/>
      <dgm:t>
        <a:bodyPr/>
        <a:lstStyle/>
        <a:p>
          <a:endParaRPr lang="pl-PL"/>
        </a:p>
      </dgm:t>
    </dgm:pt>
    <dgm:pt modelId="{9812BB6A-0355-42BC-9991-2FDFA2DFE180}" type="sibTrans" cxnId="{5DAB934B-46A2-41CA-9D50-C85D8788B29A}">
      <dgm:prSet/>
      <dgm:spPr/>
      <dgm:t>
        <a:bodyPr/>
        <a:lstStyle/>
        <a:p>
          <a:endParaRPr lang="pl-PL"/>
        </a:p>
      </dgm:t>
    </dgm:pt>
    <dgm:pt modelId="{391DB8C5-2553-4F9B-928B-174A392E3919}" type="pres">
      <dgm:prSet presAssocID="{DE13BA30-5E56-4520-8570-176E929F125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19C01D3-0871-43C5-9E84-64265AD7548C}" type="pres">
      <dgm:prSet presAssocID="{6F1B77C2-8D91-4A93-8584-F249EA92E0DC}" presName="dummy" presStyleCnt="0"/>
      <dgm:spPr/>
    </dgm:pt>
    <dgm:pt modelId="{75A91655-7B1F-4EA6-8D82-A9A1BC3ADB37}" type="pres">
      <dgm:prSet presAssocID="{6F1B77C2-8D91-4A93-8584-F249EA92E0DC}" presName="node" presStyleLbl="revTx" presStyleIdx="0" presStyleCnt="5" custScaleX="1335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1D70B2-815C-413F-B10C-4C0D68D5CCBE}" type="pres">
      <dgm:prSet presAssocID="{FE7CBD1B-57E8-4526-A88B-68BC068DAA85}" presName="sibTrans" presStyleLbl="node1" presStyleIdx="0" presStyleCnt="5"/>
      <dgm:spPr/>
      <dgm:t>
        <a:bodyPr/>
        <a:lstStyle/>
        <a:p>
          <a:endParaRPr lang="pl-PL"/>
        </a:p>
      </dgm:t>
    </dgm:pt>
    <dgm:pt modelId="{5CB8EEEF-757F-4B29-B013-BAEDD2DAB9A9}" type="pres">
      <dgm:prSet presAssocID="{E4FCC179-9DEB-42FD-8848-D19B726BD018}" presName="dummy" presStyleCnt="0"/>
      <dgm:spPr/>
    </dgm:pt>
    <dgm:pt modelId="{AB01440C-D611-48D8-B47E-11AE6CA597E6}" type="pres">
      <dgm:prSet presAssocID="{E4FCC179-9DEB-42FD-8848-D19B726BD018}" presName="node" presStyleLbl="revTx" presStyleIdx="1" presStyleCnt="5" custScaleX="12378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527BB4-E6AB-404D-AABD-48DF5B8C079D}" type="pres">
      <dgm:prSet presAssocID="{8AA78C81-E988-4117-AD31-018D406F0347}" presName="sibTrans" presStyleLbl="node1" presStyleIdx="1" presStyleCnt="5"/>
      <dgm:spPr/>
      <dgm:t>
        <a:bodyPr/>
        <a:lstStyle/>
        <a:p>
          <a:endParaRPr lang="pl-PL"/>
        </a:p>
      </dgm:t>
    </dgm:pt>
    <dgm:pt modelId="{D1DB4BC1-214C-493E-B83C-54E055300B3C}" type="pres">
      <dgm:prSet presAssocID="{BDED7729-1F61-45BB-8989-DBC78E8C119D}" presName="dummy" presStyleCnt="0"/>
      <dgm:spPr/>
    </dgm:pt>
    <dgm:pt modelId="{A8F07EBA-9CE7-436C-AD77-0E00C8AFEF41}" type="pres">
      <dgm:prSet presAssocID="{BDED7729-1F61-45BB-8989-DBC78E8C119D}" presName="node" presStyleLbl="revTx" presStyleIdx="2" presStyleCnt="5" custScaleX="11403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18CD48-9281-428C-975C-87EE7A6DD3F5}" type="pres">
      <dgm:prSet presAssocID="{B7415CB3-7FF0-4116-B6B7-77C582FC8674}" presName="sibTrans" presStyleLbl="node1" presStyleIdx="2" presStyleCnt="5"/>
      <dgm:spPr/>
      <dgm:t>
        <a:bodyPr/>
        <a:lstStyle/>
        <a:p>
          <a:endParaRPr lang="pl-PL"/>
        </a:p>
      </dgm:t>
    </dgm:pt>
    <dgm:pt modelId="{F8913682-BC2C-4579-8357-0BF65B86C257}" type="pres">
      <dgm:prSet presAssocID="{B4FDF8AF-11F8-4C9B-9FBC-5332AFB2D3AC}" presName="dummy" presStyleCnt="0"/>
      <dgm:spPr/>
    </dgm:pt>
    <dgm:pt modelId="{02AB377B-756B-41E9-A00B-CA670BCEABDA}" type="pres">
      <dgm:prSet presAssocID="{B4FDF8AF-11F8-4C9B-9FBC-5332AFB2D3AC}" presName="node" presStyleLbl="revTx" presStyleIdx="3" presStyleCnt="5" custScaleX="15822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4BD574E-1547-4EEC-A968-A8D00AD754AB}" type="pres">
      <dgm:prSet presAssocID="{563A91DD-8E52-42F2-BB5B-BE365B7777F4}" presName="sibTrans" presStyleLbl="node1" presStyleIdx="3" presStyleCnt="5"/>
      <dgm:spPr/>
      <dgm:t>
        <a:bodyPr/>
        <a:lstStyle/>
        <a:p>
          <a:endParaRPr lang="pl-PL"/>
        </a:p>
      </dgm:t>
    </dgm:pt>
    <dgm:pt modelId="{6AC453C2-5618-454F-A8CF-01B3603A1BB6}" type="pres">
      <dgm:prSet presAssocID="{9ABB4095-537B-4972-84F0-C0FE47D6F248}" presName="dummy" presStyleCnt="0"/>
      <dgm:spPr/>
    </dgm:pt>
    <dgm:pt modelId="{8E8E148D-858E-477A-8B5B-37648212AEFA}" type="pres">
      <dgm:prSet presAssocID="{9ABB4095-537B-4972-84F0-C0FE47D6F248}" presName="node" presStyleLbl="revTx" presStyleIdx="4" presStyleCnt="5" custScaleX="1261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A983B67-0044-4A68-A6C5-D3D78699287E}" type="pres">
      <dgm:prSet presAssocID="{9812BB6A-0355-42BC-9991-2FDFA2DFE180}" presName="sibTrans" presStyleLbl="node1" presStyleIdx="4" presStyleCnt="5"/>
      <dgm:spPr/>
      <dgm:t>
        <a:bodyPr/>
        <a:lstStyle/>
        <a:p>
          <a:endParaRPr lang="pl-PL"/>
        </a:p>
      </dgm:t>
    </dgm:pt>
  </dgm:ptLst>
  <dgm:cxnLst>
    <dgm:cxn modelId="{B1549ED8-AA4B-4BF9-9086-5C3842C2722B}" type="presOf" srcId="{9812BB6A-0355-42BC-9991-2FDFA2DFE180}" destId="{CA983B67-0044-4A68-A6C5-D3D78699287E}" srcOrd="0" destOrd="0" presId="urn:microsoft.com/office/officeart/2005/8/layout/cycle1"/>
    <dgm:cxn modelId="{C02137CD-8484-4F83-BDEE-1C88515CBA56}" type="presOf" srcId="{8AA78C81-E988-4117-AD31-018D406F0347}" destId="{BB527BB4-E6AB-404D-AABD-48DF5B8C079D}" srcOrd="0" destOrd="0" presId="urn:microsoft.com/office/officeart/2005/8/layout/cycle1"/>
    <dgm:cxn modelId="{C15F06BE-E638-4BD0-B8A4-D105AB38191D}" type="presOf" srcId="{FE7CBD1B-57E8-4526-A88B-68BC068DAA85}" destId="{431D70B2-815C-413F-B10C-4C0D68D5CCBE}" srcOrd="0" destOrd="0" presId="urn:microsoft.com/office/officeart/2005/8/layout/cycle1"/>
    <dgm:cxn modelId="{73272765-79A5-485C-BFC2-A2202FD54918}" type="presOf" srcId="{DE13BA30-5E56-4520-8570-176E929F125B}" destId="{391DB8C5-2553-4F9B-928B-174A392E3919}" srcOrd="0" destOrd="0" presId="urn:microsoft.com/office/officeart/2005/8/layout/cycle1"/>
    <dgm:cxn modelId="{2E760BB6-217F-44DC-ADBD-E417FD3EB2BE}" srcId="{DE13BA30-5E56-4520-8570-176E929F125B}" destId="{E4FCC179-9DEB-42FD-8848-D19B726BD018}" srcOrd="1" destOrd="0" parTransId="{005DB448-7F38-43FE-B59B-E8FBC7A264B6}" sibTransId="{8AA78C81-E988-4117-AD31-018D406F0347}"/>
    <dgm:cxn modelId="{7E99BAA2-FD6D-4C65-B9EB-C90378543E82}" srcId="{DE13BA30-5E56-4520-8570-176E929F125B}" destId="{B4FDF8AF-11F8-4C9B-9FBC-5332AFB2D3AC}" srcOrd="3" destOrd="0" parTransId="{BBC56CA3-A908-4534-A358-D456973F2B1F}" sibTransId="{563A91DD-8E52-42F2-BB5B-BE365B7777F4}"/>
    <dgm:cxn modelId="{05B22A05-BD16-4145-AB9C-8F7B9A405B2E}" type="presOf" srcId="{B7415CB3-7FF0-4116-B6B7-77C582FC8674}" destId="{EC18CD48-9281-428C-975C-87EE7A6DD3F5}" srcOrd="0" destOrd="0" presId="urn:microsoft.com/office/officeart/2005/8/layout/cycle1"/>
    <dgm:cxn modelId="{D9EE9945-15BC-4BFD-BFDD-9CEECB22440B}" srcId="{DE13BA30-5E56-4520-8570-176E929F125B}" destId="{BDED7729-1F61-45BB-8989-DBC78E8C119D}" srcOrd="2" destOrd="0" parTransId="{7A39BAFF-C790-497A-B7A1-D03B0BC27FA8}" sibTransId="{B7415CB3-7FF0-4116-B6B7-77C582FC8674}"/>
    <dgm:cxn modelId="{CADE5C3A-0EE6-4392-A9FF-0E0FE930AC11}" srcId="{DE13BA30-5E56-4520-8570-176E929F125B}" destId="{6F1B77C2-8D91-4A93-8584-F249EA92E0DC}" srcOrd="0" destOrd="0" parTransId="{822072B3-E510-449E-A5A5-772DE7A90894}" sibTransId="{FE7CBD1B-57E8-4526-A88B-68BC068DAA85}"/>
    <dgm:cxn modelId="{46D68213-425E-4BC3-9EC4-BBC2B38E28A1}" type="presOf" srcId="{E4FCC179-9DEB-42FD-8848-D19B726BD018}" destId="{AB01440C-D611-48D8-B47E-11AE6CA597E6}" srcOrd="0" destOrd="0" presId="urn:microsoft.com/office/officeart/2005/8/layout/cycle1"/>
    <dgm:cxn modelId="{0EDAE985-8CF3-4532-AB15-B6D422C25FAF}" type="presOf" srcId="{563A91DD-8E52-42F2-BB5B-BE365B7777F4}" destId="{C4BD574E-1547-4EEC-A968-A8D00AD754AB}" srcOrd="0" destOrd="0" presId="urn:microsoft.com/office/officeart/2005/8/layout/cycle1"/>
    <dgm:cxn modelId="{CEFBF35A-8C95-44B2-9E96-11AD38AF0177}" type="presOf" srcId="{BDED7729-1F61-45BB-8989-DBC78E8C119D}" destId="{A8F07EBA-9CE7-436C-AD77-0E00C8AFEF41}" srcOrd="0" destOrd="0" presId="urn:microsoft.com/office/officeart/2005/8/layout/cycle1"/>
    <dgm:cxn modelId="{5DAB934B-46A2-41CA-9D50-C85D8788B29A}" srcId="{DE13BA30-5E56-4520-8570-176E929F125B}" destId="{9ABB4095-537B-4972-84F0-C0FE47D6F248}" srcOrd="4" destOrd="0" parTransId="{1A3A19FA-97B4-4401-A96F-DC209A0EA1CC}" sibTransId="{9812BB6A-0355-42BC-9991-2FDFA2DFE180}"/>
    <dgm:cxn modelId="{91E13051-C0F3-456E-AA37-A0B079C610B8}" type="presOf" srcId="{9ABB4095-537B-4972-84F0-C0FE47D6F248}" destId="{8E8E148D-858E-477A-8B5B-37648212AEFA}" srcOrd="0" destOrd="0" presId="urn:microsoft.com/office/officeart/2005/8/layout/cycle1"/>
    <dgm:cxn modelId="{A90994FD-59AB-406C-B4A7-2C1230890D2D}" type="presOf" srcId="{6F1B77C2-8D91-4A93-8584-F249EA92E0DC}" destId="{75A91655-7B1F-4EA6-8D82-A9A1BC3ADB37}" srcOrd="0" destOrd="0" presId="urn:microsoft.com/office/officeart/2005/8/layout/cycle1"/>
    <dgm:cxn modelId="{7B0FE104-4129-4BD6-AEE6-1EDDACD27580}" type="presOf" srcId="{B4FDF8AF-11F8-4C9B-9FBC-5332AFB2D3AC}" destId="{02AB377B-756B-41E9-A00B-CA670BCEABDA}" srcOrd="0" destOrd="0" presId="urn:microsoft.com/office/officeart/2005/8/layout/cycle1"/>
    <dgm:cxn modelId="{2E8B1CC3-347B-4E81-828E-969546131797}" type="presParOf" srcId="{391DB8C5-2553-4F9B-928B-174A392E3919}" destId="{119C01D3-0871-43C5-9E84-64265AD7548C}" srcOrd="0" destOrd="0" presId="urn:microsoft.com/office/officeart/2005/8/layout/cycle1"/>
    <dgm:cxn modelId="{1CE3F704-9675-40E0-9703-B87028D8AFB3}" type="presParOf" srcId="{391DB8C5-2553-4F9B-928B-174A392E3919}" destId="{75A91655-7B1F-4EA6-8D82-A9A1BC3ADB37}" srcOrd="1" destOrd="0" presId="urn:microsoft.com/office/officeart/2005/8/layout/cycle1"/>
    <dgm:cxn modelId="{E05F963A-9B39-409B-868F-0183EA70A9C4}" type="presParOf" srcId="{391DB8C5-2553-4F9B-928B-174A392E3919}" destId="{431D70B2-815C-413F-B10C-4C0D68D5CCBE}" srcOrd="2" destOrd="0" presId="urn:microsoft.com/office/officeart/2005/8/layout/cycle1"/>
    <dgm:cxn modelId="{A01897F2-0BC6-4D90-9C6F-84F9D3BBDE2F}" type="presParOf" srcId="{391DB8C5-2553-4F9B-928B-174A392E3919}" destId="{5CB8EEEF-757F-4B29-B013-BAEDD2DAB9A9}" srcOrd="3" destOrd="0" presId="urn:microsoft.com/office/officeart/2005/8/layout/cycle1"/>
    <dgm:cxn modelId="{B4E65847-9B8D-4756-82E3-AB26FB2C5DE6}" type="presParOf" srcId="{391DB8C5-2553-4F9B-928B-174A392E3919}" destId="{AB01440C-D611-48D8-B47E-11AE6CA597E6}" srcOrd="4" destOrd="0" presId="urn:microsoft.com/office/officeart/2005/8/layout/cycle1"/>
    <dgm:cxn modelId="{48E42069-821F-4B0F-9C8C-A33A6D7D4B3C}" type="presParOf" srcId="{391DB8C5-2553-4F9B-928B-174A392E3919}" destId="{BB527BB4-E6AB-404D-AABD-48DF5B8C079D}" srcOrd="5" destOrd="0" presId="urn:microsoft.com/office/officeart/2005/8/layout/cycle1"/>
    <dgm:cxn modelId="{7C3CEE6B-B0F3-46ED-8823-C0673B968537}" type="presParOf" srcId="{391DB8C5-2553-4F9B-928B-174A392E3919}" destId="{D1DB4BC1-214C-493E-B83C-54E055300B3C}" srcOrd="6" destOrd="0" presId="urn:microsoft.com/office/officeart/2005/8/layout/cycle1"/>
    <dgm:cxn modelId="{980BD1E7-30C3-482A-A8CC-3C06FDC8DFF8}" type="presParOf" srcId="{391DB8C5-2553-4F9B-928B-174A392E3919}" destId="{A8F07EBA-9CE7-436C-AD77-0E00C8AFEF41}" srcOrd="7" destOrd="0" presId="urn:microsoft.com/office/officeart/2005/8/layout/cycle1"/>
    <dgm:cxn modelId="{6D7022CF-B23A-4B47-A108-53C6D2CC3999}" type="presParOf" srcId="{391DB8C5-2553-4F9B-928B-174A392E3919}" destId="{EC18CD48-9281-428C-975C-87EE7A6DD3F5}" srcOrd="8" destOrd="0" presId="urn:microsoft.com/office/officeart/2005/8/layout/cycle1"/>
    <dgm:cxn modelId="{C7ACE0EB-015F-42B4-8868-23F82DE44376}" type="presParOf" srcId="{391DB8C5-2553-4F9B-928B-174A392E3919}" destId="{F8913682-BC2C-4579-8357-0BF65B86C257}" srcOrd="9" destOrd="0" presId="urn:microsoft.com/office/officeart/2005/8/layout/cycle1"/>
    <dgm:cxn modelId="{1BB98ED3-665E-4C11-96C2-A1FE402C9FF1}" type="presParOf" srcId="{391DB8C5-2553-4F9B-928B-174A392E3919}" destId="{02AB377B-756B-41E9-A00B-CA670BCEABDA}" srcOrd="10" destOrd="0" presId="urn:microsoft.com/office/officeart/2005/8/layout/cycle1"/>
    <dgm:cxn modelId="{566217E4-90C9-4325-9FD3-25C87CF74977}" type="presParOf" srcId="{391DB8C5-2553-4F9B-928B-174A392E3919}" destId="{C4BD574E-1547-4EEC-A968-A8D00AD754AB}" srcOrd="11" destOrd="0" presId="urn:microsoft.com/office/officeart/2005/8/layout/cycle1"/>
    <dgm:cxn modelId="{3FA8A917-7F84-4EDA-9CF5-06B52B83809F}" type="presParOf" srcId="{391DB8C5-2553-4F9B-928B-174A392E3919}" destId="{6AC453C2-5618-454F-A8CF-01B3603A1BB6}" srcOrd="12" destOrd="0" presId="urn:microsoft.com/office/officeart/2005/8/layout/cycle1"/>
    <dgm:cxn modelId="{F5648A88-81FB-4570-AA94-31209E748ED7}" type="presParOf" srcId="{391DB8C5-2553-4F9B-928B-174A392E3919}" destId="{8E8E148D-858E-477A-8B5B-37648212AEFA}" srcOrd="13" destOrd="0" presId="urn:microsoft.com/office/officeart/2005/8/layout/cycle1"/>
    <dgm:cxn modelId="{DE2BA5C1-34EA-4015-AE0A-D2970949C4D2}" type="presParOf" srcId="{391DB8C5-2553-4F9B-928B-174A392E3919}" destId="{CA983B67-0044-4A68-A6C5-D3D78699287E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13BA30-5E56-4520-8570-176E929F125B}" type="doc">
      <dgm:prSet loTypeId="urn:microsoft.com/office/officeart/2005/8/layout/cycle1" loCatId="cycl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6F1B77C2-8D91-4A93-8584-F249EA92E0DC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rejestrowanie </a:t>
          </a:r>
          <a:br>
            <a:rPr lang="pl-PL" sz="1400" b="1" dirty="0" smtClean="0">
              <a:latin typeface="Garamond" pitchFamily="18" charset="0"/>
            </a:rPr>
          </a:br>
          <a:r>
            <a:rPr lang="pl-PL" sz="1400" b="1" dirty="0" smtClean="0">
              <a:latin typeface="Garamond" pitchFamily="18" charset="0"/>
            </a:rPr>
            <a:t>i dystrybucja niechcianych </a:t>
          </a:r>
          <a:br>
            <a:rPr lang="pl-PL" sz="1400" b="1" dirty="0" smtClean="0">
              <a:latin typeface="Garamond" pitchFamily="18" charset="0"/>
            </a:rPr>
          </a:br>
          <a:r>
            <a:rPr lang="pl-PL" sz="1400" b="1" dirty="0" smtClean="0">
              <a:latin typeface="Garamond" pitchFamily="18" charset="0"/>
            </a:rPr>
            <a:t>zdjęć i filmów bez zgody</a:t>
          </a:r>
          <a:endParaRPr lang="pl-PL" sz="1400" b="1" dirty="0">
            <a:latin typeface="Garamond" pitchFamily="18" charset="0"/>
          </a:endParaRPr>
        </a:p>
      </dgm:t>
    </dgm:pt>
    <dgm:pt modelId="{822072B3-E510-449E-A5A5-772DE7A90894}" type="parTrans" cxnId="{CADE5C3A-0EE6-4392-A9FF-0E0FE930AC11}">
      <dgm:prSet/>
      <dgm:spPr/>
      <dgm:t>
        <a:bodyPr/>
        <a:lstStyle/>
        <a:p>
          <a:endParaRPr lang="pl-PL"/>
        </a:p>
      </dgm:t>
    </dgm:pt>
    <dgm:pt modelId="{FE7CBD1B-57E8-4526-A88B-68BC068DAA85}" type="sibTrans" cxnId="{CADE5C3A-0EE6-4392-A9FF-0E0FE930AC11}">
      <dgm:prSet/>
      <dgm:spPr/>
      <dgm:t>
        <a:bodyPr/>
        <a:lstStyle/>
        <a:p>
          <a:endParaRPr lang="pl-PL"/>
        </a:p>
      </dgm:t>
    </dgm:pt>
    <dgm:pt modelId="{E4FCC179-9DEB-42FD-8848-D19B726BD018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dystrybucja ośmieszających, upokarzających informacji</a:t>
          </a:r>
          <a:endParaRPr lang="pl-PL" sz="1400" b="1" dirty="0">
            <a:latin typeface="Garamond" pitchFamily="18" charset="0"/>
          </a:endParaRPr>
        </a:p>
      </dgm:t>
    </dgm:pt>
    <dgm:pt modelId="{005DB448-7F38-43FE-B59B-E8FBC7A264B6}" type="parTrans" cxnId="{2E760BB6-217F-44DC-ADBD-E417FD3EB2BE}">
      <dgm:prSet/>
      <dgm:spPr/>
      <dgm:t>
        <a:bodyPr/>
        <a:lstStyle/>
        <a:p>
          <a:endParaRPr lang="pl-PL"/>
        </a:p>
      </dgm:t>
    </dgm:pt>
    <dgm:pt modelId="{8AA78C81-E988-4117-AD31-018D406F0347}" type="sibTrans" cxnId="{2E760BB6-217F-44DC-ADBD-E417FD3EB2BE}">
      <dgm:prSet/>
      <dgm:spPr/>
      <dgm:t>
        <a:bodyPr/>
        <a:lstStyle/>
        <a:p>
          <a:endParaRPr lang="pl-PL"/>
        </a:p>
      </dgm:t>
    </dgm:pt>
    <dgm:pt modelId="{BDED7729-1F61-45BB-8989-DBC78E8C119D}">
      <dgm:prSet phldrT="[Tekst]" custT="1"/>
      <dgm:spPr/>
      <dgm:t>
        <a:bodyPr/>
        <a:lstStyle/>
        <a:p>
          <a:r>
            <a:rPr lang="pl-PL" sz="1400" b="1" dirty="0" smtClean="0">
              <a:latin typeface="Garamond" pitchFamily="18" charset="0"/>
            </a:rPr>
            <a:t>podszywanie się pod kogoś wbrew jego woli i działanie na jego niekorzyść</a:t>
          </a:r>
          <a:endParaRPr lang="pl-PL" sz="1400" b="1" dirty="0">
            <a:latin typeface="Garamond" pitchFamily="18" charset="0"/>
          </a:endParaRPr>
        </a:p>
      </dgm:t>
    </dgm:pt>
    <dgm:pt modelId="{7A39BAFF-C790-497A-B7A1-D03B0BC27FA8}" type="parTrans" cxnId="{D9EE9945-15BC-4BFD-BFDD-9CEECB22440B}">
      <dgm:prSet/>
      <dgm:spPr/>
      <dgm:t>
        <a:bodyPr/>
        <a:lstStyle/>
        <a:p>
          <a:endParaRPr lang="pl-PL"/>
        </a:p>
      </dgm:t>
    </dgm:pt>
    <dgm:pt modelId="{B7415CB3-7FF0-4116-B6B7-77C582FC8674}" type="sibTrans" cxnId="{D9EE9945-15BC-4BFD-BFDD-9CEECB22440B}">
      <dgm:prSet/>
      <dgm:spPr/>
      <dgm:t>
        <a:bodyPr/>
        <a:lstStyle/>
        <a:p>
          <a:endParaRPr lang="pl-PL"/>
        </a:p>
      </dgm:t>
    </dgm:pt>
    <dgm:pt modelId="{9ABB4095-537B-4972-84F0-C0FE47D6F248}">
      <dgm:prSet phldrT="[Teks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400" b="1" dirty="0" smtClean="0">
              <a:latin typeface="Garamond" pitchFamily="18" charset="0"/>
            </a:rPr>
            <a:t>wyzywanie,</a:t>
          </a:r>
        </a:p>
        <a:p>
          <a:pPr defTabSz="6223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1400" b="1" dirty="0" smtClean="0">
              <a:latin typeface="Garamond" pitchFamily="18" charset="0"/>
            </a:rPr>
            <a:t>nękanie, </a:t>
          </a:r>
        </a:p>
        <a:p>
          <a:pPr defTabSz="6223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1400" b="1" dirty="0" smtClean="0">
              <a:latin typeface="Garamond" pitchFamily="18" charset="0"/>
            </a:rPr>
            <a:t>straszenie, </a:t>
          </a:r>
        </a:p>
        <a:p>
          <a:pPr defTabSz="62230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1400" b="1" dirty="0" smtClean="0">
              <a:latin typeface="Garamond" pitchFamily="18" charset="0"/>
            </a:rPr>
            <a:t>szantażowanie </a:t>
          </a:r>
          <a:br>
            <a:rPr lang="pl-PL" sz="1400" b="1" dirty="0" smtClean="0">
              <a:latin typeface="Garamond" pitchFamily="18" charset="0"/>
            </a:rPr>
          </a:br>
          <a:r>
            <a:rPr lang="pl-PL" sz="1400" b="1" dirty="0" smtClean="0">
              <a:latin typeface="Garamond" pitchFamily="18" charset="0"/>
            </a:rPr>
            <a:t>z użyciem Sieci </a:t>
          </a:r>
        </a:p>
      </dgm:t>
    </dgm:pt>
    <dgm:pt modelId="{1A3A19FA-97B4-4401-A96F-DC209A0EA1CC}" type="parTrans" cxnId="{5DAB934B-46A2-41CA-9D50-C85D8788B29A}">
      <dgm:prSet/>
      <dgm:spPr/>
      <dgm:t>
        <a:bodyPr/>
        <a:lstStyle/>
        <a:p>
          <a:endParaRPr lang="pl-PL"/>
        </a:p>
      </dgm:t>
    </dgm:pt>
    <dgm:pt modelId="{9812BB6A-0355-42BC-9991-2FDFA2DFE180}" type="sibTrans" cxnId="{5DAB934B-46A2-41CA-9D50-C85D8788B29A}">
      <dgm:prSet/>
      <dgm:spPr/>
      <dgm:t>
        <a:bodyPr/>
        <a:lstStyle/>
        <a:p>
          <a:endParaRPr lang="pl-PL"/>
        </a:p>
      </dgm:t>
    </dgm:pt>
    <dgm:pt modelId="{391DB8C5-2553-4F9B-928B-174A392E3919}" type="pres">
      <dgm:prSet presAssocID="{DE13BA30-5E56-4520-8570-176E929F125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19C01D3-0871-43C5-9E84-64265AD7548C}" type="pres">
      <dgm:prSet presAssocID="{6F1B77C2-8D91-4A93-8584-F249EA92E0DC}" presName="dummy" presStyleCnt="0"/>
      <dgm:spPr/>
    </dgm:pt>
    <dgm:pt modelId="{75A91655-7B1F-4EA6-8D82-A9A1BC3ADB37}" type="pres">
      <dgm:prSet presAssocID="{6F1B77C2-8D91-4A93-8584-F249EA92E0DC}" presName="node" presStyleLbl="revTx" presStyleIdx="0" presStyleCnt="4" custScaleY="7774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1D70B2-815C-413F-B10C-4C0D68D5CCBE}" type="pres">
      <dgm:prSet presAssocID="{FE7CBD1B-57E8-4526-A88B-68BC068DAA85}" presName="sibTrans" presStyleLbl="node1" presStyleIdx="0" presStyleCnt="4"/>
      <dgm:spPr/>
      <dgm:t>
        <a:bodyPr/>
        <a:lstStyle/>
        <a:p>
          <a:endParaRPr lang="pl-PL"/>
        </a:p>
      </dgm:t>
    </dgm:pt>
    <dgm:pt modelId="{5CB8EEEF-757F-4B29-B013-BAEDD2DAB9A9}" type="pres">
      <dgm:prSet presAssocID="{E4FCC179-9DEB-42FD-8848-D19B726BD018}" presName="dummy" presStyleCnt="0"/>
      <dgm:spPr/>
    </dgm:pt>
    <dgm:pt modelId="{AB01440C-D611-48D8-B47E-11AE6CA597E6}" type="pres">
      <dgm:prSet presAssocID="{E4FCC179-9DEB-42FD-8848-D19B726BD018}" presName="node" presStyleLbl="revTx" presStyleIdx="1" presStyleCnt="4" custScaleX="101197" custScaleY="820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527BB4-E6AB-404D-AABD-48DF5B8C079D}" type="pres">
      <dgm:prSet presAssocID="{8AA78C81-E988-4117-AD31-018D406F0347}" presName="sibTrans" presStyleLbl="node1" presStyleIdx="1" presStyleCnt="4"/>
      <dgm:spPr/>
      <dgm:t>
        <a:bodyPr/>
        <a:lstStyle/>
        <a:p>
          <a:endParaRPr lang="pl-PL"/>
        </a:p>
      </dgm:t>
    </dgm:pt>
    <dgm:pt modelId="{D1DB4BC1-214C-493E-B83C-54E055300B3C}" type="pres">
      <dgm:prSet presAssocID="{BDED7729-1F61-45BB-8989-DBC78E8C119D}" presName="dummy" presStyleCnt="0"/>
      <dgm:spPr/>
    </dgm:pt>
    <dgm:pt modelId="{A8F07EBA-9CE7-436C-AD77-0E00C8AFEF41}" type="pres">
      <dgm:prSet presAssocID="{BDED7729-1F61-45BB-8989-DBC78E8C119D}" presName="node" presStyleLbl="revTx" presStyleIdx="2" presStyleCnt="4" custScaleY="714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18CD48-9281-428C-975C-87EE7A6DD3F5}" type="pres">
      <dgm:prSet presAssocID="{B7415CB3-7FF0-4116-B6B7-77C582FC8674}" presName="sibTrans" presStyleLbl="node1" presStyleIdx="2" presStyleCnt="4"/>
      <dgm:spPr/>
      <dgm:t>
        <a:bodyPr/>
        <a:lstStyle/>
        <a:p>
          <a:endParaRPr lang="pl-PL"/>
        </a:p>
      </dgm:t>
    </dgm:pt>
    <dgm:pt modelId="{6AC453C2-5618-454F-A8CF-01B3603A1BB6}" type="pres">
      <dgm:prSet presAssocID="{9ABB4095-537B-4972-84F0-C0FE47D6F248}" presName="dummy" presStyleCnt="0"/>
      <dgm:spPr/>
    </dgm:pt>
    <dgm:pt modelId="{8E8E148D-858E-477A-8B5B-37648212AEFA}" type="pres">
      <dgm:prSet presAssocID="{9ABB4095-537B-4972-84F0-C0FE47D6F248}" presName="node" presStyleLbl="revTx" presStyleIdx="3" presStyleCnt="4" custScaleX="97032" custScaleY="91534" custRadScaleRad="102652" custRadScaleInc="67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A983B67-0044-4A68-A6C5-D3D78699287E}" type="pres">
      <dgm:prSet presAssocID="{9812BB6A-0355-42BC-9991-2FDFA2DFE180}" presName="sibTrans" presStyleLbl="node1" presStyleIdx="3" presStyleCnt="4"/>
      <dgm:spPr/>
      <dgm:t>
        <a:bodyPr/>
        <a:lstStyle/>
        <a:p>
          <a:endParaRPr lang="pl-PL"/>
        </a:p>
      </dgm:t>
    </dgm:pt>
  </dgm:ptLst>
  <dgm:cxnLst>
    <dgm:cxn modelId="{67E20470-FDAF-42C4-8DA8-6B8928E9B35F}" type="presOf" srcId="{E4FCC179-9DEB-42FD-8848-D19B726BD018}" destId="{AB01440C-D611-48D8-B47E-11AE6CA597E6}" srcOrd="0" destOrd="0" presId="urn:microsoft.com/office/officeart/2005/8/layout/cycle1"/>
    <dgm:cxn modelId="{54E0E81F-31F8-4596-933E-BD79D293BA27}" type="presOf" srcId="{9ABB4095-537B-4972-84F0-C0FE47D6F248}" destId="{8E8E148D-858E-477A-8B5B-37648212AEFA}" srcOrd="0" destOrd="0" presId="urn:microsoft.com/office/officeart/2005/8/layout/cycle1"/>
    <dgm:cxn modelId="{2E760BB6-217F-44DC-ADBD-E417FD3EB2BE}" srcId="{DE13BA30-5E56-4520-8570-176E929F125B}" destId="{E4FCC179-9DEB-42FD-8848-D19B726BD018}" srcOrd="1" destOrd="0" parTransId="{005DB448-7F38-43FE-B59B-E8FBC7A264B6}" sibTransId="{8AA78C81-E988-4117-AD31-018D406F0347}"/>
    <dgm:cxn modelId="{D9EE9945-15BC-4BFD-BFDD-9CEECB22440B}" srcId="{DE13BA30-5E56-4520-8570-176E929F125B}" destId="{BDED7729-1F61-45BB-8989-DBC78E8C119D}" srcOrd="2" destOrd="0" parTransId="{7A39BAFF-C790-497A-B7A1-D03B0BC27FA8}" sibTransId="{B7415CB3-7FF0-4116-B6B7-77C582FC8674}"/>
    <dgm:cxn modelId="{CADE5C3A-0EE6-4392-A9FF-0E0FE930AC11}" srcId="{DE13BA30-5E56-4520-8570-176E929F125B}" destId="{6F1B77C2-8D91-4A93-8584-F249EA92E0DC}" srcOrd="0" destOrd="0" parTransId="{822072B3-E510-449E-A5A5-772DE7A90894}" sibTransId="{FE7CBD1B-57E8-4526-A88B-68BC068DAA85}"/>
    <dgm:cxn modelId="{692F3CA0-BE82-4FA0-BA13-F7BD57B22CD6}" type="presOf" srcId="{6F1B77C2-8D91-4A93-8584-F249EA92E0DC}" destId="{75A91655-7B1F-4EA6-8D82-A9A1BC3ADB37}" srcOrd="0" destOrd="0" presId="urn:microsoft.com/office/officeart/2005/8/layout/cycle1"/>
    <dgm:cxn modelId="{A17847F5-A18C-4B42-BF1F-8349FCDBD7B8}" type="presOf" srcId="{8AA78C81-E988-4117-AD31-018D406F0347}" destId="{BB527BB4-E6AB-404D-AABD-48DF5B8C079D}" srcOrd="0" destOrd="0" presId="urn:microsoft.com/office/officeart/2005/8/layout/cycle1"/>
    <dgm:cxn modelId="{514010F0-B24B-4AA3-9269-9AC89A296EFA}" type="presOf" srcId="{FE7CBD1B-57E8-4526-A88B-68BC068DAA85}" destId="{431D70B2-815C-413F-B10C-4C0D68D5CCBE}" srcOrd="0" destOrd="0" presId="urn:microsoft.com/office/officeart/2005/8/layout/cycle1"/>
    <dgm:cxn modelId="{AA5ABE52-69AD-4034-A157-27F7F6496D11}" type="presOf" srcId="{9812BB6A-0355-42BC-9991-2FDFA2DFE180}" destId="{CA983B67-0044-4A68-A6C5-D3D78699287E}" srcOrd="0" destOrd="0" presId="urn:microsoft.com/office/officeart/2005/8/layout/cycle1"/>
    <dgm:cxn modelId="{AD8436F1-F69C-4D06-B7D4-700923B0249A}" type="presOf" srcId="{BDED7729-1F61-45BB-8989-DBC78E8C119D}" destId="{A8F07EBA-9CE7-436C-AD77-0E00C8AFEF41}" srcOrd="0" destOrd="0" presId="urn:microsoft.com/office/officeart/2005/8/layout/cycle1"/>
    <dgm:cxn modelId="{5FF5DE1B-F4D6-40B9-97C0-C9C1F80492D3}" type="presOf" srcId="{DE13BA30-5E56-4520-8570-176E929F125B}" destId="{391DB8C5-2553-4F9B-928B-174A392E3919}" srcOrd="0" destOrd="0" presId="urn:microsoft.com/office/officeart/2005/8/layout/cycle1"/>
    <dgm:cxn modelId="{5DAB934B-46A2-41CA-9D50-C85D8788B29A}" srcId="{DE13BA30-5E56-4520-8570-176E929F125B}" destId="{9ABB4095-537B-4972-84F0-C0FE47D6F248}" srcOrd="3" destOrd="0" parTransId="{1A3A19FA-97B4-4401-A96F-DC209A0EA1CC}" sibTransId="{9812BB6A-0355-42BC-9991-2FDFA2DFE180}"/>
    <dgm:cxn modelId="{64B6F415-12D4-4A8D-B5F0-68AF3A1D16C3}" type="presOf" srcId="{B7415CB3-7FF0-4116-B6B7-77C582FC8674}" destId="{EC18CD48-9281-428C-975C-87EE7A6DD3F5}" srcOrd="0" destOrd="0" presId="urn:microsoft.com/office/officeart/2005/8/layout/cycle1"/>
    <dgm:cxn modelId="{892E6A85-FE3D-45D6-9D12-D9B404754269}" type="presParOf" srcId="{391DB8C5-2553-4F9B-928B-174A392E3919}" destId="{119C01D3-0871-43C5-9E84-64265AD7548C}" srcOrd="0" destOrd="0" presId="urn:microsoft.com/office/officeart/2005/8/layout/cycle1"/>
    <dgm:cxn modelId="{C32170E8-6643-4234-AE93-667F7A1888DA}" type="presParOf" srcId="{391DB8C5-2553-4F9B-928B-174A392E3919}" destId="{75A91655-7B1F-4EA6-8D82-A9A1BC3ADB37}" srcOrd="1" destOrd="0" presId="urn:microsoft.com/office/officeart/2005/8/layout/cycle1"/>
    <dgm:cxn modelId="{ED49E887-2066-4A07-92A3-E7043FABDE54}" type="presParOf" srcId="{391DB8C5-2553-4F9B-928B-174A392E3919}" destId="{431D70B2-815C-413F-B10C-4C0D68D5CCBE}" srcOrd="2" destOrd="0" presId="urn:microsoft.com/office/officeart/2005/8/layout/cycle1"/>
    <dgm:cxn modelId="{6058D9AA-3EC3-40A8-9B74-E03D4C59FBF7}" type="presParOf" srcId="{391DB8C5-2553-4F9B-928B-174A392E3919}" destId="{5CB8EEEF-757F-4B29-B013-BAEDD2DAB9A9}" srcOrd="3" destOrd="0" presId="urn:microsoft.com/office/officeart/2005/8/layout/cycle1"/>
    <dgm:cxn modelId="{F2E52468-7622-4F55-9979-A7F221115DA4}" type="presParOf" srcId="{391DB8C5-2553-4F9B-928B-174A392E3919}" destId="{AB01440C-D611-48D8-B47E-11AE6CA597E6}" srcOrd="4" destOrd="0" presId="urn:microsoft.com/office/officeart/2005/8/layout/cycle1"/>
    <dgm:cxn modelId="{D4B92C4A-3DBA-4DB3-BF59-CE2A4642236C}" type="presParOf" srcId="{391DB8C5-2553-4F9B-928B-174A392E3919}" destId="{BB527BB4-E6AB-404D-AABD-48DF5B8C079D}" srcOrd="5" destOrd="0" presId="urn:microsoft.com/office/officeart/2005/8/layout/cycle1"/>
    <dgm:cxn modelId="{2A388B36-616D-4978-A101-D28EA27C616B}" type="presParOf" srcId="{391DB8C5-2553-4F9B-928B-174A392E3919}" destId="{D1DB4BC1-214C-493E-B83C-54E055300B3C}" srcOrd="6" destOrd="0" presId="urn:microsoft.com/office/officeart/2005/8/layout/cycle1"/>
    <dgm:cxn modelId="{8D910062-4581-4CCB-B522-028FB0160FCC}" type="presParOf" srcId="{391DB8C5-2553-4F9B-928B-174A392E3919}" destId="{A8F07EBA-9CE7-436C-AD77-0E00C8AFEF41}" srcOrd="7" destOrd="0" presId="urn:microsoft.com/office/officeart/2005/8/layout/cycle1"/>
    <dgm:cxn modelId="{3154EBED-BDED-4275-85C1-744CA4B83317}" type="presParOf" srcId="{391DB8C5-2553-4F9B-928B-174A392E3919}" destId="{EC18CD48-9281-428C-975C-87EE7A6DD3F5}" srcOrd="8" destOrd="0" presId="urn:microsoft.com/office/officeart/2005/8/layout/cycle1"/>
    <dgm:cxn modelId="{38FE87D1-01EE-4916-920F-820A466ECAD6}" type="presParOf" srcId="{391DB8C5-2553-4F9B-928B-174A392E3919}" destId="{6AC453C2-5618-454F-A8CF-01B3603A1BB6}" srcOrd="9" destOrd="0" presId="urn:microsoft.com/office/officeart/2005/8/layout/cycle1"/>
    <dgm:cxn modelId="{1118F578-1EF7-40D1-90EE-43986CA869EF}" type="presParOf" srcId="{391DB8C5-2553-4F9B-928B-174A392E3919}" destId="{8E8E148D-858E-477A-8B5B-37648212AEFA}" srcOrd="10" destOrd="0" presId="urn:microsoft.com/office/officeart/2005/8/layout/cycle1"/>
    <dgm:cxn modelId="{B8B83BC7-8297-464B-802B-12618DAC3DF6}" type="presParOf" srcId="{391DB8C5-2553-4F9B-928B-174A392E3919}" destId="{CA983B67-0044-4A68-A6C5-D3D78699287E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3D0E6C-A91F-40E4-9096-753A76A34A56}" type="doc">
      <dgm:prSet loTypeId="urn:microsoft.com/office/officeart/2005/8/layout/cycle1" loCatId="cycl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1FB7F060-7E6E-4204-B066-8AABFEF4A9E9}">
      <dgm:prSet phldrT="[Tekst]"/>
      <dgm:spPr/>
      <dgm:t>
        <a:bodyPr/>
        <a:lstStyle/>
        <a:p>
          <a:r>
            <a:rPr lang="pl-PL" dirty="0" smtClean="0"/>
            <a:t>Kodeks wykroczeń</a:t>
          </a:r>
          <a:endParaRPr lang="pl-PL" dirty="0"/>
        </a:p>
      </dgm:t>
    </dgm:pt>
    <dgm:pt modelId="{133D748E-67FC-4C3B-A5D0-5F9C6FA09A71}" type="parTrans" cxnId="{74809972-9605-44B3-825E-BFFFD8202E11}">
      <dgm:prSet/>
      <dgm:spPr/>
      <dgm:t>
        <a:bodyPr/>
        <a:lstStyle/>
        <a:p>
          <a:endParaRPr lang="pl-PL"/>
        </a:p>
      </dgm:t>
    </dgm:pt>
    <dgm:pt modelId="{0D60178C-F79B-432F-86D8-978196FC962B}" type="sibTrans" cxnId="{74809972-9605-44B3-825E-BFFFD8202E11}">
      <dgm:prSet/>
      <dgm:spPr/>
      <dgm:t>
        <a:bodyPr/>
        <a:lstStyle/>
        <a:p>
          <a:endParaRPr lang="pl-PL"/>
        </a:p>
      </dgm:t>
    </dgm:pt>
    <dgm:pt modelId="{E2A2823D-40E8-414F-9EDA-2E82335238D4}">
      <dgm:prSet phldrT="[Tekst]"/>
      <dgm:spPr/>
      <dgm:t>
        <a:bodyPr/>
        <a:lstStyle/>
        <a:p>
          <a:r>
            <a:rPr lang="pl-PL" dirty="0" smtClean="0"/>
            <a:t>Kodeks cywilny</a:t>
          </a:r>
          <a:endParaRPr lang="pl-PL" dirty="0"/>
        </a:p>
      </dgm:t>
    </dgm:pt>
    <dgm:pt modelId="{EB12E4D7-0114-48D0-9FFD-BE9A831B91CC}" type="parTrans" cxnId="{125C60AF-EDDD-41F2-8232-F3D686135ACB}">
      <dgm:prSet/>
      <dgm:spPr/>
      <dgm:t>
        <a:bodyPr/>
        <a:lstStyle/>
        <a:p>
          <a:endParaRPr lang="pl-PL"/>
        </a:p>
      </dgm:t>
    </dgm:pt>
    <dgm:pt modelId="{192CB5C8-B2D1-4B4D-A49B-9F8DCC45A630}" type="sibTrans" cxnId="{125C60AF-EDDD-41F2-8232-F3D686135ACB}">
      <dgm:prSet/>
      <dgm:spPr/>
      <dgm:t>
        <a:bodyPr/>
        <a:lstStyle/>
        <a:p>
          <a:endParaRPr lang="pl-PL"/>
        </a:p>
      </dgm:t>
    </dgm:pt>
    <dgm:pt modelId="{EC37639F-D3EE-47DC-84D9-EB6649A3C8CF}">
      <dgm:prSet phldrT="[Tekst]"/>
      <dgm:spPr/>
      <dgm:t>
        <a:bodyPr/>
        <a:lstStyle/>
        <a:p>
          <a:r>
            <a:rPr lang="pl-PL" dirty="0" smtClean="0"/>
            <a:t>Kodeks karny</a:t>
          </a:r>
          <a:endParaRPr lang="pl-PL" dirty="0"/>
        </a:p>
      </dgm:t>
    </dgm:pt>
    <dgm:pt modelId="{AE1DC1A2-BDB9-4243-AE85-3034046694E6}" type="parTrans" cxnId="{FA6B92BA-34B5-4C6B-A154-44A253CAEF04}">
      <dgm:prSet/>
      <dgm:spPr/>
      <dgm:t>
        <a:bodyPr/>
        <a:lstStyle/>
        <a:p>
          <a:endParaRPr lang="pl-PL"/>
        </a:p>
      </dgm:t>
    </dgm:pt>
    <dgm:pt modelId="{9F3B500A-C3FC-4BF5-9BCD-7A4F2C9E6F6B}" type="sibTrans" cxnId="{FA6B92BA-34B5-4C6B-A154-44A253CAEF04}">
      <dgm:prSet/>
      <dgm:spPr/>
      <dgm:t>
        <a:bodyPr/>
        <a:lstStyle/>
        <a:p>
          <a:endParaRPr lang="pl-PL"/>
        </a:p>
      </dgm:t>
    </dgm:pt>
    <dgm:pt modelId="{6E4D78F7-CFF6-423A-86E2-BB55ACC6F07E}" type="pres">
      <dgm:prSet presAssocID="{113D0E6C-A91F-40E4-9096-753A76A34A5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DD1104A-3DF9-4A08-9BEA-03DA6D6D412D}" type="pres">
      <dgm:prSet presAssocID="{1FB7F060-7E6E-4204-B066-8AABFEF4A9E9}" presName="dummy" presStyleCnt="0"/>
      <dgm:spPr/>
    </dgm:pt>
    <dgm:pt modelId="{1C33961F-AF93-4736-B236-5778480D2BF5}" type="pres">
      <dgm:prSet presAssocID="{1FB7F060-7E6E-4204-B066-8AABFEF4A9E9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1125DB2-2903-4171-AB1D-F07361A34184}" type="pres">
      <dgm:prSet presAssocID="{0D60178C-F79B-432F-86D8-978196FC962B}" presName="sibTrans" presStyleLbl="node1" presStyleIdx="0" presStyleCnt="3"/>
      <dgm:spPr/>
      <dgm:t>
        <a:bodyPr/>
        <a:lstStyle/>
        <a:p>
          <a:endParaRPr lang="pl-PL"/>
        </a:p>
      </dgm:t>
    </dgm:pt>
    <dgm:pt modelId="{1E7C5A85-D7A3-4EA2-91AD-6DF57B508CD5}" type="pres">
      <dgm:prSet presAssocID="{E2A2823D-40E8-414F-9EDA-2E82335238D4}" presName="dummy" presStyleCnt="0"/>
      <dgm:spPr/>
    </dgm:pt>
    <dgm:pt modelId="{332F1AE6-9907-4EE1-AD43-011DC4CC2FCE}" type="pres">
      <dgm:prSet presAssocID="{E2A2823D-40E8-414F-9EDA-2E82335238D4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1AB2975-C6BD-4782-9E55-09B680142A3A}" type="pres">
      <dgm:prSet presAssocID="{192CB5C8-B2D1-4B4D-A49B-9F8DCC45A630}" presName="sibTrans" presStyleLbl="node1" presStyleIdx="1" presStyleCnt="3"/>
      <dgm:spPr/>
      <dgm:t>
        <a:bodyPr/>
        <a:lstStyle/>
        <a:p>
          <a:endParaRPr lang="pl-PL"/>
        </a:p>
      </dgm:t>
    </dgm:pt>
    <dgm:pt modelId="{639A704B-F086-47E9-AE89-C03AF9AA86C0}" type="pres">
      <dgm:prSet presAssocID="{EC37639F-D3EE-47DC-84D9-EB6649A3C8CF}" presName="dummy" presStyleCnt="0"/>
      <dgm:spPr/>
    </dgm:pt>
    <dgm:pt modelId="{3BFECD3F-3568-4E2C-8B87-051BAC3A4818}" type="pres">
      <dgm:prSet presAssocID="{EC37639F-D3EE-47DC-84D9-EB6649A3C8CF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1B71B66-DD84-4976-8D9B-CB10E82D84F9}" type="pres">
      <dgm:prSet presAssocID="{9F3B500A-C3FC-4BF5-9BCD-7A4F2C9E6F6B}" presName="sibTrans" presStyleLbl="node1" presStyleIdx="2" presStyleCnt="3"/>
      <dgm:spPr/>
      <dgm:t>
        <a:bodyPr/>
        <a:lstStyle/>
        <a:p>
          <a:endParaRPr lang="pl-PL"/>
        </a:p>
      </dgm:t>
    </dgm:pt>
  </dgm:ptLst>
  <dgm:cxnLst>
    <dgm:cxn modelId="{96FEAF53-5F44-44F0-B5E9-64803EBA3F3B}" type="presOf" srcId="{192CB5C8-B2D1-4B4D-A49B-9F8DCC45A630}" destId="{21AB2975-C6BD-4782-9E55-09B680142A3A}" srcOrd="0" destOrd="0" presId="urn:microsoft.com/office/officeart/2005/8/layout/cycle1"/>
    <dgm:cxn modelId="{8921A39A-CB47-4B10-B2C2-DD5A505269E5}" type="presOf" srcId="{9F3B500A-C3FC-4BF5-9BCD-7A4F2C9E6F6B}" destId="{A1B71B66-DD84-4976-8D9B-CB10E82D84F9}" srcOrd="0" destOrd="0" presId="urn:microsoft.com/office/officeart/2005/8/layout/cycle1"/>
    <dgm:cxn modelId="{1F2D33C5-8585-47BD-B897-E5CDAA814D88}" type="presOf" srcId="{EC37639F-D3EE-47DC-84D9-EB6649A3C8CF}" destId="{3BFECD3F-3568-4E2C-8B87-051BAC3A4818}" srcOrd="0" destOrd="0" presId="urn:microsoft.com/office/officeart/2005/8/layout/cycle1"/>
    <dgm:cxn modelId="{125C60AF-EDDD-41F2-8232-F3D686135ACB}" srcId="{113D0E6C-A91F-40E4-9096-753A76A34A56}" destId="{E2A2823D-40E8-414F-9EDA-2E82335238D4}" srcOrd="1" destOrd="0" parTransId="{EB12E4D7-0114-48D0-9FFD-BE9A831B91CC}" sibTransId="{192CB5C8-B2D1-4B4D-A49B-9F8DCC45A630}"/>
    <dgm:cxn modelId="{898D6052-E4C4-4FE6-8FF1-0A561438BC39}" type="presOf" srcId="{1FB7F060-7E6E-4204-B066-8AABFEF4A9E9}" destId="{1C33961F-AF93-4736-B236-5778480D2BF5}" srcOrd="0" destOrd="0" presId="urn:microsoft.com/office/officeart/2005/8/layout/cycle1"/>
    <dgm:cxn modelId="{E1991540-4B87-411A-9C66-C8E61C84E7DA}" type="presOf" srcId="{E2A2823D-40E8-414F-9EDA-2E82335238D4}" destId="{332F1AE6-9907-4EE1-AD43-011DC4CC2FCE}" srcOrd="0" destOrd="0" presId="urn:microsoft.com/office/officeart/2005/8/layout/cycle1"/>
    <dgm:cxn modelId="{7B744722-D1B2-4068-A093-8E69D56DEE07}" type="presOf" srcId="{0D60178C-F79B-432F-86D8-978196FC962B}" destId="{91125DB2-2903-4171-AB1D-F07361A34184}" srcOrd="0" destOrd="0" presId="urn:microsoft.com/office/officeart/2005/8/layout/cycle1"/>
    <dgm:cxn modelId="{E9707A84-7E34-41CD-9D6E-545DB5D57CED}" type="presOf" srcId="{113D0E6C-A91F-40E4-9096-753A76A34A56}" destId="{6E4D78F7-CFF6-423A-86E2-BB55ACC6F07E}" srcOrd="0" destOrd="0" presId="urn:microsoft.com/office/officeart/2005/8/layout/cycle1"/>
    <dgm:cxn modelId="{FA6B92BA-34B5-4C6B-A154-44A253CAEF04}" srcId="{113D0E6C-A91F-40E4-9096-753A76A34A56}" destId="{EC37639F-D3EE-47DC-84D9-EB6649A3C8CF}" srcOrd="2" destOrd="0" parTransId="{AE1DC1A2-BDB9-4243-AE85-3034046694E6}" sibTransId="{9F3B500A-C3FC-4BF5-9BCD-7A4F2C9E6F6B}"/>
    <dgm:cxn modelId="{74809972-9605-44B3-825E-BFFFD8202E11}" srcId="{113D0E6C-A91F-40E4-9096-753A76A34A56}" destId="{1FB7F060-7E6E-4204-B066-8AABFEF4A9E9}" srcOrd="0" destOrd="0" parTransId="{133D748E-67FC-4C3B-A5D0-5F9C6FA09A71}" sibTransId="{0D60178C-F79B-432F-86D8-978196FC962B}"/>
    <dgm:cxn modelId="{8EF5014B-4293-496D-A326-3C0B3F718D65}" type="presParOf" srcId="{6E4D78F7-CFF6-423A-86E2-BB55ACC6F07E}" destId="{1DD1104A-3DF9-4A08-9BEA-03DA6D6D412D}" srcOrd="0" destOrd="0" presId="urn:microsoft.com/office/officeart/2005/8/layout/cycle1"/>
    <dgm:cxn modelId="{A192E899-37E4-4C47-A735-A753F4A47D57}" type="presParOf" srcId="{6E4D78F7-CFF6-423A-86E2-BB55ACC6F07E}" destId="{1C33961F-AF93-4736-B236-5778480D2BF5}" srcOrd="1" destOrd="0" presId="urn:microsoft.com/office/officeart/2005/8/layout/cycle1"/>
    <dgm:cxn modelId="{F734C188-386D-42AE-9957-AE79002BAF24}" type="presParOf" srcId="{6E4D78F7-CFF6-423A-86E2-BB55ACC6F07E}" destId="{91125DB2-2903-4171-AB1D-F07361A34184}" srcOrd="2" destOrd="0" presId="urn:microsoft.com/office/officeart/2005/8/layout/cycle1"/>
    <dgm:cxn modelId="{B710A3FE-550C-4FA9-B761-BEC4A6703306}" type="presParOf" srcId="{6E4D78F7-CFF6-423A-86E2-BB55ACC6F07E}" destId="{1E7C5A85-D7A3-4EA2-91AD-6DF57B508CD5}" srcOrd="3" destOrd="0" presId="urn:microsoft.com/office/officeart/2005/8/layout/cycle1"/>
    <dgm:cxn modelId="{02DCE42A-37AD-4B77-9D91-6CB828718276}" type="presParOf" srcId="{6E4D78F7-CFF6-423A-86E2-BB55ACC6F07E}" destId="{332F1AE6-9907-4EE1-AD43-011DC4CC2FCE}" srcOrd="4" destOrd="0" presId="urn:microsoft.com/office/officeart/2005/8/layout/cycle1"/>
    <dgm:cxn modelId="{D0E4FF4A-AFDB-4454-BF7C-D8CFF40B8B6E}" type="presParOf" srcId="{6E4D78F7-CFF6-423A-86E2-BB55ACC6F07E}" destId="{21AB2975-C6BD-4782-9E55-09B680142A3A}" srcOrd="5" destOrd="0" presId="urn:microsoft.com/office/officeart/2005/8/layout/cycle1"/>
    <dgm:cxn modelId="{9C22CD99-9407-474D-A902-4B4DBB4A6CE3}" type="presParOf" srcId="{6E4D78F7-CFF6-423A-86E2-BB55ACC6F07E}" destId="{639A704B-F086-47E9-AE89-C03AF9AA86C0}" srcOrd="6" destOrd="0" presId="urn:microsoft.com/office/officeart/2005/8/layout/cycle1"/>
    <dgm:cxn modelId="{911814D0-78B9-4A60-9C41-15655F5D80AD}" type="presParOf" srcId="{6E4D78F7-CFF6-423A-86E2-BB55ACC6F07E}" destId="{3BFECD3F-3568-4E2C-8B87-051BAC3A4818}" srcOrd="7" destOrd="0" presId="urn:microsoft.com/office/officeart/2005/8/layout/cycle1"/>
    <dgm:cxn modelId="{86406A86-107A-4EDA-A030-620B74226BE5}" type="presParOf" srcId="{6E4D78F7-CFF6-423A-86E2-BB55ACC6F07E}" destId="{A1B71B66-DD84-4976-8D9B-CB10E82D84F9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91655-7B1F-4EA6-8D82-A9A1BC3ADB37}">
      <dsp:nvSpPr>
        <dsp:cNvPr id="0" name=""/>
        <dsp:cNvSpPr/>
      </dsp:nvSpPr>
      <dsp:spPr>
        <a:xfrm>
          <a:off x="2397967" y="28299"/>
          <a:ext cx="1269717" cy="95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czaty </a:t>
          </a:r>
          <a:br>
            <a:rPr lang="pl-PL" sz="1400" b="1" kern="1200" dirty="0" smtClean="0">
              <a:latin typeface="Garamond" pitchFamily="18" charset="0"/>
            </a:rPr>
          </a:br>
          <a:r>
            <a:rPr lang="pl-PL" sz="1400" b="1" kern="1200" dirty="0" smtClean="0">
              <a:latin typeface="Garamond" pitchFamily="18" charset="0"/>
            </a:rPr>
            <a:t>i komunikatory</a:t>
          </a:r>
          <a:endParaRPr lang="pl-PL" sz="1400" b="1" kern="1200" dirty="0">
            <a:latin typeface="Garamond" pitchFamily="18" charset="0"/>
          </a:endParaRPr>
        </a:p>
      </dsp:txBody>
      <dsp:txXfrm>
        <a:off x="2397967" y="28299"/>
        <a:ext cx="1269717" cy="950864"/>
      </dsp:txXfrm>
    </dsp:sp>
    <dsp:sp modelId="{431D70B2-815C-413F-B10C-4C0D68D5CCBE}">
      <dsp:nvSpPr>
        <dsp:cNvPr id="0" name=""/>
        <dsp:cNvSpPr/>
      </dsp:nvSpPr>
      <dsp:spPr>
        <a:xfrm>
          <a:off x="317356" y="399"/>
          <a:ext cx="3569170" cy="3569170"/>
        </a:xfrm>
        <a:prstGeom prst="circularArrow">
          <a:avLst>
            <a:gd name="adj1" fmla="val 5195"/>
            <a:gd name="adj2" fmla="val 335538"/>
            <a:gd name="adj3" fmla="val 21294771"/>
            <a:gd name="adj4" fmla="val 19764899"/>
            <a:gd name="adj5" fmla="val 6061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01440C-D611-48D8-B47E-11AE6CA597E6}">
      <dsp:nvSpPr>
        <dsp:cNvPr id="0" name=""/>
        <dsp:cNvSpPr/>
      </dsp:nvSpPr>
      <dsp:spPr>
        <a:xfrm>
          <a:off x="3019611" y="1798947"/>
          <a:ext cx="1177065" cy="95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poczta elektroniczna</a:t>
          </a:r>
          <a:endParaRPr lang="pl-PL" sz="1400" b="1" kern="1200" dirty="0">
            <a:latin typeface="Garamond" pitchFamily="18" charset="0"/>
          </a:endParaRPr>
        </a:p>
      </dsp:txBody>
      <dsp:txXfrm>
        <a:off x="3019611" y="1798947"/>
        <a:ext cx="1177065" cy="950864"/>
      </dsp:txXfrm>
    </dsp:sp>
    <dsp:sp modelId="{BB527BB4-E6AB-404D-AABD-48DF5B8C079D}">
      <dsp:nvSpPr>
        <dsp:cNvPr id="0" name=""/>
        <dsp:cNvSpPr/>
      </dsp:nvSpPr>
      <dsp:spPr>
        <a:xfrm>
          <a:off x="317356" y="399"/>
          <a:ext cx="3569170" cy="3569170"/>
        </a:xfrm>
        <a:prstGeom prst="circularArrow">
          <a:avLst>
            <a:gd name="adj1" fmla="val 5195"/>
            <a:gd name="adj2" fmla="val 335538"/>
            <a:gd name="adj3" fmla="val 3863293"/>
            <a:gd name="adj4" fmla="val 2251977"/>
            <a:gd name="adj5" fmla="val 6061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F07EBA-9CE7-436C-AD77-0E00C8AFEF41}">
      <dsp:nvSpPr>
        <dsp:cNvPr id="0" name=""/>
        <dsp:cNvSpPr/>
      </dsp:nvSpPr>
      <dsp:spPr>
        <a:xfrm>
          <a:off x="1559773" y="2893267"/>
          <a:ext cx="1084337" cy="95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przeglądarki internetowe </a:t>
          </a:r>
          <a:br>
            <a:rPr lang="pl-PL" sz="1400" b="1" kern="1200" dirty="0" smtClean="0">
              <a:latin typeface="Garamond" pitchFamily="18" charset="0"/>
            </a:rPr>
          </a:br>
          <a:r>
            <a:rPr lang="pl-PL" sz="1400" b="1" kern="1200" dirty="0" smtClean="0">
              <a:latin typeface="Garamond" pitchFamily="18" charset="0"/>
            </a:rPr>
            <a:t>i </a:t>
          </a:r>
          <a:r>
            <a:rPr lang="pl-PL" sz="1400" b="1" kern="1200" dirty="0" err="1" smtClean="0">
              <a:latin typeface="Garamond" pitchFamily="18" charset="0"/>
            </a:rPr>
            <a:t>blogi</a:t>
          </a:r>
          <a:endParaRPr lang="pl-PL" sz="1400" b="1" kern="1200" dirty="0">
            <a:latin typeface="Garamond" pitchFamily="18" charset="0"/>
          </a:endParaRPr>
        </a:p>
      </dsp:txBody>
      <dsp:txXfrm>
        <a:off x="1559773" y="2893267"/>
        <a:ext cx="1084337" cy="950864"/>
      </dsp:txXfrm>
    </dsp:sp>
    <dsp:sp modelId="{EC18CD48-9281-428C-975C-87EE7A6DD3F5}">
      <dsp:nvSpPr>
        <dsp:cNvPr id="0" name=""/>
        <dsp:cNvSpPr/>
      </dsp:nvSpPr>
      <dsp:spPr>
        <a:xfrm>
          <a:off x="317356" y="399"/>
          <a:ext cx="3569170" cy="3569170"/>
        </a:xfrm>
        <a:prstGeom prst="circularArrow">
          <a:avLst>
            <a:gd name="adj1" fmla="val 5195"/>
            <a:gd name="adj2" fmla="val 335538"/>
            <a:gd name="adj3" fmla="val 8212485"/>
            <a:gd name="adj4" fmla="val 6601170"/>
            <a:gd name="adj5" fmla="val 6061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AB377B-756B-41E9-A00B-CA670BCEABDA}">
      <dsp:nvSpPr>
        <dsp:cNvPr id="0" name=""/>
        <dsp:cNvSpPr/>
      </dsp:nvSpPr>
      <dsp:spPr>
        <a:xfrm>
          <a:off x="-156489" y="1798947"/>
          <a:ext cx="1504457" cy="95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serwisy </a:t>
          </a:r>
          <a:r>
            <a:rPr lang="pl-PL" sz="1400" b="1" kern="1200" dirty="0" err="1" smtClean="0">
              <a:latin typeface="Garamond" pitchFamily="18" charset="0"/>
            </a:rPr>
            <a:t>społecznościowe</a:t>
          </a:r>
          <a:r>
            <a:rPr lang="pl-PL" sz="1400" b="1" kern="1200" dirty="0" smtClean="0">
              <a:latin typeface="Garamond" pitchFamily="18" charset="0"/>
            </a:rPr>
            <a:t>, fora dyskusyjne</a:t>
          </a:r>
          <a:endParaRPr lang="pl-PL" sz="1400" b="1" kern="1200" dirty="0">
            <a:latin typeface="Garamond" pitchFamily="18" charset="0"/>
          </a:endParaRPr>
        </a:p>
      </dsp:txBody>
      <dsp:txXfrm>
        <a:off x="-156489" y="1798947"/>
        <a:ext cx="1504457" cy="950864"/>
      </dsp:txXfrm>
    </dsp:sp>
    <dsp:sp modelId="{C4BD574E-1547-4EEC-A968-A8D00AD754AB}">
      <dsp:nvSpPr>
        <dsp:cNvPr id="0" name=""/>
        <dsp:cNvSpPr/>
      </dsp:nvSpPr>
      <dsp:spPr>
        <a:xfrm>
          <a:off x="317356" y="399"/>
          <a:ext cx="3569170" cy="3569170"/>
        </a:xfrm>
        <a:prstGeom prst="circularArrow">
          <a:avLst>
            <a:gd name="adj1" fmla="val 5195"/>
            <a:gd name="adj2" fmla="val 335538"/>
            <a:gd name="adj3" fmla="val 12299564"/>
            <a:gd name="adj4" fmla="val 10769691"/>
            <a:gd name="adj5" fmla="val 6061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8E148D-858E-477A-8B5B-37648212AEFA}">
      <dsp:nvSpPr>
        <dsp:cNvPr id="0" name=""/>
        <dsp:cNvSpPr/>
      </dsp:nvSpPr>
      <dsp:spPr>
        <a:xfrm>
          <a:off x="571337" y="28299"/>
          <a:ext cx="1199439" cy="95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rozmowy GSM, SMS, MMS</a:t>
          </a:r>
          <a:endParaRPr lang="pl-PL" sz="1400" b="1" kern="1200" dirty="0">
            <a:latin typeface="Garamond" pitchFamily="18" charset="0"/>
          </a:endParaRPr>
        </a:p>
      </dsp:txBody>
      <dsp:txXfrm>
        <a:off x="571337" y="28299"/>
        <a:ext cx="1199439" cy="950864"/>
      </dsp:txXfrm>
    </dsp:sp>
    <dsp:sp modelId="{CA983B67-0044-4A68-A6C5-D3D78699287E}">
      <dsp:nvSpPr>
        <dsp:cNvPr id="0" name=""/>
        <dsp:cNvSpPr/>
      </dsp:nvSpPr>
      <dsp:spPr>
        <a:xfrm>
          <a:off x="317356" y="399"/>
          <a:ext cx="3569170" cy="3569170"/>
        </a:xfrm>
        <a:prstGeom prst="circularArrow">
          <a:avLst>
            <a:gd name="adj1" fmla="val 5195"/>
            <a:gd name="adj2" fmla="val 335538"/>
            <a:gd name="adj3" fmla="val 16510842"/>
            <a:gd name="adj4" fmla="val 15475801"/>
            <a:gd name="adj5" fmla="val 6061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91655-7B1F-4EA6-8D82-A9A1BC3ADB37}">
      <dsp:nvSpPr>
        <dsp:cNvPr id="0" name=""/>
        <dsp:cNvSpPr/>
      </dsp:nvSpPr>
      <dsp:spPr>
        <a:xfrm>
          <a:off x="2495359" y="237845"/>
          <a:ext cx="1361196" cy="1058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rejestrowanie </a:t>
          </a:r>
          <a:br>
            <a:rPr lang="pl-PL" sz="1400" b="1" kern="1200" dirty="0" smtClean="0">
              <a:latin typeface="Garamond" pitchFamily="18" charset="0"/>
            </a:rPr>
          </a:br>
          <a:r>
            <a:rPr lang="pl-PL" sz="1400" b="1" kern="1200" dirty="0" smtClean="0">
              <a:latin typeface="Garamond" pitchFamily="18" charset="0"/>
            </a:rPr>
            <a:t>i dystrybucja niechcianych </a:t>
          </a:r>
          <a:br>
            <a:rPr lang="pl-PL" sz="1400" b="1" kern="1200" dirty="0" smtClean="0">
              <a:latin typeface="Garamond" pitchFamily="18" charset="0"/>
            </a:rPr>
          </a:br>
          <a:r>
            <a:rPr lang="pl-PL" sz="1400" b="1" kern="1200" dirty="0" smtClean="0">
              <a:latin typeface="Garamond" pitchFamily="18" charset="0"/>
            </a:rPr>
            <a:t>zdjęć i filmów bez zgody</a:t>
          </a:r>
          <a:endParaRPr lang="pl-PL" sz="1400" b="1" kern="1200" dirty="0">
            <a:latin typeface="Garamond" pitchFamily="18" charset="0"/>
          </a:endParaRPr>
        </a:p>
      </dsp:txBody>
      <dsp:txXfrm>
        <a:off x="2495359" y="237845"/>
        <a:ext cx="1361196" cy="1058302"/>
      </dsp:txXfrm>
    </dsp:sp>
    <dsp:sp modelId="{431D70B2-815C-413F-B10C-4C0D68D5CCBE}">
      <dsp:nvSpPr>
        <dsp:cNvPr id="0" name=""/>
        <dsp:cNvSpPr/>
      </dsp:nvSpPr>
      <dsp:spPr>
        <a:xfrm>
          <a:off x="97903" y="669"/>
          <a:ext cx="3844380" cy="3844380"/>
        </a:xfrm>
        <a:prstGeom prst="circularArrow">
          <a:avLst>
            <a:gd name="adj1" fmla="val 6904"/>
            <a:gd name="adj2" fmla="val 465542"/>
            <a:gd name="adj3" fmla="val 820667"/>
            <a:gd name="adj4" fmla="val 20247352"/>
            <a:gd name="adj5" fmla="val 8055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01440C-D611-48D8-B47E-11AE6CA597E6}">
      <dsp:nvSpPr>
        <dsp:cNvPr id="0" name=""/>
        <dsp:cNvSpPr/>
      </dsp:nvSpPr>
      <dsp:spPr>
        <a:xfrm>
          <a:off x="2487212" y="2520278"/>
          <a:ext cx="1377489" cy="1116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dystrybucja ośmieszających, upokarzających informacji</a:t>
          </a:r>
          <a:endParaRPr lang="pl-PL" sz="1400" b="1" kern="1200" dirty="0">
            <a:latin typeface="Garamond" pitchFamily="18" charset="0"/>
          </a:endParaRPr>
        </a:p>
      </dsp:txBody>
      <dsp:txXfrm>
        <a:off x="2487212" y="2520278"/>
        <a:ext cx="1377489" cy="1116888"/>
      </dsp:txXfrm>
    </dsp:sp>
    <dsp:sp modelId="{BB527BB4-E6AB-404D-AABD-48DF5B8C079D}">
      <dsp:nvSpPr>
        <dsp:cNvPr id="0" name=""/>
        <dsp:cNvSpPr/>
      </dsp:nvSpPr>
      <dsp:spPr>
        <a:xfrm>
          <a:off x="97903" y="669"/>
          <a:ext cx="3844380" cy="3844380"/>
        </a:xfrm>
        <a:prstGeom prst="circularArrow">
          <a:avLst>
            <a:gd name="adj1" fmla="val 6904"/>
            <a:gd name="adj2" fmla="val 465542"/>
            <a:gd name="adj3" fmla="val 5948618"/>
            <a:gd name="adj4" fmla="val 4403733"/>
            <a:gd name="adj5" fmla="val 8055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F07EBA-9CE7-436C-AD77-0E00C8AFEF41}">
      <dsp:nvSpPr>
        <dsp:cNvPr id="0" name=""/>
        <dsp:cNvSpPr/>
      </dsp:nvSpPr>
      <dsp:spPr>
        <a:xfrm>
          <a:off x="183632" y="2592286"/>
          <a:ext cx="1361196" cy="972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Garamond" pitchFamily="18" charset="0"/>
            </a:rPr>
            <a:t>podszywanie się pod kogoś wbrew jego woli i działanie na jego niekorzyść</a:t>
          </a:r>
          <a:endParaRPr lang="pl-PL" sz="1400" b="1" kern="1200" dirty="0">
            <a:latin typeface="Garamond" pitchFamily="18" charset="0"/>
          </a:endParaRPr>
        </a:p>
      </dsp:txBody>
      <dsp:txXfrm>
        <a:off x="183632" y="2592286"/>
        <a:ext cx="1361196" cy="972874"/>
      </dsp:txXfrm>
    </dsp:sp>
    <dsp:sp modelId="{EC18CD48-9281-428C-975C-87EE7A6DD3F5}">
      <dsp:nvSpPr>
        <dsp:cNvPr id="0" name=""/>
        <dsp:cNvSpPr/>
      </dsp:nvSpPr>
      <dsp:spPr>
        <a:xfrm>
          <a:off x="72050" y="-54176"/>
          <a:ext cx="3844380" cy="3844380"/>
        </a:xfrm>
        <a:prstGeom prst="circularArrow">
          <a:avLst>
            <a:gd name="adj1" fmla="val 6904"/>
            <a:gd name="adj2" fmla="val 465542"/>
            <a:gd name="adj3" fmla="val 11514261"/>
            <a:gd name="adj4" fmla="val 9221972"/>
            <a:gd name="adj5" fmla="val 8055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8E148D-858E-477A-8B5B-37648212AEFA}">
      <dsp:nvSpPr>
        <dsp:cNvPr id="0" name=""/>
        <dsp:cNvSpPr/>
      </dsp:nvSpPr>
      <dsp:spPr>
        <a:xfrm>
          <a:off x="216026" y="72011"/>
          <a:ext cx="1320795" cy="1245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400" b="1" kern="1200" dirty="0" smtClean="0">
              <a:latin typeface="Garamond" pitchFamily="18" charset="0"/>
            </a:rPr>
            <a:t>wyzywanie,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400" b="1" kern="1200" dirty="0" smtClean="0">
              <a:latin typeface="Garamond" pitchFamily="18" charset="0"/>
            </a:rPr>
            <a:t>nękanie,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400" b="1" kern="1200" dirty="0" smtClean="0">
              <a:latin typeface="Garamond" pitchFamily="18" charset="0"/>
            </a:rPr>
            <a:t>straszenie,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l-PL" sz="1400" b="1" kern="1200" dirty="0" smtClean="0">
              <a:latin typeface="Garamond" pitchFamily="18" charset="0"/>
            </a:rPr>
            <a:t>szantażowanie </a:t>
          </a:r>
          <a:br>
            <a:rPr lang="pl-PL" sz="1400" b="1" kern="1200" dirty="0" smtClean="0">
              <a:latin typeface="Garamond" pitchFamily="18" charset="0"/>
            </a:rPr>
          </a:br>
          <a:r>
            <a:rPr lang="pl-PL" sz="1400" b="1" kern="1200" dirty="0" smtClean="0">
              <a:latin typeface="Garamond" pitchFamily="18" charset="0"/>
            </a:rPr>
            <a:t>z użyciem Sieci </a:t>
          </a:r>
        </a:p>
      </dsp:txBody>
      <dsp:txXfrm>
        <a:off x="216026" y="72011"/>
        <a:ext cx="1320795" cy="1245957"/>
      </dsp:txXfrm>
    </dsp:sp>
    <dsp:sp modelId="{CA983B67-0044-4A68-A6C5-D3D78699287E}">
      <dsp:nvSpPr>
        <dsp:cNvPr id="0" name=""/>
        <dsp:cNvSpPr/>
      </dsp:nvSpPr>
      <dsp:spPr>
        <a:xfrm>
          <a:off x="24085" y="-23693"/>
          <a:ext cx="3844380" cy="3844380"/>
        </a:xfrm>
        <a:prstGeom prst="circularArrow">
          <a:avLst>
            <a:gd name="adj1" fmla="val 6904"/>
            <a:gd name="adj2" fmla="val 465542"/>
            <a:gd name="adj3" fmla="val 16912115"/>
            <a:gd name="adj4" fmla="val 15329625"/>
            <a:gd name="adj5" fmla="val 8055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3961F-AF93-4736-B236-5778480D2BF5}">
      <dsp:nvSpPr>
        <dsp:cNvPr id="0" name=""/>
        <dsp:cNvSpPr/>
      </dsp:nvSpPr>
      <dsp:spPr>
        <a:xfrm>
          <a:off x="4645760" y="287625"/>
          <a:ext cx="1465589" cy="146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Kodeks wykroczeń</a:t>
          </a:r>
          <a:endParaRPr lang="pl-PL" sz="2500" kern="1200" dirty="0"/>
        </a:p>
      </dsp:txBody>
      <dsp:txXfrm>
        <a:off x="4645760" y="287625"/>
        <a:ext cx="1465589" cy="1465589"/>
      </dsp:txXfrm>
    </dsp:sp>
    <dsp:sp modelId="{91125DB2-2903-4171-AB1D-F07361A34184}">
      <dsp:nvSpPr>
        <dsp:cNvPr id="0" name=""/>
        <dsp:cNvSpPr/>
      </dsp:nvSpPr>
      <dsp:spPr>
        <a:xfrm>
          <a:off x="2412637" y="-941"/>
          <a:ext cx="3466237" cy="3466237"/>
        </a:xfrm>
        <a:prstGeom prst="circularArrow">
          <a:avLst>
            <a:gd name="adj1" fmla="val 8245"/>
            <a:gd name="adj2" fmla="val 575819"/>
            <a:gd name="adj3" fmla="val 2965219"/>
            <a:gd name="adj4" fmla="val 50809"/>
            <a:gd name="adj5" fmla="val 9619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2F1AE6-9907-4EE1-AD43-011DC4CC2FCE}">
      <dsp:nvSpPr>
        <dsp:cNvPr id="0" name=""/>
        <dsp:cNvSpPr/>
      </dsp:nvSpPr>
      <dsp:spPr>
        <a:xfrm>
          <a:off x="3412961" y="2422895"/>
          <a:ext cx="1465589" cy="146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Kodeks cywilny</a:t>
          </a:r>
          <a:endParaRPr lang="pl-PL" sz="2500" kern="1200" dirty="0"/>
        </a:p>
      </dsp:txBody>
      <dsp:txXfrm>
        <a:off x="3412961" y="2422895"/>
        <a:ext cx="1465589" cy="1465589"/>
      </dsp:txXfrm>
    </dsp:sp>
    <dsp:sp modelId="{21AB2975-C6BD-4782-9E55-09B680142A3A}">
      <dsp:nvSpPr>
        <dsp:cNvPr id="0" name=""/>
        <dsp:cNvSpPr/>
      </dsp:nvSpPr>
      <dsp:spPr>
        <a:xfrm>
          <a:off x="2412637" y="-941"/>
          <a:ext cx="3466237" cy="3466237"/>
        </a:xfrm>
        <a:prstGeom prst="circularArrow">
          <a:avLst>
            <a:gd name="adj1" fmla="val 8245"/>
            <a:gd name="adj2" fmla="val 575819"/>
            <a:gd name="adj3" fmla="val 10173372"/>
            <a:gd name="adj4" fmla="val 7258962"/>
            <a:gd name="adj5" fmla="val 9619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FECD3F-3568-4E2C-8B87-051BAC3A4818}">
      <dsp:nvSpPr>
        <dsp:cNvPr id="0" name=""/>
        <dsp:cNvSpPr/>
      </dsp:nvSpPr>
      <dsp:spPr>
        <a:xfrm>
          <a:off x="2180163" y="287625"/>
          <a:ext cx="1465589" cy="1465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Kodeks karny</a:t>
          </a:r>
          <a:endParaRPr lang="pl-PL" sz="2500" kern="1200" dirty="0"/>
        </a:p>
      </dsp:txBody>
      <dsp:txXfrm>
        <a:off x="2180163" y="287625"/>
        <a:ext cx="1465589" cy="1465589"/>
      </dsp:txXfrm>
    </dsp:sp>
    <dsp:sp modelId="{A1B71B66-DD84-4976-8D9B-CB10E82D84F9}">
      <dsp:nvSpPr>
        <dsp:cNvPr id="0" name=""/>
        <dsp:cNvSpPr/>
      </dsp:nvSpPr>
      <dsp:spPr>
        <a:xfrm>
          <a:off x="2412637" y="-941"/>
          <a:ext cx="3466237" cy="3466237"/>
        </a:xfrm>
        <a:prstGeom prst="circularArrow">
          <a:avLst>
            <a:gd name="adj1" fmla="val 8245"/>
            <a:gd name="adj2" fmla="val 575819"/>
            <a:gd name="adj3" fmla="val 16857995"/>
            <a:gd name="adj4" fmla="val 14966186"/>
            <a:gd name="adj5" fmla="val 9619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38FA09-7098-4041-A850-E54EFE347160}" type="datetimeFigureOut">
              <a:rPr lang="pl-PL" smtClean="0"/>
              <a:pPr/>
              <a:t>2014-04-08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42AC98-0F21-47A6-94EE-E181E6BA11D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/>
              <a:t>Cyberprzemoc</a:t>
            </a:r>
          </a:p>
          <a:p>
            <a:pPr algn="ctr"/>
            <a:r>
              <a:rPr lang="pl-PL" sz="3200" dirty="0" smtClean="0"/>
              <a:t>(dziecko ofiara sprawca)</a:t>
            </a:r>
            <a:endParaRPr lang="pl-PL" sz="3200" dirty="0"/>
          </a:p>
        </p:txBody>
      </p:sp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4139952" y="51571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podinsp</a:t>
            </a: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. Aneta Pawlińska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   ekspert Wydziału Prewencji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           KWP  </a:t>
            </a: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zs</a:t>
            </a: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. w Radomiu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latin typeface="Garamond" pitchFamily="18" charset="0"/>
              </a:rPr>
              <a:t>Cyberprzemoc </a:t>
            </a:r>
            <a:r>
              <a:rPr lang="pl-PL" sz="2400" dirty="0" smtClean="0">
                <a:solidFill>
                  <a:schemeClr val="tx1"/>
                </a:solidFill>
                <a:latin typeface="Garamond" pitchFamily="18" charset="0"/>
              </a:rPr>
              <a:t>ang.: </a:t>
            </a:r>
            <a:r>
              <a:rPr lang="pl-PL" sz="2400" i="1" dirty="0" err="1" smtClean="0">
                <a:solidFill>
                  <a:schemeClr val="tx1"/>
                </a:solidFill>
                <a:latin typeface="Garamond" pitchFamily="18" charset="0"/>
              </a:rPr>
              <a:t>cyberbullying</a:t>
            </a:r>
            <a:endParaRPr lang="pl-PL" sz="2400" i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3816424"/>
          </a:xfrm>
        </p:spPr>
        <p:txBody>
          <a:bodyPr>
            <a:normAutofit/>
          </a:bodyPr>
          <a:lstStyle/>
          <a:p>
            <a:pPr algn="just"/>
            <a:r>
              <a:rPr lang="pl-PL" sz="2000" dirty="0" smtClean="0">
                <a:latin typeface="Garamond" pitchFamily="18" charset="0"/>
              </a:rPr>
              <a:t>to przemoc rówieśnicza z użyciem technologii informacyjnych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i komunikacyjnych. Technologie te to głównie: </a:t>
            </a:r>
            <a:r>
              <a:rPr lang="pl-PL" sz="2000" dirty="0" err="1" smtClean="0">
                <a:latin typeface="Garamond" pitchFamily="18" charset="0"/>
              </a:rPr>
              <a:t>internet</a:t>
            </a:r>
            <a:r>
              <a:rPr lang="pl-PL" sz="2000" dirty="0" smtClean="0">
                <a:latin typeface="Garamond" pitchFamily="18" charset="0"/>
              </a:rPr>
              <a:t>, komputer i urządzenia mobilne (telefony komórkowe, tablety itp.), które dążą do wyrządzenia krzywdy lub wywołania dyskomfortu u ofiar. Problem ten w oczywisty sposób dotyczy szkół. W klasie, szatni, świetlicy, stołówce czy na boisku szkolnym dochodzi do aktów przemocy z użyciem telefonów komórkowych lub Internetu. </a:t>
            </a:r>
          </a:p>
          <a:p>
            <a:pPr algn="just">
              <a:buNone/>
            </a:pPr>
            <a:r>
              <a:rPr lang="pl-PL" sz="2000" dirty="0" smtClean="0">
                <a:latin typeface="Garamond" pitchFamily="18" charset="0"/>
              </a:rPr>
              <a:t>    Cyberprzemoc to jedno z najbardziej bolesnych doświadczeń dla dziecka. Informacja w </a:t>
            </a:r>
            <a:r>
              <a:rPr lang="pl-PL" sz="2000" dirty="0" err="1" smtClean="0">
                <a:latin typeface="Garamond" pitchFamily="18" charset="0"/>
              </a:rPr>
              <a:t>internecie</a:t>
            </a:r>
            <a:r>
              <a:rPr lang="pl-PL" sz="2000" dirty="0" smtClean="0">
                <a:latin typeface="Garamond" pitchFamily="18" charset="0"/>
              </a:rPr>
              <a:t> rozprzestrzenia się błyskawicznie, grono widzów lub świadków upokorzenia rośnie wykładniczo. Stad też i wiele przypadków,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w których cyberprzemoc ma tragiczne konsekwencje, aż po samobójstwo ofiary. </a:t>
            </a:r>
            <a:endParaRPr lang="pl-PL" sz="2000" dirty="0">
              <a:latin typeface="Garamond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1115616" y="1855248"/>
            <a:ext cx="2232248" cy="659352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Narzędzia: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Symbol zastępczy zawartości 14"/>
          <p:cNvGraphicFramePr>
            <a:graphicFrameLocks noGrp="1"/>
          </p:cNvGraphicFramePr>
          <p:nvPr>
            <p:ph sz="quarter" idx="2"/>
          </p:nvPr>
        </p:nvGraphicFramePr>
        <p:xfrm>
          <a:off x="251520" y="2564904"/>
          <a:ext cx="4040188" cy="384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Symbol zastępczy zawartości 14"/>
          <p:cNvGraphicFramePr>
            <a:graphicFrameLocks noGrp="1"/>
          </p:cNvGraphicFramePr>
          <p:nvPr>
            <p:ph sz="quarter" idx="2"/>
          </p:nvPr>
        </p:nvGraphicFramePr>
        <p:xfrm>
          <a:off x="4644008" y="2564904"/>
          <a:ext cx="4040188" cy="384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Symbol zastępczy tekstu 7"/>
          <p:cNvSpPr>
            <a:spLocks noGrp="1"/>
          </p:cNvSpPr>
          <p:nvPr>
            <p:ph type="body" idx="1"/>
          </p:nvPr>
        </p:nvSpPr>
        <p:spPr>
          <a:xfrm>
            <a:off x="5004048" y="1844824"/>
            <a:ext cx="3672408" cy="659352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Formy cyberprzemocy:</a:t>
            </a: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323528" y="2708920"/>
            <a:ext cx="8219256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51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dzieci i młodzieży </a:t>
            </a:r>
            <a:r>
              <a:rPr lang="pl-PL" sz="2000" dirty="0">
                <a:latin typeface="Garamond" pitchFamily="18" charset="0"/>
              </a:rPr>
              <a:t>stała się przynajmniej raz obiektem zdjęć lub filmów  </a:t>
            </a:r>
            <a:r>
              <a:rPr lang="pl-PL" sz="2000" dirty="0" smtClean="0">
                <a:latin typeface="Garamond" pitchFamily="18" charset="0"/>
              </a:rPr>
              <a:t>  </a:t>
            </a:r>
          </a:p>
          <a:p>
            <a:pPr algn="just"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l-PL" sz="2000" dirty="0" smtClean="0">
                <a:latin typeface="Garamond" pitchFamily="18" charset="0"/>
              </a:rPr>
              <a:t>              wykonanych wbrew </a:t>
            </a:r>
            <a:r>
              <a:rPr lang="pl-PL" sz="2000" dirty="0">
                <a:latin typeface="Garamond" pitchFamily="18" charset="0"/>
              </a:rPr>
              <a:t>swojej </a:t>
            </a:r>
            <a:r>
              <a:rPr lang="pl-PL" sz="2000" dirty="0" smtClean="0">
                <a:latin typeface="Garamond" pitchFamily="18" charset="0"/>
              </a:rPr>
              <a:t>woli, 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52% </a:t>
            </a:r>
            <a:r>
              <a:rPr lang="pl-PL" sz="2000" dirty="0" smtClean="0">
                <a:latin typeface="Garamond" pitchFamily="18" charset="0"/>
              </a:rPr>
              <a:t>dzieci w wieku 12-17 lat miało </a:t>
            </a:r>
            <a:r>
              <a:rPr lang="pl-PL" sz="2000" dirty="0">
                <a:latin typeface="Garamond" pitchFamily="18" charset="0"/>
              </a:rPr>
              <a:t>do czynienia z przemocą </a:t>
            </a:r>
            <a:r>
              <a:rPr lang="pl-PL" sz="2000" dirty="0" smtClean="0">
                <a:latin typeface="Garamond" pitchFamily="18" charset="0"/>
              </a:rPr>
              <a:t>werbalną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          w </a:t>
            </a:r>
            <a:r>
              <a:rPr lang="pl-PL" sz="2000" dirty="0">
                <a:latin typeface="Garamond" pitchFamily="18" charset="0"/>
              </a:rPr>
              <a:t>Internecie lub </a:t>
            </a:r>
            <a:r>
              <a:rPr lang="pl-PL" sz="2000" dirty="0" smtClean="0">
                <a:latin typeface="Garamond" pitchFamily="18" charset="0"/>
              </a:rPr>
              <a:t>przez telefon komórkowy,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47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dzieci </a:t>
            </a:r>
            <a:r>
              <a:rPr lang="pl-PL" sz="2000" dirty="0">
                <a:latin typeface="Garamond" pitchFamily="18" charset="0"/>
              </a:rPr>
              <a:t>doświadczyło wulgarnego </a:t>
            </a:r>
            <a:r>
              <a:rPr lang="pl-PL" sz="2000" dirty="0" smtClean="0">
                <a:latin typeface="Garamond" pitchFamily="18" charset="0"/>
              </a:rPr>
              <a:t>wyzywania,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29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badanych </a:t>
            </a:r>
            <a:r>
              <a:rPr lang="pl-PL" sz="2000" dirty="0">
                <a:latin typeface="Garamond" pitchFamily="18" charset="0"/>
              </a:rPr>
              <a:t>deklaruje, że ktoś w Sieci podawał się za nie wbrew ich </a:t>
            </a:r>
            <a:r>
              <a:rPr lang="pl-PL" sz="2000" dirty="0" smtClean="0">
                <a:latin typeface="Garamond" pitchFamily="18" charset="0"/>
              </a:rPr>
              <a:t>woli,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21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dzieci </a:t>
            </a:r>
            <a:r>
              <a:rPr lang="pl-PL" sz="2000" dirty="0">
                <a:latin typeface="Garamond" pitchFamily="18" charset="0"/>
              </a:rPr>
              <a:t>doznało </a:t>
            </a:r>
            <a:r>
              <a:rPr lang="pl-PL" sz="2000" dirty="0" smtClean="0">
                <a:latin typeface="Garamond" pitchFamily="18" charset="0"/>
              </a:rPr>
              <a:t>poniżania, </a:t>
            </a:r>
            <a:r>
              <a:rPr lang="pl-PL" sz="2000" dirty="0">
                <a:latin typeface="Garamond" pitchFamily="18" charset="0"/>
              </a:rPr>
              <a:t>ośmieszania i </a:t>
            </a:r>
            <a:r>
              <a:rPr lang="pl-PL" sz="2000" dirty="0" smtClean="0">
                <a:latin typeface="Garamond" pitchFamily="18" charset="0"/>
              </a:rPr>
              <a:t>upokarzania,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16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osób </a:t>
            </a:r>
            <a:r>
              <a:rPr lang="pl-PL" sz="2000" dirty="0">
                <a:latin typeface="Garamond" pitchFamily="18" charset="0"/>
              </a:rPr>
              <a:t>doświadczyło straszenia i </a:t>
            </a:r>
            <a:r>
              <a:rPr lang="pl-PL" sz="2000" dirty="0" smtClean="0">
                <a:latin typeface="Garamond" pitchFamily="18" charset="0"/>
              </a:rPr>
              <a:t>szantażowania,</a:t>
            </a:r>
            <a:endParaRPr lang="pl-PL" sz="2000" dirty="0">
              <a:latin typeface="Garamond" pitchFamily="18" charset="0"/>
            </a:endParaRPr>
          </a:p>
          <a:p>
            <a:pPr algn="just">
              <a:buClr>
                <a:schemeClr val="bg2">
                  <a:lumMod val="50000"/>
                </a:schemeClr>
              </a:buClr>
              <a:defRPr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14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%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l-PL" sz="2000" dirty="0" smtClean="0">
                <a:latin typeface="Garamond" pitchFamily="18" charset="0"/>
              </a:rPr>
              <a:t>dzieci </a:t>
            </a:r>
            <a:r>
              <a:rPr lang="pl-PL" sz="2000" dirty="0">
                <a:latin typeface="Garamond" pitchFamily="18" charset="0"/>
              </a:rPr>
              <a:t>zgłasza przypadki rozpowszechniania za pośrednictwem </a:t>
            </a:r>
            <a:r>
              <a:rPr lang="pl-PL" sz="2000" dirty="0" smtClean="0">
                <a:latin typeface="Garamond" pitchFamily="18" charset="0"/>
              </a:rPr>
              <a:t>Internetu  </a:t>
            </a:r>
          </a:p>
          <a:p>
            <a:pPr algn="just"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l-PL" sz="2000" dirty="0" smtClean="0">
                <a:latin typeface="Garamond" pitchFamily="18" charset="0"/>
              </a:rPr>
              <a:t>              lub </a:t>
            </a:r>
            <a:r>
              <a:rPr lang="pl-PL" sz="2000" dirty="0">
                <a:latin typeface="Garamond" pitchFamily="18" charset="0"/>
              </a:rPr>
              <a:t>telefonów </a:t>
            </a:r>
            <a:r>
              <a:rPr lang="pl-PL" sz="2000" dirty="0" smtClean="0">
                <a:latin typeface="Garamond" pitchFamily="18" charset="0"/>
              </a:rPr>
              <a:t>komórkowych kompromitujących </a:t>
            </a:r>
            <a:r>
              <a:rPr lang="pl-PL" sz="2000" dirty="0">
                <a:latin typeface="Garamond" pitchFamily="18" charset="0"/>
              </a:rPr>
              <a:t>je </a:t>
            </a:r>
            <a:r>
              <a:rPr lang="pl-PL" sz="2000" dirty="0" smtClean="0">
                <a:latin typeface="Garamond" pitchFamily="18" charset="0"/>
              </a:rPr>
              <a:t>materiałów.</a:t>
            </a:r>
            <a:endParaRPr lang="pl-PL" sz="2000" dirty="0">
              <a:latin typeface="Garamond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827584" y="1988840"/>
            <a:ext cx="712879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Garamond" pitchFamily="18" charset="0"/>
              </a:rPr>
              <a:t>Cyberprzemoc - skala zagrożenia</a:t>
            </a:r>
            <a:endParaRPr lang="pl-PL" sz="24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Garamond" pitchFamily="18" charset="0"/>
              </a:rPr>
              <a:t>Specyfika cyberprzemocy</a:t>
            </a:r>
            <a:endParaRPr lang="pl-PL" sz="2400" b="1" dirty="0">
              <a:latin typeface="Garamond" pitchFamily="18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57200" y="2708920"/>
            <a:ext cx="8291264" cy="3888432"/>
          </a:xfrm>
        </p:spPr>
        <p:txBody>
          <a:bodyPr>
            <a:normAutofit fontScale="25000" lnSpcReduction="20000"/>
          </a:bodyPr>
          <a:lstStyle/>
          <a:p>
            <a:r>
              <a:rPr lang="pl-PL" sz="8800" dirty="0" smtClean="0">
                <a:latin typeface="Garamond" pitchFamily="18" charset="0"/>
              </a:rPr>
              <a:t>wysoki poziom anonimowości sprawcy,</a:t>
            </a:r>
            <a:endParaRPr lang="pl-PL" sz="8800" dirty="0" smtClean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  <a:p>
            <a:r>
              <a:rPr lang="pl-PL" sz="8800" dirty="0" smtClean="0">
                <a:latin typeface="Garamond" pitchFamily="18" charset="0"/>
              </a:rPr>
              <a:t>różnorodność form krzywdzenia,</a:t>
            </a:r>
          </a:p>
          <a:p>
            <a:r>
              <a:rPr lang="pl-PL" sz="8800" dirty="0" smtClean="0">
                <a:latin typeface="Garamond" pitchFamily="18" charset="0"/>
              </a:rPr>
              <a:t>szybkość rozpowszechniania materiałów i powszechna dostępność,</a:t>
            </a:r>
          </a:p>
          <a:p>
            <a:r>
              <a:rPr lang="pl-PL" sz="8800" dirty="0" smtClean="0">
                <a:latin typeface="Garamond" pitchFamily="18" charset="0"/>
              </a:rPr>
              <a:t>zasięg,</a:t>
            </a:r>
          </a:p>
          <a:p>
            <a:r>
              <a:rPr lang="pl-PL" sz="8800" dirty="0" smtClean="0">
                <a:latin typeface="Garamond" pitchFamily="18" charset="0"/>
              </a:rPr>
              <a:t>stałe narażenie na atak ofiary niezależnie od miejsca i pory,</a:t>
            </a:r>
          </a:p>
          <a:p>
            <a:r>
              <a:rPr lang="pl-PL" sz="8800" dirty="0" smtClean="0">
                <a:latin typeface="Garamond" pitchFamily="18" charset="0"/>
              </a:rPr>
              <a:t>trudności z usunięciem kompromitujących materiałów,</a:t>
            </a:r>
          </a:p>
          <a:p>
            <a:r>
              <a:rPr lang="pl-PL" sz="8800" dirty="0" smtClean="0">
                <a:latin typeface="Garamond" pitchFamily="18" charset="0"/>
              </a:rPr>
              <a:t>zjawisko to jest mniej kontrolowane przez rodziców, czy nauczycieli niż „klasyczna” przemoc, gdyż działania sprawcy są trudniejsze do zaobserwowania,</a:t>
            </a:r>
          </a:p>
          <a:p>
            <a:r>
              <a:rPr lang="pl-PL" sz="8800" dirty="0" smtClean="0">
                <a:latin typeface="Garamond" pitchFamily="18" charset="0"/>
              </a:rPr>
              <a:t>przeszkodą w przeciwdziałaniu cyberprzemocy przez dorosłych jest słaba znajomość specyfiki mediów elektronicznych oraz bagatelizowanie problemu.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988840"/>
            <a:ext cx="712879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Garamond" pitchFamily="18" charset="0"/>
              </a:rPr>
              <a:t>Co więc mamy:</a:t>
            </a:r>
            <a:endParaRPr lang="pl-PL" sz="2400" b="1" dirty="0">
              <a:latin typeface="Garamond" pitchFamily="18" charset="0"/>
            </a:endParaRPr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sz="quarter" idx="2"/>
          </p:nvPr>
        </p:nvGraphicFramePr>
        <p:xfrm>
          <a:off x="457200" y="2708275"/>
          <a:ext cx="8291513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Garamond" pitchFamily="18" charset="0"/>
              </a:rPr>
              <a:t>Cyberprzemoc a prawo</a:t>
            </a:r>
            <a:endParaRPr lang="pl-PL" sz="2400" b="1" dirty="0">
              <a:latin typeface="Garamond" pitchFamily="18" charset="0"/>
            </a:endParaRPr>
          </a:p>
        </p:txBody>
      </p:sp>
      <p:graphicFrame>
        <p:nvGraphicFramePr>
          <p:cNvPr id="10" name="Symbol zastępczy zawartości 9"/>
          <p:cNvGraphicFramePr>
            <a:graphicFrameLocks noGrp="1"/>
          </p:cNvGraphicFramePr>
          <p:nvPr>
            <p:ph sz="quarter" idx="2"/>
          </p:nvPr>
        </p:nvGraphicFramePr>
        <p:xfrm>
          <a:off x="816295" y="1784660"/>
          <a:ext cx="7272807" cy="505866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24269"/>
                <a:gridCol w="2424269"/>
                <a:gridCol w="24242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Formy cyberprzemocy</a:t>
                      </a:r>
                      <a:endParaRPr lang="pl-PL" sz="1600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Działania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Artykuł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Wulgarne wyzywanie</a:t>
                      </a:r>
                    </a:p>
                    <a:p>
                      <a:pPr algn="ctr"/>
                      <a:endParaRPr lang="pl-PL" sz="1400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Publikacja nieprzyzwoitych treści, zdjęcia, rysunku, obrazu 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wykroczeń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 141 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Poniżanie, ośmieszanie, upokarzanie</a:t>
                      </a:r>
                      <a:endParaRPr lang="pl-PL" sz="1400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Uporczywe nękanie </a:t>
                      </a:r>
                    </a:p>
                    <a:p>
                      <a:pPr algn="ctr"/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wykroczeń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 107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karny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 190a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Straszenie, szantaż </a:t>
                      </a:r>
                    </a:p>
                    <a:p>
                      <a:pPr algn="ctr"/>
                      <a:endParaRPr lang="pl-PL" sz="1400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Groźby </a:t>
                      </a:r>
                    </a:p>
                    <a:p>
                      <a:pPr algn="ctr"/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karny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 190&amp;1-2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 191&amp;1-2 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Niechciane zdjęcia i filmy </a:t>
                      </a:r>
                    </a:p>
                    <a:p>
                      <a:pPr algn="ctr"/>
                      <a:endParaRPr lang="pl-PL" sz="1400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Naruszenie wizerunku </a:t>
                      </a:r>
                    </a:p>
                    <a:p>
                      <a:pPr algn="ctr"/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cywilny       </a:t>
                      </a:r>
                    </a:p>
                    <a:p>
                      <a:pPr algn="ctr"/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 23 i 24 </a:t>
                      </a:r>
                      <a:endParaRPr lang="pl-PL" sz="1400" b="0" dirty="0">
                        <a:latin typeface="Garamond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Publikacja kompromitujących materiałów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Naruszenie czci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(zniesławienie, znieważenie) </a:t>
                      </a:r>
                    </a:p>
                    <a:p>
                      <a:pPr algn="ctr"/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karny      </a:t>
                      </a:r>
                    </a:p>
                    <a:p>
                      <a:pPr algn="ctr"/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Art. 212&amp;1-4</a:t>
                      </a:r>
                      <a:endParaRPr lang="pl-PL" sz="1400" b="0" dirty="0">
                        <a:latin typeface="Garamond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Podszywanie się </a:t>
                      </a:r>
                    </a:p>
                    <a:p>
                      <a:pPr algn="ctr"/>
                      <a:endParaRPr lang="pl-PL" sz="1400" dirty="0">
                        <a:solidFill>
                          <a:srgbClr val="00B0F0"/>
                        </a:solidFill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Włamania do miejsca strzeżonego hasłem lub innym zabezpieczeniem </a:t>
                      </a:r>
                    </a:p>
                    <a:p>
                      <a:pPr algn="ctr"/>
                      <a:endParaRPr lang="pl-PL" sz="1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Kodeks karny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Art. 267&amp;1-4, 268a&amp;1-3 , 190a&amp;2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Garamond" pitchFamily="18" charset="0"/>
              </a:rPr>
              <a:t>Obowiązek zawiadomienia o przestępstwie</a:t>
            </a:r>
            <a:endParaRPr lang="pl-PL" sz="2400" b="1" dirty="0">
              <a:latin typeface="Garamond" pitchFamily="18" charset="0"/>
            </a:endParaRPr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sz="quarter" idx="2"/>
          </p:nvPr>
        </p:nvGraphicFramePr>
        <p:xfrm>
          <a:off x="467544" y="2708920"/>
          <a:ext cx="8136904" cy="35524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68452"/>
                <a:gridCol w="4068452"/>
              </a:tblGrid>
              <a:tr h="43567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Art. 304&amp;1 KPK                                                               Art. 304&amp;2 KPK</a:t>
                      </a: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116735">
                <a:tc>
                  <a:txBody>
                    <a:bodyPr/>
                    <a:lstStyle/>
                    <a:p>
                      <a:pPr algn="l"/>
                      <a:r>
                        <a:rPr lang="pl-PL" sz="2000" dirty="0" smtClean="0">
                          <a:latin typeface="Garamond" pitchFamily="18" charset="0"/>
                        </a:rPr>
                        <a:t>Każdy dowiedziawszy się o popełnieniu przestępstwa ściganego </a:t>
                      </a:r>
                      <a:br>
                        <a:rPr lang="pl-PL" sz="2000" dirty="0" smtClean="0">
                          <a:latin typeface="Garamond" pitchFamily="18" charset="0"/>
                        </a:rPr>
                      </a:br>
                      <a:r>
                        <a:rPr lang="pl-PL" sz="2000" dirty="0" smtClean="0">
                          <a:latin typeface="Garamond" pitchFamily="18" charset="0"/>
                        </a:rPr>
                        <a:t>z urzędu ma społeczny obowiązek zawiadomić o tym Prokuratora lub Policję.  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 smtClean="0">
                          <a:latin typeface="Garamond" pitchFamily="18" charset="0"/>
                        </a:rPr>
                        <a:t>Instytucje państwowe i samorządowe, które w związku ze swą działalnością  dowiedziawszy się o popełnieniu przestępstwa ściganego z urzędu,</a:t>
                      </a:r>
                      <a:r>
                        <a:rPr lang="pl-PL" sz="2000" baseline="0" dirty="0" smtClean="0">
                          <a:latin typeface="Garamond" pitchFamily="18" charset="0"/>
                        </a:rPr>
                        <a:t> są obowiązane niezwłocznie </a:t>
                      </a:r>
                      <a:r>
                        <a:rPr lang="pl-PL" sz="2000" dirty="0" smtClean="0">
                          <a:latin typeface="Garamond" pitchFamily="18" charset="0"/>
                        </a:rPr>
                        <a:t>zawiadomić o tym Prokuratora lub Policję</a:t>
                      </a:r>
                      <a:r>
                        <a:rPr lang="pl-PL" sz="2000" baseline="0" dirty="0" smtClean="0">
                          <a:latin typeface="Garamond" pitchFamily="18" charset="0"/>
                        </a:rPr>
                        <a:t> oraz przedsięwziąć niezbędne czynności do czasu przybycia organu powołanego do ścigania przestępstw (…)  </a:t>
                      </a:r>
                      <a:endParaRPr lang="pl-PL" sz="2000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4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Cyberprzemoc –zjawisko szczególnie niebezpieczne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539552" y="2708920"/>
            <a:ext cx="8352928" cy="4032448"/>
          </a:xfrm>
        </p:spPr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l-PL" sz="2900" b="1" i="1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„Star Wars </a:t>
            </a:r>
            <a:r>
              <a:rPr lang="pl-PL" sz="2900" b="1" i="1" dirty="0" err="1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Kid</a:t>
            </a:r>
            <a:r>
              <a:rPr lang="pl-PL" sz="2900" b="1" i="1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”</a:t>
            </a: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– amatorski film Kanadyjczyka, który zdobył ogromną popularność w Internecie.</a:t>
            </a:r>
            <a:endParaRPr lang="pl-PL" sz="2900" dirty="0" smtClean="0">
              <a:latin typeface="Garamond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8 listopada 2002r. </a:t>
            </a:r>
            <a:r>
              <a:rPr lang="pl-PL" sz="2900" b="1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piętnastoletni wówczas</a:t>
            </a: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, uczeń liceum nagrał siebie, </a:t>
            </a:r>
            <a:b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w szkolnym studiu, wymachującego przyrządem do zbierania piłek do golfa, naśladując jednego z bohaterów Gwiezdnych wojen walczącego mieczem świetlnym. 19 kwietnia 2003r. jeden z kolegów </a:t>
            </a:r>
            <a:r>
              <a:rPr lang="pl-PL" sz="2900" dirty="0" err="1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Ghyslaina</a:t>
            </a: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znalazł kasetę </a:t>
            </a:r>
            <a:b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z nagraniem pozostawioną na kilka miesięcy w szkolnym schowku i umieścił nagranie w sieci p2p </a:t>
            </a:r>
            <a:r>
              <a:rPr lang="pl-PL" sz="2900" dirty="0" err="1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Kazaa</a:t>
            </a: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. Stamtąd film momentalnie rozprzestrzenił się na wiele stron internetowych. Powstało wiele jego przeróbek i modyfikacji. Autor filmu był szykanowany przez rówieśników po opublikowaniu nagrania w </a:t>
            </a:r>
            <a:r>
              <a:rPr lang="pl-PL" sz="2900" dirty="0" err="1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internecie</a:t>
            </a: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, </a:t>
            </a:r>
            <a:b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29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z powodu negatywnych skutków udostępnienia filmu pozostawał pod opieką psychiatryczną, jego rodzina zażądała od czterech kolegów autora odszkodowania w wysokości dwustu pięćdziesięciu tysięcy dolarów kanadyjskich. Do rozprawy nie doszło, gdyż strony zawarły porozumienie poza sądem.”</a:t>
            </a:r>
            <a:endParaRPr lang="pl-PL" sz="2900" dirty="0" smtClean="0">
              <a:latin typeface="Garamond" pitchFamily="18" charset="0"/>
              <a:cs typeface="Arial" pitchFamily="34" charset="0"/>
            </a:endParaRPr>
          </a:p>
          <a:p>
            <a:endParaRPr lang="pl-PL" dirty="0"/>
          </a:p>
        </p:txBody>
      </p:sp>
      <p:pic>
        <p:nvPicPr>
          <p:cNvPr id="10" name="Picture 3" descr="http://cdn.uproxx.com/wp-content/uploads/2013/05/starwars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4397" y="22578"/>
            <a:ext cx="2195736" cy="1734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4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Cyberprzemoc –zjawisko szczególnie niebezpieczne</a:t>
            </a:r>
          </a:p>
        </p:txBody>
      </p:sp>
      <p:pic>
        <p:nvPicPr>
          <p:cNvPr id="9" name="Obraz 8"/>
          <p:cNvPicPr/>
          <p:nvPr/>
        </p:nvPicPr>
        <p:blipFill>
          <a:blip r:embed="rId3" cstate="print"/>
          <a:srcRect l="14655" t="22805" r="37931" b="3862"/>
          <a:stretch>
            <a:fillRect/>
          </a:stretch>
        </p:blipFill>
        <p:spPr bwMode="auto">
          <a:xfrm>
            <a:off x="594464" y="2564904"/>
            <a:ext cx="3960440" cy="3960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Symbol zastępczy zawartości 10"/>
          <p:cNvPicPr>
            <a:picLocks noGrp="1"/>
          </p:cNvPicPr>
          <p:nvPr>
            <p:ph sz="quarter" idx="2"/>
          </p:nvPr>
        </p:nvPicPr>
        <p:blipFill>
          <a:blip r:embed="rId4" cstate="print"/>
          <a:srcRect l="23439" t="12501" r="25051" b="7138"/>
          <a:stretch>
            <a:fillRect/>
          </a:stretch>
        </p:blipFill>
        <p:spPr bwMode="auto">
          <a:xfrm>
            <a:off x="4644008" y="2564904"/>
            <a:ext cx="3888432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827584" y="1844824"/>
            <a:ext cx="7128792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4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Telefony komórkowe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8291264" cy="4082752"/>
          </a:xfrm>
        </p:spPr>
        <p:txBody>
          <a:bodyPr>
            <a:normAutofit fontScale="70000" lnSpcReduction="20000"/>
          </a:bodyPr>
          <a:lstStyle/>
          <a:p>
            <a:pPr marL="273050" indent="-1588" algn="just">
              <a:buNone/>
            </a:pPr>
            <a:r>
              <a:rPr lang="pl-PL" sz="2900" dirty="0" smtClean="0">
                <a:latin typeface="Garamond" pitchFamily="18" charset="0"/>
              </a:rPr>
              <a:t>Stały się obecnie przedmiotem codziennego użytku, również dla dzieci. </a:t>
            </a:r>
            <a:br>
              <a:rPr lang="pl-PL" sz="2900" dirty="0" smtClean="0">
                <a:latin typeface="Garamond" pitchFamily="18" charset="0"/>
              </a:rPr>
            </a:br>
            <a:r>
              <a:rPr lang="pl-PL" sz="2900" dirty="0" smtClean="0">
                <a:latin typeface="Garamond" pitchFamily="18" charset="0"/>
              </a:rPr>
              <a:t>Od dawna służą nie tylko do rozmów telefonicznych czy wysyłania </a:t>
            </a:r>
            <a:r>
              <a:rPr lang="pl-PL" sz="2900" dirty="0" err="1" smtClean="0">
                <a:latin typeface="Garamond" pitchFamily="18" charset="0"/>
              </a:rPr>
              <a:t>SMSów</a:t>
            </a:r>
            <a:r>
              <a:rPr lang="pl-PL" sz="2900" dirty="0" smtClean="0">
                <a:latin typeface="Garamond" pitchFamily="18" charset="0"/>
              </a:rPr>
              <a:t>. Oprócz tych tradycyjnych funkcji telefon komórkowy bywa także aparatem fotograficznym, kamerą, radioodbiornikiem czy odtwarzaczem plików MP3. Współczesne aparaty dają także możliwość łączenia się z Internetem oraz przesyłania plików. </a:t>
            </a:r>
            <a:endParaRPr lang="pl-PL" sz="2900" b="1" dirty="0" smtClean="0">
              <a:latin typeface="Garamond" pitchFamily="18" charset="0"/>
            </a:endParaRPr>
          </a:p>
          <a:p>
            <a:pPr marL="273050" indent="-1588" algn="ctr"/>
            <a:endParaRPr lang="pl-PL" sz="1300" b="1" dirty="0" smtClean="0">
              <a:latin typeface="Garamond" pitchFamily="18" charset="0"/>
            </a:endParaRPr>
          </a:p>
          <a:p>
            <a:pPr algn="ctr">
              <a:buNone/>
            </a:pPr>
            <a:r>
              <a:rPr lang="pl-PL" sz="2900" b="1" dirty="0" smtClean="0">
                <a:latin typeface="Garamond" pitchFamily="18" charset="0"/>
              </a:rPr>
              <a:t>Korzystanie z telefonów komórkowych przez dzieci w Polsce:</a:t>
            </a:r>
          </a:p>
          <a:p>
            <a:pPr algn="ctr">
              <a:buNone/>
            </a:pPr>
            <a:endParaRPr lang="pl-PL" sz="1300" b="1" dirty="0" smtClean="0">
              <a:latin typeface="Garamond" pitchFamily="18" charset="0"/>
            </a:endParaRPr>
          </a:p>
          <a:p>
            <a:pPr eaLnBrk="0" hangingPunct="0">
              <a:buClr>
                <a:schemeClr val="bg2">
                  <a:lumMod val="50000"/>
                </a:schemeClr>
              </a:buClr>
            </a:pPr>
            <a:r>
              <a:rPr lang="pl-PL" sz="2900" dirty="0" smtClean="0">
                <a:latin typeface="Garamond" pitchFamily="18" charset="0"/>
              </a:rPr>
              <a:t>około 2/3 uczniów szkół podstawowych używa telefonu komórkowego,  przeważnie własnego,</a:t>
            </a:r>
          </a:p>
          <a:p>
            <a:pPr eaLnBrk="0" hangingPunct="0">
              <a:buClr>
                <a:schemeClr val="bg2">
                  <a:lumMod val="50000"/>
                </a:schemeClr>
              </a:buClr>
              <a:buNone/>
            </a:pPr>
            <a:endParaRPr lang="pl-PL" sz="1300" dirty="0" smtClean="0">
              <a:latin typeface="Garamond" pitchFamily="18" charset="0"/>
            </a:endParaRPr>
          </a:p>
          <a:p>
            <a:pPr eaLnBrk="0" hangingPunct="0">
              <a:buClr>
                <a:schemeClr val="bg2">
                  <a:lumMod val="50000"/>
                </a:schemeClr>
              </a:buClr>
            </a:pPr>
            <a:r>
              <a:rPr lang="pl-PL" sz="2900" dirty="0" smtClean="0">
                <a:latin typeface="Garamond" pitchFamily="18" charset="0"/>
              </a:rPr>
              <a:t>starsi (12-18 lat) w zdecydowanej większości (90%) posiadają własny telefon komórkowy,</a:t>
            </a:r>
          </a:p>
          <a:p>
            <a:pPr eaLnBrk="0" hangingPunct="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pl-PL" sz="1300" dirty="0" smtClean="0">
              <a:latin typeface="Garamond" pitchFamily="18" charset="0"/>
            </a:endParaRPr>
          </a:p>
          <a:p>
            <a:pPr eaLnBrk="0" hangingPunct="0">
              <a:buClr>
                <a:schemeClr val="bg2">
                  <a:lumMod val="50000"/>
                </a:schemeClr>
              </a:buClr>
            </a:pPr>
            <a:r>
              <a:rPr lang="pl-PL" sz="2900" dirty="0" smtClean="0">
                <a:latin typeface="Garamond" pitchFamily="18" charset="0"/>
              </a:rPr>
              <a:t>najbardziej popularną wśród dzieci usługą są </a:t>
            </a:r>
            <a:r>
              <a:rPr lang="pl-PL" sz="2900" dirty="0" err="1" smtClean="0">
                <a:latin typeface="Garamond" pitchFamily="18" charset="0"/>
              </a:rPr>
              <a:t>SMSy</a:t>
            </a:r>
            <a:r>
              <a:rPr lang="pl-PL" sz="2900" dirty="0" smtClean="0">
                <a:latin typeface="Garamond" pitchFamily="18" charset="0"/>
              </a:rPr>
              <a:t> - wysyła je ponad 80%  młodych użytkowników komórek.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323528" y="1844824"/>
            <a:ext cx="8568952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Czy  jesteśmy bezradni-co może szkoła….</a:t>
            </a: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gdy zachodzi podejrzenie, że dziecko jest ofiarą lub sprawcą przemocy w sieci 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57200" y="2708920"/>
            <a:ext cx="8291264" cy="345638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pl-PL" sz="2000" b="1" dirty="0" smtClean="0">
              <a:latin typeface="Garamond" pitchFamily="18" charset="0"/>
            </a:endParaRPr>
          </a:p>
          <a:p>
            <a:pPr marL="273600" indent="-273600">
              <a:lnSpc>
                <a:spcPct val="90000"/>
              </a:lnSpc>
              <a:buFont typeface="+mj-lt"/>
              <a:buAutoNum type="arabicPeriod"/>
              <a:tabLst>
                <a:tab pos="271463" algn="l"/>
                <a:tab pos="631825" algn="l"/>
              </a:tabLst>
            </a:pPr>
            <a:r>
              <a:rPr lang="pl-PL" sz="2000" b="1" dirty="0" smtClean="0">
                <a:latin typeface="Garamond" pitchFamily="18" charset="0"/>
              </a:rPr>
              <a:t>Działania profilaktyczne i kampanie informacyjne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edukacja (zasady odpowiedzialnego i bezpiecznego korzystania z Internetu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i telefonii komórkowej, zagrożenia płynące z użytkowania technologii komunikacyjnych, </a:t>
            </a:r>
            <a:r>
              <a:rPr lang="pl-PL" sz="2000" dirty="0" err="1" smtClean="0">
                <a:latin typeface="Garamond" pitchFamily="18" charset="0"/>
              </a:rPr>
              <a:t>netykieta</a:t>
            </a:r>
            <a:r>
              <a:rPr lang="pl-PL" sz="2000" dirty="0" smtClean="0">
                <a:latin typeface="Garamond" pitchFamily="18" charset="0"/>
              </a:rPr>
              <a:t>, odpowiedzialność prawna, wiedza dotycząca sposobów postępowania w sytuacjach zagrożenia),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prelekcje, spotkania z ekspertami, konkursy.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None/>
            </a:pPr>
            <a:endParaRPr lang="pl-PL" sz="1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323528" y="1844824"/>
            <a:ext cx="8640960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Czy  jesteśmy bezradni-co może szkoła….</a:t>
            </a: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gdy zachodzi podejrzenie, że dziecko jest ofiarą lub sprawcą przemocy w sieci 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57200" y="2708920"/>
            <a:ext cx="8291264" cy="345638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pl-PL" sz="2000" b="1" dirty="0" smtClean="0">
              <a:latin typeface="Garamond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pl-PL" sz="2000" b="1" dirty="0" smtClean="0">
                <a:latin typeface="Garamond" pitchFamily="18" charset="0"/>
              </a:rPr>
              <a:t>    </a:t>
            </a: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7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924944"/>
            <a:ext cx="8291264" cy="3384376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Font typeface="+mj-lt"/>
              <a:buAutoNum type="arabicPeriod" startAt="2"/>
            </a:pPr>
            <a:r>
              <a:rPr lang="pl-PL" sz="2000" b="1" dirty="0" smtClean="0">
                <a:latin typeface="Garamond" pitchFamily="18" charset="0"/>
              </a:rPr>
              <a:t>Działania prewencyjne: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filtry, kontrola przeglądanych stron, właściwa reakcja na niepożądane  zachowania dzieci i młodzieży.</a:t>
            </a:r>
          </a:p>
          <a:p>
            <a:pPr algn="just">
              <a:lnSpc>
                <a:spcPct val="90000"/>
              </a:lnSpc>
              <a:buNone/>
            </a:pPr>
            <a:endParaRPr lang="pl-PL" sz="2000" dirty="0" smtClean="0">
              <a:latin typeface="Garamond" pitchFamily="18" charset="0"/>
            </a:endParaRPr>
          </a:p>
          <a:p>
            <a:pPr marL="273600" indent="-273600">
              <a:lnSpc>
                <a:spcPct val="90000"/>
              </a:lnSpc>
              <a:buFont typeface="+mj-lt"/>
              <a:buAutoNum type="arabicPeriod" startAt="3"/>
            </a:pPr>
            <a:r>
              <a:rPr lang="pl-PL" sz="2000" b="1" dirty="0" smtClean="0">
                <a:latin typeface="Garamond" pitchFamily="18" charset="0"/>
              </a:rPr>
              <a:t>System zapobiegania cyberprzemocy w szkole: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opracowanie procedur reagowania na cyberprzemoc,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podejmowanie interwencji w każdym przypadku ujawnienia lub podejrzenia cyberprzemocy,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sankcje regulaminowe szkoły,</a:t>
            </a:r>
          </a:p>
          <a:p>
            <a:pPr algn="just">
              <a:lnSpc>
                <a:spcPct val="90000"/>
              </a:lnSpc>
            </a:pPr>
            <a:r>
              <a:rPr lang="pl-PL" sz="2000" dirty="0" smtClean="0">
                <a:latin typeface="Garamond" pitchFamily="18" charset="0"/>
              </a:rPr>
              <a:t>kontrakt z rodzicami.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395536" y="2636912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pl-PL" sz="2000" b="1" dirty="0" smtClean="0">
                <a:latin typeface="Garamond" pitchFamily="18" charset="0"/>
              </a:rPr>
              <a:t>Ujawnienie przypadku cyberprzemocy </a:t>
            </a:r>
            <a:r>
              <a:rPr lang="pl-PL" sz="2000" dirty="0" smtClean="0">
                <a:latin typeface="Garamond" pitchFamily="18" charset="0"/>
              </a:rPr>
              <a:t>(informacja ta może pochodzić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z różnych źródeł np. poszkodowany uczeń, jego rodzice, inni świadkowie zdarzenia, nauczyciele bądź też anonimowe zawiadamianie tzw. „skrzynki zaufania”).</a:t>
            </a: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2000" dirty="0" smtClean="0">
              <a:latin typeface="Garamond" pitchFamily="18" charset="0"/>
            </a:endParaRP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2"/>
            </a:pPr>
            <a:r>
              <a:rPr lang="pl-PL" sz="2000" b="1" dirty="0" smtClean="0">
                <a:latin typeface="Garamond" pitchFamily="18" charset="0"/>
              </a:rPr>
              <a:t>Ustalenie okoliczności zdarzenia i ewentualnych świadków</a:t>
            </a:r>
            <a:r>
              <a:rPr lang="pl-PL" sz="2000" dirty="0" smtClean="0">
                <a:latin typeface="Garamond" pitchFamily="18" charset="0"/>
              </a:rPr>
              <a:t>:</a:t>
            </a: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Garamond" pitchFamily="18" charset="0"/>
              <a:buChar char="-"/>
            </a:pPr>
            <a:r>
              <a:rPr lang="pl-PL" sz="2000" dirty="0" smtClean="0">
                <a:latin typeface="Garamond" pitchFamily="18" charset="0"/>
              </a:rPr>
              <a:t> właściwe zbadanie,</a:t>
            </a:r>
          </a:p>
          <a:p>
            <a:pPr marL="273600" indent="-273600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Garamond" pitchFamily="18" charset="0"/>
              <a:buChar char="-"/>
            </a:pPr>
            <a:r>
              <a:rPr lang="pl-PL" sz="2000" dirty="0" smtClean="0">
                <a:latin typeface="Garamond" pitchFamily="18" charset="0"/>
              </a:rPr>
              <a:t> zarejestrowanie,</a:t>
            </a:r>
          </a:p>
          <a:p>
            <a:pPr marL="273600" indent="-273600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Garamond" pitchFamily="18" charset="0"/>
              <a:buChar char="-"/>
            </a:pPr>
            <a:r>
              <a:rPr lang="pl-PL" sz="2000" dirty="0" smtClean="0">
                <a:latin typeface="Garamond" pitchFamily="18" charset="0"/>
              </a:rPr>
              <a:t> udokumentowanie.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000" dirty="0" smtClean="0">
                <a:latin typeface="Garamond" pitchFamily="18" charset="0"/>
              </a:rPr>
              <a:t>    Nauczyciel -  wychowawca klasy - pedagog szkolny – dyrektor.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000" dirty="0" smtClean="0">
                <a:latin typeface="Garamond" pitchFamily="18" charset="0"/>
              </a:rPr>
              <a:t>    Analiza zdarzenia przy udziale dyrektora, pedagoga i wychowawcy.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None/>
            </a:pPr>
            <a:endParaRPr lang="pl-PL" sz="1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395536" y="2564904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3"/>
            </a:pPr>
            <a:r>
              <a:rPr lang="pl-PL" sz="2000" b="1" dirty="0" smtClean="0">
                <a:latin typeface="Garamond" pitchFamily="18" charset="0"/>
              </a:rPr>
              <a:t>Zabezpieczenie dowodów: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   Wszelkie dowody cyberprzemocy powinny zostać </a:t>
            </a:r>
            <a:r>
              <a:rPr lang="pl-PL" sz="2000" b="1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zabezpieczone</a:t>
            </a: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pl-PL" sz="2000" b="1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zarejestrowane</a:t>
            </a: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. Należy zanotować datę i czas otrzymania materiału, treść wiadomości oraz, jeśli to możliwe, dane nadawcy (nazwę użytkownika, adres </a:t>
            </a:r>
            <a:b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e-mail, numer telefonu komórkowego itp.) lub adres strony </a:t>
            </a:r>
            <a:r>
              <a:rPr lang="pl-PL" sz="2000" dirty="0" err="1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www</a:t>
            </a:r>
            <a:r>
              <a:rPr lang="pl-PL" sz="20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, na której pojawiły się szkodliwe treści czy profil.</a:t>
            </a:r>
          </a:p>
          <a:p>
            <a:pPr marL="252000" lvl="0" indent="0" algn="just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pl-PL" sz="2000" dirty="0" smtClean="0">
                <a:latin typeface="Garamond" pitchFamily="18" charset="0"/>
              </a:rPr>
              <a:t>Takie zabezpieczenie dowodów nie tylko ułatwi dalsze postępowanie dostawcy usługi (odnalezienie sprawcy, usunięcie szkodliwych treści z serwisu), ale również stanowi materiał, z którym powinny się zapoznać wszystkie zaangażowane w sprawę osoby: dyrektor i pedagog szkolny, rodzice, a wreszcie </a:t>
            </a:r>
            <a:r>
              <a:rPr lang="pl-PL" sz="2000" b="1" dirty="0" smtClean="0">
                <a:latin typeface="Garamond" pitchFamily="18" charset="0"/>
              </a:rPr>
              <a:t>policja, jeśli doszło do złamania prawa</a:t>
            </a:r>
            <a:r>
              <a:rPr lang="pl-PL" sz="2000" dirty="0" smtClean="0">
                <a:latin typeface="Garamond" pitchFamily="18" charset="0"/>
              </a:rPr>
              <a:t>.</a:t>
            </a:r>
          </a:p>
          <a:p>
            <a:pPr marL="252000" lvl="0" algn="just" eaLnBrk="0" hangingPunct="0">
              <a:spcBef>
                <a:spcPts val="0"/>
              </a:spcBef>
              <a:buNone/>
            </a:pPr>
            <a:r>
              <a:rPr lang="pl-PL" sz="2000" dirty="0" smtClean="0">
                <a:latin typeface="Garamond" pitchFamily="18" charset="0"/>
              </a:rPr>
              <a:t>    </a:t>
            </a:r>
            <a:endParaRPr lang="pl-PL" sz="2000" dirty="0" smtClean="0"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395536" y="2492896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4"/>
            </a:pPr>
            <a:r>
              <a:rPr lang="pl-PL" sz="2000" b="1" dirty="0" smtClean="0">
                <a:latin typeface="Garamond" pitchFamily="18" charset="0"/>
              </a:rPr>
              <a:t>Identyfikacja sprawcy</a:t>
            </a:r>
            <a:r>
              <a:rPr lang="pl-PL" sz="2000" dirty="0" smtClean="0">
                <a:latin typeface="Garamond" pitchFamily="18" charset="0"/>
              </a:rPr>
              <a:t>: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000" b="1" dirty="0" smtClean="0">
                <a:latin typeface="Garamond" pitchFamily="18" charset="0"/>
              </a:rPr>
              <a:t>gdy sprawca jest nieznany należy: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powiadomienie Policji - w przypadku gdy zostało złamane prawo,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zawiadomienie administratora serwisu o zablokowaniu materiałów (Ustawa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z dnia 18 lipca 2002r. o świadczeniu usług drogą elektroniczną);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000" b="1" dirty="0" smtClean="0">
                <a:latin typeface="Garamond" pitchFamily="18" charset="0"/>
              </a:rPr>
              <a:t>gdy sprawca jest znany należy:</a:t>
            </a:r>
            <a:endParaRPr lang="pl-PL" sz="2000" dirty="0" smtClean="0">
              <a:latin typeface="Garamond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powiadomienie Policji lub sądu rodzinnego,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powiadomienie rodziców lub opiekunów,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rozmowa z uczniem sprawcą przemocy o jego zachowaniu,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zobowiązanie sprawcy do usunięcia materiałów z Sieci.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395536" y="2420888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r>
              <a:rPr lang="pl-PL" sz="2000" b="1" dirty="0" smtClean="0">
                <a:latin typeface="Garamond" pitchFamily="18" charset="0"/>
              </a:rPr>
              <a:t>Działania wobec sprawcy cyberprzemocy</a:t>
            </a:r>
            <a:r>
              <a:rPr lang="pl-PL" sz="2000" dirty="0" smtClean="0">
                <a:latin typeface="Garamond" pitchFamily="18" charset="0"/>
              </a:rPr>
              <a:t>: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2400" dirty="0" smtClean="0">
                <a:latin typeface="Garamond" pitchFamily="18" charset="0"/>
              </a:rPr>
              <a:t>   </a:t>
            </a:r>
            <a:r>
              <a:rPr lang="pl-PL" sz="1800" b="1" dirty="0" smtClean="0">
                <a:latin typeface="Garamond" pitchFamily="18" charset="0"/>
              </a:rPr>
              <a:t>Rozmowa z uczniem - sprawcą przemocy o jego zachowaniu: 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ustalenie okoliczności zajścia, wspólne zastanowienie się nad jego przyczynami </a:t>
            </a:r>
            <a:b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i poszukanie rozwiązania sytuacji konfliktowej,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sprawca powinien otrzymać jasny i zdecydowany komunikat o tym, że szkoła nie akceptuje żadnych form przemocy,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omówienie z uczniem skutków jego postępowania i poinformowanie o konsekwencjach regulaminowych, które zostaną wobec niego zastosowane,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sprawca powinien zostać zobowiązany do zaprzestania swojego działania i usunięcia </a:t>
            </a:r>
            <a:b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z sieci szkodliwych materiałów,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określenie sposobów zadośćuczynienia wobec ofiary cyberprzemocy,</a:t>
            </a:r>
          </a:p>
          <a:p>
            <a:pPr marL="263525" lvl="0" indent="-263525" algn="just" eaLnBrk="0" hangingPunct="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jeśli w zdarzeniu brała udział większa grupa uczniów, należy rozmawiać z każdym z nich z osobna, zaczynając od lidera grupy.</a:t>
            </a:r>
            <a:endParaRPr lang="pl-PL" sz="1800" dirty="0" smtClean="0">
              <a:latin typeface="Garamond" pitchFamily="18" charset="0"/>
              <a:cs typeface="Arial" pitchFamily="34" charset="0"/>
            </a:endParaRPr>
          </a:p>
          <a:p>
            <a:pPr marL="252000" indent="-2520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endParaRPr lang="pl-PL" b="1" dirty="0" smtClean="0">
              <a:latin typeface="Garamond" pitchFamily="18" charset="0"/>
            </a:endParaRPr>
          </a:p>
          <a:p>
            <a:pPr marL="252000" indent="-2520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endParaRPr lang="pl-PL" b="1" dirty="0" smtClean="0">
              <a:latin typeface="Garamond" pitchFamily="18" charset="0"/>
            </a:endParaRP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492896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r>
              <a:rPr lang="pl-PL" sz="2000" b="1" dirty="0" smtClean="0">
                <a:latin typeface="Garamond" pitchFamily="18" charset="0"/>
              </a:rPr>
              <a:t>Działania wobec sprawcy cyberprzemocy</a:t>
            </a:r>
            <a:r>
              <a:rPr lang="pl-PL" sz="2000" dirty="0" smtClean="0">
                <a:latin typeface="Garamond" pitchFamily="18" charset="0"/>
              </a:rPr>
              <a:t>:</a:t>
            </a:r>
            <a:endParaRPr lang="pl-PL" sz="2000" b="1" dirty="0" smtClean="0">
              <a:latin typeface="Garamond" pitchFamily="18" charset="0"/>
            </a:endParaRPr>
          </a:p>
          <a:p>
            <a:pPr marL="252000" indent="-2520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b="1" dirty="0" smtClean="0">
                <a:latin typeface="Garamond" pitchFamily="18" charset="0"/>
              </a:rPr>
              <a:t>    </a:t>
            </a:r>
            <a:r>
              <a:rPr lang="pl-PL" sz="1800" b="1" dirty="0" smtClean="0">
                <a:latin typeface="Garamond" pitchFamily="18" charset="0"/>
              </a:rPr>
              <a:t>Powiadomienie rodziców sprawcy i omówienie z nimi zachowania dziecka: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poinformowanie rodziców sprawcy o przebiegu zdarzenia i zapoznanie z materiałem dowodowym, a także z decyzją w sprawie dalszego toku postępowania i podjętych przez szkołę środkach dyscyplinarnych wobec ich dziecka,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w miarę możliwości pozyskanie rodziców do współpracy i ustalenie jej zasad,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opracowanie wspólnie z rodzicami projekt kontraktu dla dziecka, określającego zobowiązania ucznia, rodziców i przedstawiciela szkoły oraz konsekwencje nieprzestrzegania przyjętych wymagań i terminy realizacji zadań zawartych w umowie</a:t>
            </a:r>
            <a:r>
              <a:rPr lang="pl-PL" sz="18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.</a:t>
            </a:r>
          </a:p>
          <a:p>
            <a:pPr marL="252000" indent="-2520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b="1" dirty="0" smtClean="0">
              <a:latin typeface="Garamond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492896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r>
              <a:rPr lang="pl-PL" sz="2000" b="1" dirty="0" smtClean="0">
                <a:latin typeface="Garamond" pitchFamily="18" charset="0"/>
              </a:rPr>
              <a:t>Działania wobec sprawcy cyberprzemocy</a:t>
            </a:r>
            <a:r>
              <a:rPr lang="pl-PL" sz="2000" dirty="0" smtClean="0">
                <a:latin typeface="Garamond" pitchFamily="18" charset="0"/>
              </a:rPr>
              <a:t>:</a:t>
            </a:r>
            <a:endParaRPr lang="pl-PL" sz="2000" b="1" dirty="0" smtClean="0">
              <a:latin typeface="Garamond" pitchFamily="18" charset="0"/>
            </a:endParaRPr>
          </a:p>
          <a:p>
            <a:pPr marL="252000" indent="-2520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r>
              <a:rPr lang="pl-PL" sz="1800" b="1" dirty="0" smtClean="0">
                <a:latin typeface="Garamond" pitchFamily="18" charset="0"/>
              </a:rPr>
              <a:t>     Objęcie sprawcy opieką psychologiczno-pedagogiczną.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praca ze sprawcą powinna zmierzać w kierunku pomocy uczniowi w zrozumieniu konsekwencji swojego zachowania, w zmianie postawy i postępowania ucznia, w tym sposobu korzystania z nowych technologii,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jeśli szkoła posiada odpowiednie warunki, pomoc psychologiczna może być udzielona sprawcy na terenie szkoły,</a:t>
            </a:r>
          </a:p>
          <a:p>
            <a:pPr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w uzasadnionym przypadku można w toku interwencji zaproponować uczniowi (za zgodą rodziców) skierowanie do specjalistycznej placówki i udział w programie terapeutycznym.</a:t>
            </a: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endParaRPr lang="pl-PL" dirty="0" smtClean="0">
              <a:latin typeface="Garamond" pitchFamily="18" charset="0"/>
            </a:endParaRP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endParaRPr lang="pl-PL" dirty="0" smtClean="0">
              <a:latin typeface="Garamond" pitchFamily="18" charset="0"/>
            </a:endParaRP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5"/>
            </a:pPr>
            <a:endParaRPr lang="pl-PL" dirty="0" smtClean="0">
              <a:latin typeface="Garamond" pitchFamily="18" charset="0"/>
            </a:endParaRP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492896"/>
            <a:ext cx="8291264" cy="3816424"/>
          </a:xfrm>
        </p:spPr>
        <p:txBody>
          <a:bodyPr>
            <a:noAutofit/>
          </a:bodyPr>
          <a:lstStyle/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 startAt="6"/>
            </a:pPr>
            <a:r>
              <a:rPr lang="pl-PL" sz="2000" b="1" dirty="0" smtClean="0">
                <a:latin typeface="Garamond" pitchFamily="18" charset="0"/>
              </a:rPr>
              <a:t>Zastosowanie środków dyscyplinujących wobec sprawcy:</a:t>
            </a:r>
          </a:p>
          <a:p>
            <a:pPr marL="273600" indent="-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pl-PL" sz="1800" dirty="0" smtClean="0">
                <a:latin typeface="Garamond" pitchFamily="18" charset="0"/>
              </a:rPr>
              <a:t>sankcje określone w wewnętrznych przepisach szkoły np. czasowy zakaz korzystania ze szkolnej pracowni komputerowej w czasie wolnym, przynoszenia do szkoły akcesoriów elektronicznych.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None/>
            </a:pPr>
            <a:r>
              <a:rPr lang="pl-PL" sz="1800" dirty="0" smtClean="0">
                <a:latin typeface="Garamond" pitchFamily="18" charset="0"/>
              </a:rPr>
              <a:t>     Celem sankcji wobec sprawcy jest: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Font typeface="Garamond" pitchFamily="18" charset="0"/>
              <a:buChar char="–"/>
            </a:pPr>
            <a:r>
              <a:rPr lang="pl-PL" sz="1800" dirty="0" smtClean="0">
                <a:latin typeface="Garamond" pitchFamily="18" charset="0"/>
              </a:rPr>
              <a:t>zatrzymanie przemocy i zapewnienie poczucia bezpieczeństwa poszkodowanemu   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None/>
            </a:pPr>
            <a:r>
              <a:rPr lang="pl-PL" sz="1800" dirty="0" smtClean="0">
                <a:latin typeface="Garamond" pitchFamily="18" charset="0"/>
              </a:rPr>
              <a:t>     uczniowi,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Font typeface="Garamond" pitchFamily="18" charset="0"/>
              <a:buChar char="–"/>
            </a:pPr>
            <a:r>
              <a:rPr lang="pl-PL" sz="1800" dirty="0" smtClean="0">
                <a:latin typeface="Garamond" pitchFamily="18" charset="0"/>
              </a:rPr>
              <a:t>wzbudzenie refleksji na temat jego zachowania, zrozumienie krzywdy jaką spowodował </a:t>
            </a:r>
            <a:br>
              <a:rPr lang="pl-PL" sz="1800" dirty="0" smtClean="0">
                <a:latin typeface="Garamond" pitchFamily="18" charset="0"/>
              </a:rPr>
            </a:br>
            <a:r>
              <a:rPr lang="pl-PL" sz="1800" dirty="0" smtClean="0">
                <a:latin typeface="Garamond" pitchFamily="18" charset="0"/>
              </a:rPr>
              <a:t>     i powstrzymanie przed podobnym zachowaniem w przyszłości,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Font typeface="Garamond" pitchFamily="18" charset="0"/>
              <a:buChar char="–"/>
            </a:pPr>
            <a:r>
              <a:rPr lang="pl-PL" sz="1800" dirty="0" smtClean="0">
                <a:latin typeface="Garamond" pitchFamily="18" charset="0"/>
              </a:rPr>
              <a:t>pokazanie społeczności szkolnej, że cyberprzemoc nie będzie tolerowana i że szkoła jest 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None/>
            </a:pPr>
            <a:r>
              <a:rPr lang="pl-PL" sz="1800" dirty="0" smtClean="0">
                <a:latin typeface="Garamond" pitchFamily="18" charset="0"/>
              </a:rPr>
              <a:t>     w stanie efektywnie zareagować w tego rodzaju sytuacji.</a:t>
            </a:r>
          </a:p>
          <a:p>
            <a:pPr marL="96012" lvl="1" indent="-342900" algn="just" eaLnBrk="0" hangingPunct="0">
              <a:buClr>
                <a:schemeClr val="bg2">
                  <a:lumMod val="50000"/>
                </a:schemeClr>
              </a:buClr>
              <a:buFont typeface="+mj-lt"/>
              <a:buAutoNum type="arabicPeriod" startAt="7"/>
            </a:pPr>
            <a:r>
              <a:rPr lang="pl-PL" b="1" dirty="0" smtClean="0">
                <a:latin typeface="Garamond" pitchFamily="18" charset="0"/>
              </a:rPr>
              <a:t>Monitoring</a:t>
            </a:r>
            <a:r>
              <a:rPr lang="pl-PL" dirty="0" smtClean="0">
                <a:latin typeface="Garamond" pitchFamily="18" charset="0"/>
              </a:rPr>
              <a:t>.</a:t>
            </a: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Font typeface="Garamond" pitchFamily="18" charset="0"/>
              <a:buChar char="–"/>
            </a:pPr>
            <a:endParaRPr lang="pl-PL" sz="1800" dirty="0" smtClean="0">
              <a:latin typeface="Garamond" pitchFamily="18" charset="0"/>
            </a:endParaRP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  <a:buFont typeface="Garamond" pitchFamily="18" charset="0"/>
              <a:buChar char="–"/>
            </a:pPr>
            <a:endParaRPr lang="pl-PL" sz="1800" dirty="0" smtClean="0">
              <a:latin typeface="Garamond" pitchFamily="18" charset="0"/>
            </a:endParaRPr>
          </a:p>
          <a:p>
            <a:pPr marL="0" lvl="1" algn="just" eaLnBrk="0" hangingPunct="0"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39552" y="1844824"/>
            <a:ext cx="820891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pl-PL" sz="2000" b="1" dirty="0" smtClean="0">
                <a:latin typeface="Garamond" pitchFamily="18" charset="0"/>
              </a:rPr>
              <a:t>Procedura reagowania w szkole w sytuacji cyberprzemocy:</a:t>
            </a:r>
            <a:endParaRPr lang="pl-PL" sz="2000" b="1" dirty="0" smtClean="0">
              <a:solidFill>
                <a:schemeClr val="bg1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395536" y="2636912"/>
            <a:ext cx="8291264" cy="3816424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endParaRPr lang="pl-PL" sz="1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pl-PL" sz="18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6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708920"/>
            <a:ext cx="8291264" cy="3816424"/>
          </a:xfrm>
        </p:spPr>
        <p:txBody>
          <a:bodyPr>
            <a:noAutofit/>
          </a:bodyPr>
          <a:lstStyle/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b="1" dirty="0" smtClean="0">
                <a:latin typeface="Garamond" pitchFamily="18" charset="0"/>
              </a:rPr>
              <a:t>wsparcie psychologiczne </a:t>
            </a:r>
            <a:r>
              <a:rPr lang="pl-PL" sz="2000" dirty="0" smtClean="0">
                <a:latin typeface="Garamond" pitchFamily="18" charset="0"/>
              </a:rPr>
              <a:t>(poradę, jak ma się zachować, aby zapewnić sobie poczucie bezpieczeństwa i nie doprowadzić do eskalacji prześladowania), 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800" dirty="0" smtClean="0">
              <a:latin typeface="Garamond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dirty="0" smtClean="0">
                <a:latin typeface="Garamond" pitchFamily="18" charset="0"/>
              </a:rPr>
              <a:t>po zakończeniu interwencji należy </a:t>
            </a:r>
            <a:r>
              <a:rPr lang="pl-PL" sz="2000" b="1" dirty="0" smtClean="0">
                <a:latin typeface="Garamond" pitchFamily="18" charset="0"/>
              </a:rPr>
              <a:t>monitorować</a:t>
            </a:r>
            <a:r>
              <a:rPr lang="pl-PL" sz="2000" dirty="0" smtClean="0">
                <a:latin typeface="Garamond" pitchFamily="18" charset="0"/>
              </a:rPr>
              <a:t> sytuację ucznia sprawdzając, czy nie są wobec niego podejmowane dalsze działania </a:t>
            </a:r>
            <a:r>
              <a:rPr lang="pl-PL" sz="2000" dirty="0" err="1" smtClean="0">
                <a:latin typeface="Garamond" pitchFamily="18" charset="0"/>
              </a:rPr>
              <a:t>przemocowe</a:t>
            </a:r>
            <a:r>
              <a:rPr lang="pl-PL" sz="2000" dirty="0" smtClean="0">
                <a:latin typeface="Garamond" pitchFamily="18" charset="0"/>
              </a:rPr>
              <a:t> bądź odwetowe ze strony sprawcy,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800" dirty="0" smtClean="0">
              <a:latin typeface="Garamond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r>
              <a:rPr lang="pl-PL" sz="2000" b="1" dirty="0" smtClean="0">
                <a:latin typeface="Garamond" pitchFamily="18" charset="0"/>
              </a:rPr>
              <a:t>poinformowanie rodziców </a:t>
            </a:r>
            <a:r>
              <a:rPr lang="pl-PL" sz="2000" dirty="0" smtClean="0">
                <a:latin typeface="Garamond" pitchFamily="18" charset="0"/>
              </a:rPr>
              <a:t>dziecka o problemie i okazanie im wsparcia </a:t>
            </a:r>
            <a:br>
              <a:rPr lang="pl-PL" sz="2000" dirty="0" smtClean="0">
                <a:latin typeface="Garamond" pitchFamily="18" charset="0"/>
              </a:rPr>
            </a:br>
            <a:r>
              <a:rPr lang="pl-PL" sz="2000" dirty="0" smtClean="0">
                <a:latin typeface="Garamond" pitchFamily="18" charset="0"/>
              </a:rPr>
              <a:t>i pomocy ze strony szkoły. W rozmowie z nimi pedagog lub wychowawca przedstawiają kroki, jakie zostały podjęte w celu wyjaśnienia zajścia oraz zapewnienia bezpieczeństwa poszkodowanemu uczniowi, a także, jeśli to wskazane, proponuje rodzicom i dziecku pomoc specjalisty (psychologa, pedagoga).</a:t>
            </a: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39552" y="1844824"/>
            <a:ext cx="8208912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</a:rPr>
              <a:t>Jaką pomoc powinna dać szkoła </a:t>
            </a: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Garamond" pitchFamily="18" charset="0"/>
              </a:rPr>
              <a:t>gdy dziecko stało się ofiarą cyberprzemocy…</a:t>
            </a:r>
            <a:endParaRPr lang="pl-PL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467544" y="1844824"/>
            <a:ext cx="8208912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pl-PL" sz="2000" b="1" spc="150" dirty="0" smtClean="0">
                <a:ln w="50800"/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Gdzie szukać pomocy?</a:t>
            </a:r>
            <a:endParaRPr lang="pl-PL" sz="2000" b="1" spc="150" dirty="0">
              <a:ln w="50800"/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420888"/>
            <a:ext cx="8291264" cy="3816424"/>
          </a:xfrm>
        </p:spPr>
        <p:txBody>
          <a:bodyPr>
            <a:noAutofit/>
          </a:bodyPr>
          <a:lstStyle/>
          <a:p>
            <a:pPr marL="0" algn="just">
              <a:lnSpc>
                <a:spcPct val="80000"/>
              </a:lnSpc>
              <a:buNone/>
              <a:defRPr/>
            </a:pPr>
            <a:r>
              <a:rPr lang="pl-PL" sz="1800" dirty="0" smtClean="0">
                <a:latin typeface="Garamond" pitchFamily="18" charset="0"/>
              </a:rPr>
              <a:t>    </a:t>
            </a:r>
            <a:endParaRPr lang="pl-PL" sz="1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l-PL" sz="1800" b="1" dirty="0" smtClean="0">
                <a:latin typeface="Garamond" pitchFamily="18" charset="0"/>
              </a:rPr>
              <a:t>Skontaktuj się np. z: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smtClean="0">
                <a:latin typeface="Garamond" pitchFamily="18" charset="0"/>
              </a:rPr>
              <a:t>Policją jeśli doszło do złamania prawa,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www.helpline.org.pl</a:t>
            </a:r>
            <a:endParaRPr lang="pl-PL" sz="1800" dirty="0" smtClean="0">
              <a:latin typeface="Garamond" pitchFamily="18" charset="0"/>
            </a:endParaRP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smtClean="0">
                <a:latin typeface="Garamond" pitchFamily="18" charset="0"/>
              </a:rPr>
              <a:t>zadzwoń pod bezpłatny numer telefonu 0 800 100 </a:t>
            </a:r>
            <a:r>
              <a:rPr lang="pl-PL" sz="1800" dirty="0" err="1" smtClean="0">
                <a:latin typeface="Garamond" pitchFamily="18" charset="0"/>
              </a:rPr>
              <a:t>100</a:t>
            </a:r>
            <a:r>
              <a:rPr lang="pl-PL" sz="1800" dirty="0" smtClean="0">
                <a:latin typeface="Garamond" pitchFamily="18" charset="0"/>
              </a:rPr>
              <a:t>.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smtClean="0">
                <a:latin typeface="Garamond" pitchFamily="18" charset="0"/>
              </a:rPr>
              <a:t>FDN „Ogólnopolski telefon zaufania dla dzieci i młodzieży 116 111”.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www.dyzurnet.pl</a:t>
            </a:r>
            <a:r>
              <a:rPr lang="pl-PL" sz="1800" dirty="0" smtClean="0">
                <a:latin typeface="Garamond" pitchFamily="18" charset="0"/>
              </a:rPr>
              <a:t> - serwis, który przyjmuje zgłoszenia dotyczące nielegalnych treści znalezionych w Internecie,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www.dzieckowsieci.pl</a:t>
            </a:r>
            <a:r>
              <a:rPr lang="pl-PL" sz="1800" dirty="0" smtClean="0">
                <a:latin typeface="Garamond" pitchFamily="18" charset="0"/>
              </a:rPr>
              <a:t>- strona zajmująca się zwróceniem uwagi dorosłych i dzieci na zagrożenia wynikające z nierozważnego korzystania z Internetu,</a:t>
            </a: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www.safeinternet.pl</a:t>
            </a:r>
            <a:endParaRPr lang="pl-PL" sz="1800" dirty="0" smtClean="0">
              <a:latin typeface="Garamond" pitchFamily="18" charset="0"/>
            </a:endParaRP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www.nask.pl</a:t>
            </a:r>
            <a:endParaRPr lang="pl-PL" sz="1800" dirty="0" smtClean="0">
              <a:latin typeface="Garamond" pitchFamily="18" charset="0"/>
            </a:endParaRPr>
          </a:p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l-PL" sz="1800" dirty="0" err="1" smtClean="0">
                <a:latin typeface="Garamond" pitchFamily="18" charset="0"/>
              </a:rPr>
              <a:t>www.dbi.pl</a:t>
            </a:r>
            <a:endParaRPr lang="pl-PL" sz="1800" dirty="0" smtClean="0">
              <a:latin typeface="Garamond" pitchFamily="18" charset="0"/>
            </a:endParaRPr>
          </a:p>
          <a:p>
            <a:pPr algn="just">
              <a:lnSpc>
                <a:spcPct val="90000"/>
              </a:lnSpc>
              <a:buNone/>
            </a:pPr>
            <a:endParaRPr lang="pl-PL" sz="18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18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260648"/>
            <a:ext cx="878497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4140" t="22516" r="7451" b="55188"/>
          <a:stretch>
            <a:fillRect/>
          </a:stretch>
        </p:blipFill>
        <p:spPr bwMode="auto">
          <a:xfrm>
            <a:off x="0" y="0"/>
            <a:ext cx="9144000" cy="172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zawartości 7"/>
          <p:cNvSpPr>
            <a:spLocks noGrp="1"/>
          </p:cNvSpPr>
          <p:nvPr>
            <p:ph sz="quarter" idx="2"/>
          </p:nvPr>
        </p:nvSpPr>
        <p:spPr>
          <a:xfrm>
            <a:off x="467544" y="2420888"/>
            <a:ext cx="8291264" cy="1440160"/>
          </a:xfrm>
        </p:spPr>
        <p:txBody>
          <a:bodyPr>
            <a:noAutofit/>
          </a:bodyPr>
          <a:lstStyle/>
          <a:p>
            <a:pPr marL="0" algn="just">
              <a:lnSpc>
                <a:spcPct val="80000"/>
              </a:lnSpc>
              <a:buNone/>
              <a:defRPr/>
            </a:pPr>
            <a:r>
              <a:rPr lang="pl-PL" sz="1800" dirty="0" smtClean="0">
                <a:latin typeface="Garamond" pitchFamily="18" charset="0"/>
              </a:rPr>
              <a:t>    </a:t>
            </a:r>
            <a:endParaRPr lang="pl-PL" sz="1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pl-PL" sz="18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273600" algn="just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</a:pPr>
            <a:endParaRPr lang="pl-PL" sz="1800" dirty="0" smtClean="0">
              <a:latin typeface="Garamond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149303" y="3244334"/>
            <a:ext cx="2845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spc="150" dirty="0" smtClean="0">
                <a:latin typeface="Cambria" pitchFamily="18" charset="0"/>
                <a:cs typeface="Arial" pitchFamily="34" charset="0"/>
              </a:rPr>
              <a:t>DZIĘKUJĘ  ZA  UWAGĘ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835696" y="4437112"/>
            <a:ext cx="65882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podinsp</a:t>
            </a: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. Aneta Pawlińska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   ekspert Wydziału Prewencji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                          KWP  </a:t>
            </a: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zs</a:t>
            </a: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. w Radomiu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b="1" spc="100" dirty="0" smtClean="0">
              <a:ln w="50800"/>
              <a:latin typeface="Garamond" pitchFamily="18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kontakt: </a:t>
            </a: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e.mail</a:t>
            </a:r>
            <a:r>
              <a:rPr lang="pl-PL" b="1" spc="100" dirty="0" smtClean="0">
                <a:ln w="50800"/>
                <a:latin typeface="Garamond" pitchFamily="18" charset="0"/>
                <a:cs typeface="Arial" pitchFamily="34" charset="0"/>
              </a:rPr>
              <a:t>: </a:t>
            </a:r>
            <a:r>
              <a:rPr lang="pl-PL" b="1" spc="100" dirty="0" err="1" smtClean="0">
                <a:ln w="50800"/>
                <a:latin typeface="Garamond" pitchFamily="18" charset="0"/>
                <a:cs typeface="Arial" pitchFamily="34" charset="0"/>
              </a:rPr>
              <a:t>a.pawlinska@mazowiecka.policja.gov.pl</a:t>
            </a:r>
            <a:endParaRPr lang="pl-PL" b="1" spc="100" dirty="0" smtClean="0">
              <a:ln w="50800"/>
              <a:latin typeface="Garamond" pitchFamily="18" charset="0"/>
              <a:cs typeface="Arial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79512" y="5949280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000" b="1" i="1" spc="150" dirty="0" smtClean="0">
                <a:latin typeface="Cambria" pitchFamily="18" charset="0"/>
                <a:cs typeface="Arial" pitchFamily="34" charset="0"/>
              </a:rPr>
              <a:t>(wszystkie dane statystyczne zawarte w przedmiotowej prezentacji pochodzą z badań przeprowadzonych przez Fundację Dzieci Niczyje oraz Naukową i Akademicką Sieć Komputerową)</a:t>
            </a:r>
            <a:endParaRPr lang="pl-PL" sz="1000" b="1" i="1" spc="150" dirty="0"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</Words>
  <Application>Microsoft Office PowerPoint</Application>
  <PresentationFormat>Pokaz na ekranie (4:3)</PresentationFormat>
  <Paragraphs>200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Motyw pakietu Office</vt:lpstr>
      <vt:lpstr>Prezentacja programu PowerPoint</vt:lpstr>
      <vt:lpstr>Cyberprzemoc ang.: cyberbullying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Potkańska</dc:creator>
  <cp:lastModifiedBy>Anna Potkańska</cp:lastModifiedBy>
  <cp:revision>1</cp:revision>
  <dcterms:modified xsi:type="dcterms:W3CDTF">2014-04-08T09:45:47Z</dcterms:modified>
</cp:coreProperties>
</file>