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936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26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961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901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87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911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277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048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682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768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559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41ED6-6147-441E-B29B-1320B9F148A2}" type="datetimeFigureOut">
              <a:rPr lang="pl-PL" smtClean="0"/>
              <a:t>11.07.2023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FEBA0-662D-4FEE-B107-D9BC75F4EE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9010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79697" y="113391"/>
            <a:ext cx="11349561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Rządowy program pomocy dzieciom i uczniom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 formie zasiłku losowego na cele edukacyjne, pomocy uczniom w formie wyjazdów terapeutyczno-edukacyjnych </a:t>
            </a: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pomocy dzieciom i uczniom </a:t>
            </a: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formie zajęć opiekuńczych </a:t>
            </a: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zajęć terapeutyczno-edukacyjnych w latach 2022–2024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trzałka w dół 7"/>
          <p:cNvSpPr/>
          <p:nvPr/>
        </p:nvSpPr>
        <p:spPr>
          <a:xfrm>
            <a:off x="1075153" y="1595221"/>
            <a:ext cx="1039091" cy="5526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dół 8"/>
          <p:cNvSpPr/>
          <p:nvPr/>
        </p:nvSpPr>
        <p:spPr>
          <a:xfrm>
            <a:off x="3919448" y="1595221"/>
            <a:ext cx="1039091" cy="5524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dół 9"/>
          <p:cNvSpPr/>
          <p:nvPr/>
        </p:nvSpPr>
        <p:spPr>
          <a:xfrm>
            <a:off x="8371949" y="1595220"/>
            <a:ext cx="1039091" cy="5524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379699" y="2276471"/>
            <a:ext cx="243000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Zasiłe</a:t>
            </a:r>
            <a:r>
              <a:rPr lang="pl-PL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 losowy</a:t>
            </a:r>
            <a:endParaRPr lang="pl-PL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(1 000 zł na osobę) –</a:t>
            </a:r>
            <a:r>
              <a:rPr lang="pl-PL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l-PL" sz="12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odbiorcy wsparcia</a:t>
            </a:r>
            <a:r>
              <a:rPr lang="pl-PL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l-PL" sz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Prostokąt 16"/>
          <p:cNvSpPr/>
          <p:nvPr/>
        </p:nvSpPr>
        <p:spPr>
          <a:xfrm>
            <a:off x="2942704" y="2520161"/>
            <a:ext cx="2992581" cy="15081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Wyjazd terapeutyczno-edukacyjny</a:t>
            </a:r>
          </a:p>
          <a:p>
            <a:pPr algn="ctr"/>
            <a:r>
              <a:rPr lang="pl-PL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(do 1 540 zł na dziecko/ucznia) – </a:t>
            </a:r>
          </a:p>
          <a:p>
            <a:pPr algn="ctr"/>
            <a:r>
              <a:rPr lang="pl-PL" sz="1200" u="sng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odbiorcy wsparcia</a:t>
            </a:r>
            <a:r>
              <a:rPr lang="pl-PL" sz="120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l-PL" sz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Prostokąt 17"/>
          <p:cNvSpPr/>
          <p:nvPr/>
        </p:nvSpPr>
        <p:spPr>
          <a:xfrm>
            <a:off x="6053733" y="2276471"/>
            <a:ext cx="5675525" cy="12311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Zajęcia opiekuńcze lub zajęcia terapeutyczno-edukacyjne </a:t>
            </a:r>
          </a:p>
          <a:p>
            <a:pPr algn="ctr"/>
            <a:r>
              <a:rPr lang="pl-PL" sz="1000" dirty="0" smtClean="0"/>
              <a:t>(w </a:t>
            </a:r>
            <a:r>
              <a:rPr lang="pl-PL" sz="1000" dirty="0"/>
              <a:t>wysokości 500 zł na jedno dziecko lub jednego ucznia uczestniczących w tych zajęciach oraz dodatkowo w wysokości iloczynu liczby dzieci lub uczniów uczestniczących w tych zajęciach podzielonej przez 5, zaokrąglonej w górę do pełnych jedności, i kwoty 1000 </a:t>
            </a:r>
            <a:r>
              <a:rPr lang="pl-PL" sz="1000" dirty="0" smtClean="0"/>
              <a:t>zł) – </a:t>
            </a:r>
            <a:r>
              <a:rPr lang="pl-PL" sz="1000" u="sng" dirty="0" smtClean="0"/>
              <a:t>odbiorcy wsparcia</a:t>
            </a:r>
            <a:r>
              <a:rPr lang="pl-PL" sz="1000" dirty="0" smtClean="0"/>
              <a:t>:</a:t>
            </a:r>
            <a:endParaRPr lang="pl-PL" sz="10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379697" y="3274214"/>
            <a:ext cx="243000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dzieci realizujące obowiązkowe </a:t>
            </a:r>
            <a:r>
              <a:rPr lang="pl-P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roczne przygotowanie </a:t>
            </a: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przedszkolne,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uczniowie uczęszczający do </a:t>
            </a:r>
            <a:r>
              <a:rPr lang="pl-P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szkół wszystkich typów, </a:t>
            </a: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kształcący </a:t>
            </a:r>
            <a:r>
              <a:rPr lang="pl-P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się </a:t>
            </a: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</a:t>
            </a:r>
            <a:r>
              <a:rPr lang="pl-P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tych szkołach w formie </a:t>
            </a: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dziennej</a:t>
            </a:r>
            <a:r>
              <a:rPr lang="pl-PL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379699" y="5809683"/>
            <a:ext cx="11349559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l-PL" sz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Warunkiem udziału w programie jest przyznanie zasiłku celowego </a:t>
            </a:r>
            <a:r>
              <a:rPr lang="pl-PL" sz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 podstawie art. 40 ustawy z dnia 12 marca 2004 r. o pomocy społecznej w wysokości do 6000 zł w związku ze stratami poniesionymi odpowiednio w 2022 r., 2023 r. lub 2024 r. w wyniku wystąpienia żywiołu, spowodowanymi w gospodarstwach domowych, uniemożliwiającymi dzieciom </a:t>
            </a:r>
            <a:r>
              <a:rPr lang="pl-PL" sz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pl-PL" sz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uczniom prawidłowe funkcjonowanie w środowisku szkolnym.</a:t>
            </a:r>
            <a:endParaRPr lang="pl-PL" sz="1200" dirty="0">
              <a:solidFill>
                <a:srgbClr val="0070C0"/>
              </a:solidFill>
            </a:endParaRPr>
          </a:p>
        </p:txBody>
      </p:sp>
      <p:sp>
        <p:nvSpPr>
          <p:cNvPr id="27" name="Prostokąt 26"/>
          <p:cNvSpPr/>
          <p:nvPr/>
        </p:nvSpPr>
        <p:spPr>
          <a:xfrm>
            <a:off x="6053733" y="3580834"/>
            <a:ext cx="5675525" cy="21236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l-PL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dzieci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realizujące </a:t>
            </a:r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obowiązkowe roczne przygotowanie przedszkolne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l-PL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uczniowie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uczęszczający </a:t>
            </a:r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do klas I–III szkoły podstawowej lub klas I–III ogólnokształcącej szkoły muzycznej I stopnia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l-PL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uczniowie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uczęszczający do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 szkół wszystkich typów, 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kształcący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się 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tych szkołach w formie dziennej, 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posiadających </a:t>
            </a:r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orzeczenie </a:t>
            </a:r>
            <a:r>
              <a:rPr lang="pl-PL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potrzebie kształcenia specjalnego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, o którym mowa w art. 127 ust. 10 ustawy z dnia 14 grudnia 2016 r. – Prawo oświatowe (Dz. U. z 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 r. poz. 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900 z </a:t>
            </a:r>
            <a:r>
              <a:rPr lang="pl-PL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późn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zm.),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albo orzeczenie o potrzebie kształcenia specjalnego, o którym mowa w art. 312 ust. 1 i 2 ustawy 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dnia 14 grudnia 2016 r. – Przepisy wprowadzające ustawę – Prawo oświatowe (Dz. U. z 2017 r. poz. 60, 949 i 2203, z 2018 r. poz. 2245 oraz z 2019 r. poz. 1287). </a:t>
            </a:r>
          </a:p>
        </p:txBody>
      </p:sp>
      <p:sp>
        <p:nvSpPr>
          <p:cNvPr id="28" name="Prostokąt 27"/>
          <p:cNvSpPr/>
          <p:nvPr/>
        </p:nvSpPr>
        <p:spPr>
          <a:xfrm>
            <a:off x="382384" y="1138361"/>
            <a:ext cx="11346873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l-PL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Wsparcie realizowane w roku szkolnym </a:t>
            </a:r>
            <a:r>
              <a:rPr lang="pl-PL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2021/2022, 2022/2023, 2023/2024 </a:t>
            </a:r>
            <a:r>
              <a:rPr lang="pl-PL" sz="16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2024/2025 </a:t>
            </a:r>
            <a:r>
              <a:rPr lang="pl-PL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rzecz dzieci i uczniów.</a:t>
            </a:r>
            <a:endParaRPr lang="pl-PL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2942704" y="4191653"/>
            <a:ext cx="2992581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uczniowie </a:t>
            </a: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uczęszczający do </a:t>
            </a:r>
            <a:r>
              <a:rPr lang="pl-P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szkół wszystkich typów, </a:t>
            </a: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kształcący </a:t>
            </a:r>
            <a:r>
              <a:rPr lang="pl-P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się </a:t>
            </a: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</a:t>
            </a:r>
            <a:r>
              <a:rPr lang="pl-P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tych szkołach w formie </a:t>
            </a: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dziennej.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pole tekstowe 29"/>
          <p:cNvSpPr txBox="1"/>
          <p:nvPr/>
        </p:nvSpPr>
        <p:spPr>
          <a:xfrm>
            <a:off x="379697" y="4895711"/>
            <a:ext cx="5585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b="1" dirty="0" smtClean="0">
                <a:solidFill>
                  <a:srgbClr val="FF0000"/>
                </a:solidFill>
              </a:rPr>
              <a:t>Otrzymanie łącznego wsparcia w formie zasiłku i wyjazdu jest możliwe, jeżeli koszt całości nie przekroczy 2540 zł. </a:t>
            </a:r>
            <a:r>
              <a:rPr lang="pl-PL" sz="1200" b="1" dirty="0">
                <a:solidFill>
                  <a:srgbClr val="FF0000"/>
                </a:solidFill>
              </a:rPr>
              <a:t>Pomocy w formie zajęć opiekuńczych i zajęć terapeutyczno-edukacyjnych udziela się tym uczniom, którzy nie korzystają </a:t>
            </a:r>
            <a:r>
              <a:rPr lang="pl-PL" sz="1200" b="1" dirty="0" smtClean="0">
                <a:solidFill>
                  <a:srgbClr val="FF0000"/>
                </a:solidFill>
              </a:rPr>
              <a:t/>
            </a:r>
            <a:br>
              <a:rPr lang="pl-PL" sz="1200" b="1" dirty="0" smtClean="0">
                <a:solidFill>
                  <a:srgbClr val="FF0000"/>
                </a:solidFill>
              </a:rPr>
            </a:br>
            <a:r>
              <a:rPr lang="pl-PL" sz="1200" b="1" dirty="0" smtClean="0">
                <a:solidFill>
                  <a:srgbClr val="FF0000"/>
                </a:solidFill>
              </a:rPr>
              <a:t>z </a:t>
            </a:r>
            <a:r>
              <a:rPr lang="pl-PL" sz="1200" b="1" dirty="0">
                <a:solidFill>
                  <a:srgbClr val="FF0000"/>
                </a:solidFill>
              </a:rPr>
              <a:t>wyjazdów terapeutyczno-edukacyjnych</a:t>
            </a:r>
            <a:r>
              <a:rPr lang="pl-PL" sz="1200" b="1" dirty="0" smtClean="0">
                <a:solidFill>
                  <a:srgbClr val="FF0000"/>
                </a:solidFill>
              </a:rPr>
              <a:t>.</a:t>
            </a:r>
            <a:endParaRPr lang="pl-PL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13383" y="105601"/>
            <a:ext cx="11407562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1300" b="1" dirty="0" smtClean="0"/>
              <a:t>Rządowy program pomocy dzieciom i uczniom</a:t>
            </a:r>
            <a:r>
              <a:rPr lang="pl-PL" sz="1300" dirty="0"/>
              <a:t> </a:t>
            </a:r>
            <a:r>
              <a:rPr lang="pl-PL" sz="1300" b="1" dirty="0" smtClean="0"/>
              <a:t>w formie zasiłku losowego na cele edukacyjne, pomocy uczniom w formie wyjazdów terapeutyczno-edukacyjnych </a:t>
            </a:r>
          </a:p>
          <a:p>
            <a:pPr algn="ctr"/>
            <a:r>
              <a:rPr lang="pl-PL" sz="1300" b="1" dirty="0" smtClean="0"/>
              <a:t>oraz </a:t>
            </a:r>
            <a:r>
              <a:rPr lang="pl-PL" sz="1300" b="1" dirty="0"/>
              <a:t>pomocy dzieciom i uczniom w formie zajęć opiekuńczych i zajęć terapeutyczno-edukacyjnych w latach </a:t>
            </a:r>
            <a:r>
              <a:rPr lang="pl-PL" sz="1300" b="1" dirty="0" smtClean="0"/>
              <a:t>2022–2024 – URUCHOMIENIE POMOCY</a:t>
            </a:r>
            <a:endParaRPr lang="pl-PL" sz="13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66125" y="2095884"/>
            <a:ext cx="1120295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0070C0"/>
                </a:solidFill>
              </a:rPr>
              <a:t>Wojewodowie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258297" y="2964482"/>
            <a:ext cx="1510815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Minister właściwy do spraw oświaty </a:t>
            </a:r>
            <a:br>
              <a:rPr lang="pl-PL" sz="1200" b="1" dirty="0" smtClean="0"/>
            </a:br>
            <a:r>
              <a:rPr lang="pl-PL" sz="1200" b="1" dirty="0" smtClean="0"/>
              <a:t>i wychowania</a:t>
            </a:r>
            <a:endParaRPr lang="pl-PL" sz="1200" b="1" dirty="0"/>
          </a:p>
        </p:txBody>
      </p:sp>
      <p:sp>
        <p:nvSpPr>
          <p:cNvPr id="11" name="Strzałka w prawo 10"/>
          <p:cNvSpPr/>
          <p:nvPr/>
        </p:nvSpPr>
        <p:spPr>
          <a:xfrm>
            <a:off x="1891018" y="2641882"/>
            <a:ext cx="4778022" cy="12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113027" y="2878799"/>
            <a:ext cx="42466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1100" dirty="0" smtClean="0"/>
          </a:p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informuje o </a:t>
            </a:r>
            <a:r>
              <a:rPr lang="pl-PL" sz="1100" dirty="0">
                <a:solidFill>
                  <a:schemeClr val="bg1"/>
                </a:solidFill>
              </a:rPr>
              <a:t>wysokości środków przyznanych na wypłatę </a:t>
            </a:r>
            <a:endParaRPr lang="pl-PL" sz="1100" dirty="0" smtClean="0">
              <a:solidFill>
                <a:schemeClr val="bg1"/>
              </a:solidFill>
            </a:endParaRPr>
          </a:p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zasiłków (i/lub wyjazdów, zajęć)</a:t>
            </a:r>
            <a:endParaRPr lang="pl-PL" sz="11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6448894" y="1970675"/>
            <a:ext cx="1813957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/>
              <a:t>ministrowi właściwemu do spraw oświaty </a:t>
            </a:r>
            <a:br>
              <a:rPr lang="pl-PL" sz="1200" b="1" dirty="0" smtClean="0"/>
            </a:br>
            <a:r>
              <a:rPr lang="pl-PL" sz="1200" b="1" dirty="0" smtClean="0"/>
              <a:t>i wychowania</a:t>
            </a:r>
            <a:endParaRPr lang="pl-PL" sz="1200" b="1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6834164" y="2678078"/>
            <a:ext cx="131644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0070C0"/>
                </a:solidFill>
              </a:rPr>
              <a:t>Ministra właściwego do spraw finansów publicznych</a:t>
            </a:r>
            <a:endParaRPr lang="pl-PL" sz="1200" b="1" dirty="0">
              <a:solidFill>
                <a:srgbClr val="0070C0"/>
              </a:solidFill>
            </a:endParaRPr>
          </a:p>
        </p:txBody>
      </p:sp>
      <p:sp>
        <p:nvSpPr>
          <p:cNvPr id="24" name="Strzałka w prawo 23"/>
          <p:cNvSpPr/>
          <p:nvPr/>
        </p:nvSpPr>
        <p:spPr>
          <a:xfrm>
            <a:off x="1519933" y="4669017"/>
            <a:ext cx="5149108" cy="12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ole tekstowe 25"/>
          <p:cNvSpPr txBox="1"/>
          <p:nvPr/>
        </p:nvSpPr>
        <p:spPr>
          <a:xfrm>
            <a:off x="6921379" y="5018085"/>
            <a:ext cx="4799566" cy="6001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l-PL" sz="1100" b="1" dirty="0" smtClean="0"/>
              <a:t>Gminom, na </a:t>
            </a:r>
            <a:r>
              <a:rPr lang="pl-PL" sz="1100" b="1" dirty="0"/>
              <a:t>obszarze których mieszkają rodziny dzieci i uczniów uprawnionych do </a:t>
            </a:r>
            <a:r>
              <a:rPr lang="pl-PL" sz="1100" b="1" dirty="0" smtClean="0"/>
              <a:t>otrzymania </a:t>
            </a:r>
            <a:r>
              <a:rPr lang="pl-PL" sz="1100" dirty="0" smtClean="0"/>
              <a:t>zasiłku </a:t>
            </a:r>
            <a:r>
              <a:rPr lang="pl-PL" sz="1100" dirty="0"/>
              <a:t>losowego na cele edukacyjne lub zakwalifikowanych do zajęć opiekuńczych i zajęć terapeutyczno-edukacyjnych. </a:t>
            </a:r>
            <a:endParaRPr lang="pl-PL" sz="1100" u="sng" dirty="0">
              <a:solidFill>
                <a:schemeClr val="bg1"/>
              </a:solidFill>
            </a:endParaRPr>
          </a:p>
        </p:txBody>
      </p:sp>
      <p:sp>
        <p:nvSpPr>
          <p:cNvPr id="27" name="Strzałka w prawo 26"/>
          <p:cNvSpPr/>
          <p:nvPr/>
        </p:nvSpPr>
        <p:spPr>
          <a:xfrm>
            <a:off x="1519933" y="1610592"/>
            <a:ext cx="4814115" cy="12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ole tekstowe 27"/>
          <p:cNvSpPr txBox="1"/>
          <p:nvPr/>
        </p:nvSpPr>
        <p:spPr>
          <a:xfrm>
            <a:off x="1564614" y="1914077"/>
            <a:ext cx="44503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przekazują informacje </a:t>
            </a:r>
            <a:r>
              <a:rPr lang="pl-PL" sz="1100" dirty="0">
                <a:solidFill>
                  <a:schemeClr val="bg1"/>
                </a:solidFill>
              </a:rPr>
              <a:t>o liczbie dzieci i uczniów, którym należy udzielić pomocy w formie </a:t>
            </a:r>
            <a:r>
              <a:rPr lang="pl-PL" sz="1100" b="1" u="sng" dirty="0" smtClean="0">
                <a:solidFill>
                  <a:schemeClr val="bg1"/>
                </a:solidFill>
              </a:rPr>
              <a:t>zasiłku (i/lub wyjazdu, zajęć)</a:t>
            </a:r>
            <a:r>
              <a:rPr lang="pl-PL" sz="1100" dirty="0" smtClean="0">
                <a:solidFill>
                  <a:schemeClr val="bg1"/>
                </a:solidFill>
              </a:rPr>
              <a:t>, </a:t>
            </a:r>
            <a:r>
              <a:rPr lang="pl-PL" sz="1100" dirty="0">
                <a:solidFill>
                  <a:schemeClr val="bg1"/>
                </a:solidFill>
              </a:rPr>
              <a:t>i wysokości środków potrzebnych na wypłatę </a:t>
            </a:r>
            <a:r>
              <a:rPr lang="pl-PL" sz="1100" dirty="0" smtClean="0">
                <a:solidFill>
                  <a:schemeClr val="bg1"/>
                </a:solidFill>
              </a:rPr>
              <a:t>zasiłków (i/lub wyjazdów, zajęć)</a:t>
            </a:r>
            <a:endParaRPr lang="pl-PL" sz="1100" b="1" dirty="0" smtClean="0">
              <a:solidFill>
                <a:schemeClr val="bg1"/>
              </a:solidFill>
            </a:endParaRPr>
          </a:p>
        </p:txBody>
      </p:sp>
      <p:sp>
        <p:nvSpPr>
          <p:cNvPr id="29" name="Strzałka w prawo 28"/>
          <p:cNvSpPr/>
          <p:nvPr/>
        </p:nvSpPr>
        <p:spPr>
          <a:xfrm>
            <a:off x="1519935" y="3637727"/>
            <a:ext cx="4839764" cy="12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pole tekstowe 29"/>
          <p:cNvSpPr txBox="1"/>
          <p:nvPr/>
        </p:nvSpPr>
        <p:spPr>
          <a:xfrm>
            <a:off x="1519934" y="3972829"/>
            <a:ext cx="472201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występują o </a:t>
            </a:r>
            <a:r>
              <a:rPr lang="pl-PL" sz="1100" dirty="0">
                <a:solidFill>
                  <a:schemeClr val="bg1"/>
                </a:solidFill>
              </a:rPr>
              <a:t>zwiększenie planu wydatków na wypłatę zasiłków losowych na cele edukacyjne, organizację wyjazdów terapeutyczno-</a:t>
            </a:r>
            <a:br>
              <a:rPr lang="pl-PL" sz="1100" dirty="0">
                <a:solidFill>
                  <a:schemeClr val="bg1"/>
                </a:solidFill>
              </a:rPr>
            </a:br>
            <a:r>
              <a:rPr lang="pl-PL" sz="1100" dirty="0">
                <a:solidFill>
                  <a:schemeClr val="bg1"/>
                </a:solidFill>
              </a:rPr>
              <a:t>-edukacyjnych oraz zajęć opiekuńczych i zajęć </a:t>
            </a:r>
            <a:r>
              <a:rPr lang="pl-PL" sz="1100" dirty="0" smtClean="0">
                <a:solidFill>
                  <a:schemeClr val="bg1"/>
                </a:solidFill>
              </a:rPr>
              <a:t>terapeutyczno-edukacyjnych</a:t>
            </a:r>
            <a:endParaRPr lang="pl-PL" sz="1100" u="sng" dirty="0">
              <a:solidFill>
                <a:schemeClr val="bg1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8396364" y="1633647"/>
            <a:ext cx="3288455" cy="10656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niezwłocznie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 zebraniu informacji o liczbie dzieci </a:t>
            </a:r>
            <a:r>
              <a:rPr lang="pl-PL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uczniów uprawnionych do otrzymania pomocy, jednak nie później niż odpowiednio </a:t>
            </a:r>
            <a:r>
              <a:rPr lang="pl-PL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2022 r. do dnia 27 września, w 2023 r. do dnia 26 września lub w 2024 r. do dnia 25 września.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6849949" y="3546833"/>
            <a:ext cx="1316449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0070C0"/>
                </a:solidFill>
              </a:rPr>
              <a:t>Wojewodów</a:t>
            </a:r>
            <a:endParaRPr lang="pl-PL" sz="1200" b="1" dirty="0">
              <a:solidFill>
                <a:srgbClr val="0070C0"/>
              </a:solidFill>
            </a:endParaRPr>
          </a:p>
        </p:txBody>
      </p:sp>
      <p:sp>
        <p:nvSpPr>
          <p:cNvPr id="23" name="Prostokąt 22"/>
          <p:cNvSpPr/>
          <p:nvPr/>
        </p:nvSpPr>
        <p:spPr>
          <a:xfrm>
            <a:off x="8528527" y="2860065"/>
            <a:ext cx="3172076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l-PL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niezwłocznie </a:t>
            </a:r>
            <a:r>
              <a:rPr lang="pl-PL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przekazaniu przez wojewodów informacji, o </a:t>
            </a:r>
            <a:r>
              <a:rPr lang="pl-PL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liczbie dzieci i uczniów, którym należy udzielić pomocy, </a:t>
            </a:r>
            <a:r>
              <a:rPr lang="pl-PL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jednak nie później niż odpowiednio w 2022 r. do dnia 28 września, w 2023 r. do dnia 27 września lub </a:t>
            </a:r>
            <a:r>
              <a:rPr lang="pl-PL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r. do dnia 26 września.</a:t>
            </a:r>
          </a:p>
        </p:txBody>
      </p:sp>
      <p:sp>
        <p:nvSpPr>
          <p:cNvPr id="32" name="pole tekstowe 31"/>
          <p:cNvSpPr txBox="1"/>
          <p:nvPr/>
        </p:nvSpPr>
        <p:spPr>
          <a:xfrm>
            <a:off x="6448894" y="3928157"/>
            <a:ext cx="140939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0070C0"/>
                </a:solidFill>
              </a:rPr>
              <a:t>do Ministra właściwego do spraw finansów publicznych</a:t>
            </a:r>
            <a:endParaRPr lang="pl-PL" sz="1200" b="1" dirty="0">
              <a:solidFill>
                <a:srgbClr val="0070C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889101" y="3928157"/>
            <a:ext cx="3811502" cy="871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niezwłocznie </a:t>
            </a:r>
            <a:r>
              <a:rPr lang="pl-PL" sz="1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 otrzymaniu przez wojewodów </a:t>
            </a:r>
            <a:r>
              <a:rPr lang="pl-PL" sz="1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informacji </a:t>
            </a:r>
            <a:br>
              <a:rPr lang="pl-PL" sz="1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 wysokości przyznanych środków, </a:t>
            </a:r>
            <a:r>
              <a:rPr lang="pl-PL" sz="1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jednak nie później niż odpowiednio w 2022 r. do dnia 29 września, w 2023 r. do dnia 28 września lub w 2024 r. do dnia 27 września.</a:t>
            </a:r>
          </a:p>
        </p:txBody>
      </p:sp>
      <p:sp>
        <p:nvSpPr>
          <p:cNvPr id="35" name="pole tekstowe 34"/>
          <p:cNvSpPr txBox="1"/>
          <p:nvPr/>
        </p:nvSpPr>
        <p:spPr>
          <a:xfrm>
            <a:off x="2113027" y="5129754"/>
            <a:ext cx="417429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300" dirty="0" smtClean="0">
                <a:solidFill>
                  <a:schemeClr val="bg1"/>
                </a:solidFill>
              </a:rPr>
              <a:t>przyznają i przekazują dotację</a:t>
            </a:r>
            <a:endParaRPr lang="pl-PL" sz="1300" dirty="0">
              <a:solidFill>
                <a:schemeClr val="bg1"/>
              </a:solidFill>
            </a:endParaRPr>
          </a:p>
        </p:txBody>
      </p:sp>
      <p:sp>
        <p:nvSpPr>
          <p:cNvPr id="36" name="Strzałka w prawo 35"/>
          <p:cNvSpPr/>
          <p:nvPr/>
        </p:nvSpPr>
        <p:spPr>
          <a:xfrm>
            <a:off x="1519934" y="540610"/>
            <a:ext cx="6742917" cy="13998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pole tekstowe 36"/>
          <p:cNvSpPr txBox="1"/>
          <p:nvPr/>
        </p:nvSpPr>
        <p:spPr>
          <a:xfrm>
            <a:off x="8377697" y="824159"/>
            <a:ext cx="1091705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właściwemu miejscowo wojewodzie</a:t>
            </a:r>
            <a:endParaRPr lang="pl-PL" sz="1200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258297" y="840076"/>
            <a:ext cx="1128124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Wójt, Burmistrz, Prezydent Miasta</a:t>
            </a:r>
            <a:endParaRPr lang="pl-PL" sz="1200" dirty="0"/>
          </a:p>
        </p:txBody>
      </p:sp>
      <p:sp>
        <p:nvSpPr>
          <p:cNvPr id="6" name="Prostokąt 5"/>
          <p:cNvSpPr/>
          <p:nvPr/>
        </p:nvSpPr>
        <p:spPr>
          <a:xfrm>
            <a:off x="9584247" y="779473"/>
            <a:ext cx="2100571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l-PL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niezwłocznie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 zebraniu informacji o liczbie dzieci </a:t>
            </a:r>
            <a:r>
              <a:rPr lang="pl-PL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uczniów uprawnionych do otrzymania </a:t>
            </a:r>
            <a:r>
              <a:rPr lang="pl-PL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pomocy</a:t>
            </a:r>
            <a:r>
              <a:rPr lang="pl-PL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l-PL" sz="1100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1564614" y="910334"/>
            <a:ext cx="65600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przyjmuje wnioski o przyznanie pomocy (wypłaty zasiłku, organizacji wyjazdu lub wyjazdów terapeutyczno-edukacyjnych, zajęć opiekuńczych i zajęć terapeutyczno-edukacyjnych)</a:t>
            </a:r>
          </a:p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oraz przedstawia liczbę dzieci i uczniów uprawnionych do otrzymania pomocy</a:t>
            </a:r>
          </a:p>
        </p:txBody>
      </p:sp>
      <p:sp>
        <p:nvSpPr>
          <p:cNvPr id="41" name="Strzałka w prawo 40"/>
          <p:cNvSpPr/>
          <p:nvPr/>
        </p:nvSpPr>
        <p:spPr>
          <a:xfrm>
            <a:off x="1547013" y="5913692"/>
            <a:ext cx="4812685" cy="4229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423289" y="5915744"/>
            <a:ext cx="5297656" cy="4308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l-PL" sz="1100" b="1" dirty="0" smtClean="0">
                <a:ea typeface="Times New Roman" panose="02020603050405020304" pitchFamily="18" charset="0"/>
              </a:rPr>
              <a:t>Rodzicom </a:t>
            </a:r>
            <a:r>
              <a:rPr lang="pl-PL" sz="1100" b="1" dirty="0">
                <a:ea typeface="Times New Roman" panose="02020603050405020304" pitchFamily="18" charset="0"/>
              </a:rPr>
              <a:t>dziecka lub ucznia (prawnym opiekunom), rodzicom zastępczym, osobom prowadzącym rodzinny dom dziecka, opiekunom </a:t>
            </a:r>
            <a:r>
              <a:rPr lang="pl-PL" sz="1100" b="1" dirty="0" smtClean="0">
                <a:ea typeface="Times New Roman" panose="02020603050405020304" pitchFamily="18" charset="0"/>
              </a:rPr>
              <a:t>faktycznym, pełnoletnim uczniom.</a:t>
            </a:r>
            <a:endParaRPr lang="pl-PL" sz="1100" b="1" dirty="0"/>
          </a:p>
        </p:txBody>
      </p:sp>
      <p:sp>
        <p:nvSpPr>
          <p:cNvPr id="8" name="Prostokąt 7"/>
          <p:cNvSpPr/>
          <p:nvPr/>
        </p:nvSpPr>
        <p:spPr>
          <a:xfrm>
            <a:off x="1564614" y="5980448"/>
            <a:ext cx="42459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przyznaje </a:t>
            </a:r>
            <a:r>
              <a:rPr lang="pl-PL" sz="1100" dirty="0">
                <a:solidFill>
                  <a:schemeClr val="bg1"/>
                </a:solidFill>
              </a:rPr>
              <a:t>i </a:t>
            </a:r>
            <a:r>
              <a:rPr lang="pl-PL" sz="1100" dirty="0" smtClean="0">
                <a:solidFill>
                  <a:schemeClr val="bg1"/>
                </a:solidFill>
              </a:rPr>
              <a:t>przekazuje zasiłek losowy</a:t>
            </a:r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43" name="pole tekstowe 42"/>
          <p:cNvSpPr txBox="1"/>
          <p:nvPr/>
        </p:nvSpPr>
        <p:spPr>
          <a:xfrm>
            <a:off x="266126" y="5823412"/>
            <a:ext cx="1128124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Wójt, Burmistrz, Prezydent Miasta</a:t>
            </a:r>
            <a:endParaRPr lang="pl-PL" sz="1200" dirty="0"/>
          </a:p>
        </p:txBody>
      </p:sp>
      <p:sp>
        <p:nvSpPr>
          <p:cNvPr id="44" name="pole tekstowe 43"/>
          <p:cNvSpPr txBox="1"/>
          <p:nvPr/>
        </p:nvSpPr>
        <p:spPr>
          <a:xfrm>
            <a:off x="270040" y="4142792"/>
            <a:ext cx="1120295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0070C0"/>
                </a:solidFill>
              </a:rPr>
              <a:t>Wojewodowie</a:t>
            </a:r>
          </a:p>
        </p:txBody>
      </p:sp>
      <p:sp>
        <p:nvSpPr>
          <p:cNvPr id="45" name="pole tekstowe 44"/>
          <p:cNvSpPr txBox="1"/>
          <p:nvPr/>
        </p:nvSpPr>
        <p:spPr>
          <a:xfrm>
            <a:off x="258297" y="5115121"/>
            <a:ext cx="1120295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0070C0"/>
                </a:solidFill>
              </a:rPr>
              <a:t>Wojewodowie</a:t>
            </a:r>
          </a:p>
        </p:txBody>
      </p:sp>
      <p:sp>
        <p:nvSpPr>
          <p:cNvPr id="46" name="Strzałka w prawo 45"/>
          <p:cNvSpPr/>
          <p:nvPr/>
        </p:nvSpPr>
        <p:spPr>
          <a:xfrm>
            <a:off x="8209125" y="2875023"/>
            <a:ext cx="260890" cy="3124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Strzałka w prawo 46"/>
          <p:cNvSpPr/>
          <p:nvPr/>
        </p:nvSpPr>
        <p:spPr>
          <a:xfrm>
            <a:off x="8209125" y="3506275"/>
            <a:ext cx="260890" cy="3124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Strzałka w prawo 48"/>
          <p:cNvSpPr/>
          <p:nvPr/>
        </p:nvSpPr>
        <p:spPr>
          <a:xfrm>
            <a:off x="1538613" y="6362878"/>
            <a:ext cx="4821085" cy="4229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Prostokąt 49"/>
          <p:cNvSpPr/>
          <p:nvPr/>
        </p:nvSpPr>
        <p:spPr>
          <a:xfrm>
            <a:off x="6431326" y="6443556"/>
            <a:ext cx="5297656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l-PL" sz="1100" b="1" dirty="0" smtClean="0">
                <a:ea typeface="Times New Roman" panose="02020603050405020304" pitchFamily="18" charset="0"/>
              </a:rPr>
              <a:t>Dzieciom lub uczniom uprawnionym do udziału w programie</a:t>
            </a:r>
            <a:endParaRPr lang="pl-PL" sz="1100" b="1" dirty="0"/>
          </a:p>
        </p:txBody>
      </p:sp>
      <p:sp>
        <p:nvSpPr>
          <p:cNvPr id="51" name="Prostokąt 50"/>
          <p:cNvSpPr/>
          <p:nvPr/>
        </p:nvSpPr>
        <p:spPr>
          <a:xfrm>
            <a:off x="1691013" y="6427703"/>
            <a:ext cx="42459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organizuje wyjazd </a:t>
            </a:r>
            <a:r>
              <a:rPr lang="pl-PL" sz="1100" dirty="0" err="1" smtClean="0">
                <a:solidFill>
                  <a:schemeClr val="bg1"/>
                </a:solidFill>
              </a:rPr>
              <a:t>terap</a:t>
            </a:r>
            <a:r>
              <a:rPr lang="pl-PL" sz="1100" dirty="0" smtClean="0">
                <a:solidFill>
                  <a:schemeClr val="bg1"/>
                </a:solidFill>
              </a:rPr>
              <a:t>.-</a:t>
            </a:r>
            <a:r>
              <a:rPr lang="pl-PL" sz="1100" dirty="0" err="1" smtClean="0">
                <a:solidFill>
                  <a:schemeClr val="bg1"/>
                </a:solidFill>
              </a:rPr>
              <a:t>eduk</a:t>
            </a:r>
            <a:r>
              <a:rPr lang="pl-PL" sz="1100" dirty="0" smtClean="0">
                <a:solidFill>
                  <a:schemeClr val="bg1"/>
                </a:solidFill>
              </a:rPr>
              <a:t>. lub zajęcia opiekuńcze lub </a:t>
            </a:r>
            <a:r>
              <a:rPr lang="pl-PL" sz="1100" dirty="0" err="1" smtClean="0">
                <a:solidFill>
                  <a:schemeClr val="bg1"/>
                </a:solidFill>
              </a:rPr>
              <a:t>terap</a:t>
            </a:r>
            <a:r>
              <a:rPr lang="pl-PL" sz="1100" dirty="0" smtClean="0">
                <a:solidFill>
                  <a:schemeClr val="bg1"/>
                </a:solidFill>
              </a:rPr>
              <a:t>.-</a:t>
            </a:r>
            <a:r>
              <a:rPr lang="pl-PL" sz="1100" dirty="0" err="1" smtClean="0">
                <a:solidFill>
                  <a:schemeClr val="bg1"/>
                </a:solidFill>
              </a:rPr>
              <a:t>eduk</a:t>
            </a:r>
            <a:r>
              <a:rPr lang="pl-PL" sz="1100" dirty="0" smtClean="0">
                <a:solidFill>
                  <a:schemeClr val="bg1"/>
                </a:solidFill>
              </a:rPr>
              <a:t>.</a:t>
            </a:r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52" name="Strzałka w prawo 51"/>
          <p:cNvSpPr/>
          <p:nvPr/>
        </p:nvSpPr>
        <p:spPr>
          <a:xfrm>
            <a:off x="6551354" y="3509430"/>
            <a:ext cx="260890" cy="3124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3" name="Strzałka w prawo 52"/>
          <p:cNvSpPr/>
          <p:nvPr/>
        </p:nvSpPr>
        <p:spPr>
          <a:xfrm>
            <a:off x="6540312" y="2854271"/>
            <a:ext cx="260890" cy="3124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32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13383" y="105601"/>
            <a:ext cx="1160768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dirty="0"/>
              <a:t>Rządowy program pomocy dzieciom i uczniom</a:t>
            </a:r>
            <a:r>
              <a:rPr lang="pl-PL" sz="2000" dirty="0"/>
              <a:t> </a:t>
            </a:r>
            <a:r>
              <a:rPr lang="pl-PL" sz="2000" b="1" dirty="0"/>
              <a:t>w formie zasiłku losowego na cele edukacyjne, pomocy uczniom w formie wyjazdów terapeutyczno-edukacyjnych </a:t>
            </a:r>
          </a:p>
          <a:p>
            <a:pPr algn="ctr"/>
            <a:r>
              <a:rPr lang="pl-PL" sz="2000" b="1" dirty="0"/>
              <a:t>oraz pomocy dzieciom i uczniom w formie zajęć opiekuńczych i zajęć terapeutyczno-edukacyjnych w latach 2022–2024 – </a:t>
            </a:r>
            <a:r>
              <a:rPr lang="pl-PL" sz="2000" b="1" dirty="0" smtClean="0"/>
              <a:t>ROZLICZENIE</a:t>
            </a:r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63484" y="1837942"/>
            <a:ext cx="4254795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>Wojewodowie</a:t>
            </a:r>
            <a:endParaRPr lang="pl-PL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9094660" y="1810573"/>
            <a:ext cx="2181397" cy="1600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>Ministrowi właściwemu do spraw oświaty </a:t>
            </a:r>
            <a:b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>i wychowania</a:t>
            </a:r>
          </a:p>
          <a:p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63483" y="4128630"/>
            <a:ext cx="2994611" cy="1600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pl-PL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>Minister właściwy do spraw oświaty </a:t>
            </a:r>
            <a:b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</a:rPr>
              <a:t>i wychowania</a:t>
            </a:r>
          </a:p>
          <a:p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7893405" y="3792544"/>
            <a:ext cx="3382653" cy="14927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sporządza informację </a:t>
            </a:r>
            <a:b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realizacji programu odpowiednio w 2022 r., 2023 r., 2024 r. – </a:t>
            </a:r>
            <a:b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l-PL" sz="1100" dirty="0"/>
          </a:p>
        </p:txBody>
      </p:sp>
      <p:sp>
        <p:nvSpPr>
          <p:cNvPr id="13" name="Strzałka w prawo 12"/>
          <p:cNvSpPr/>
          <p:nvPr/>
        </p:nvSpPr>
        <p:spPr>
          <a:xfrm>
            <a:off x="4784782" y="1526713"/>
            <a:ext cx="4243377" cy="2066497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/>
        </p:nvSpPr>
        <p:spPr>
          <a:xfrm>
            <a:off x="4784781" y="1885295"/>
            <a:ext cx="393192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l-PL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odpowiednio do dnia </a:t>
            </a:r>
            <a:r>
              <a:rPr lang="pl-PL" u="sng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 lutego </a:t>
            </a:r>
          </a:p>
          <a:p>
            <a:pPr algn="ctr"/>
            <a:r>
              <a:rPr lang="pl-PL" u="sng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 r., 15 lutego 2024 r., 14 lutego 2025 r.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1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sz="1100" dirty="0"/>
          </a:p>
        </p:txBody>
      </p:sp>
      <p:sp>
        <p:nvSpPr>
          <p:cNvPr id="16" name="Strzałka w prawo 15"/>
          <p:cNvSpPr/>
          <p:nvPr/>
        </p:nvSpPr>
        <p:spPr>
          <a:xfrm>
            <a:off x="3570471" y="3895600"/>
            <a:ext cx="4243377" cy="2066497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 16"/>
          <p:cNvSpPr/>
          <p:nvPr/>
        </p:nvSpPr>
        <p:spPr>
          <a:xfrm>
            <a:off x="3570471" y="4421016"/>
            <a:ext cx="37114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odpowiednio do dnia </a:t>
            </a:r>
            <a:r>
              <a:rPr lang="pl-PL" u="sng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28 lutego 2023 r., 29 lutego 2024 r., 28 lutego 2025 r.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463484" y="2317149"/>
            <a:ext cx="4254795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l-PL" sz="15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sporządzają </a:t>
            </a:r>
            <a:r>
              <a:rPr lang="pl-PL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przekazują sprawozdania </a:t>
            </a:r>
            <a:r>
              <a:rPr lang="pl-PL" sz="15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l-PL" sz="15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15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 </a:t>
            </a:r>
            <a:r>
              <a:rPr lang="pl-PL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realizacji zadań, w tym rozliczenia środków finansowych, zawierających ocenę efektów Programu</a:t>
            </a:r>
            <a:endParaRPr lang="pl-PL" sz="1500" dirty="0"/>
          </a:p>
        </p:txBody>
      </p:sp>
      <p:sp>
        <p:nvSpPr>
          <p:cNvPr id="3" name="Prostokąt 2"/>
          <p:cNvSpPr/>
          <p:nvPr/>
        </p:nvSpPr>
        <p:spPr>
          <a:xfrm>
            <a:off x="7893405" y="5373151"/>
            <a:ext cx="3382653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 uwzględnieniem analizy spełnienia celów Programu w skali kraju.</a:t>
            </a:r>
            <a:endParaRPr lang="pl-PL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5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1044</Words>
  <Application>Microsoft Office PowerPoint</Application>
  <PresentationFormat>Panoramiczny</PresentationFormat>
  <Paragraphs>60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Kostrzewski Karol</dc:creator>
  <cp:lastModifiedBy>Kostrzewski Karol</cp:lastModifiedBy>
  <cp:revision>44</cp:revision>
  <dcterms:created xsi:type="dcterms:W3CDTF">2022-10-19T12:31:06Z</dcterms:created>
  <dcterms:modified xsi:type="dcterms:W3CDTF">2023-07-11T13:52:46Z</dcterms:modified>
</cp:coreProperties>
</file>