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73" r:id="rId2"/>
    <p:sldId id="274" r:id="rId3"/>
    <p:sldId id="286" r:id="rId4"/>
    <p:sldId id="275" r:id="rId5"/>
    <p:sldId id="276" r:id="rId6"/>
    <p:sldId id="277" r:id="rId7"/>
    <p:sldId id="278" r:id="rId8"/>
    <p:sldId id="279" r:id="rId9"/>
    <p:sldId id="280" r:id="rId10"/>
    <p:sldId id="281" r:id="rId11"/>
    <p:sldId id="282" r:id="rId12"/>
    <p:sldId id="292" r:id="rId13"/>
    <p:sldId id="293" r:id="rId14"/>
    <p:sldId id="294" r:id="rId15"/>
    <p:sldId id="295" r:id="rId16"/>
    <p:sldId id="283" r:id="rId17"/>
    <p:sldId id="287" r:id="rId18"/>
    <p:sldId id="284" r:id="rId19"/>
    <p:sldId id="288" r:id="rId20"/>
    <p:sldId id="290" r:id="rId21"/>
    <p:sldId id="291" r:id="rId22"/>
    <p:sldId id="296" r:id="rId23"/>
    <p:sldId id="297" r:id="rId24"/>
    <p:sldId id="298" r:id="rId25"/>
    <p:sldId id="299" r:id="rId26"/>
    <p:sldId id="300" r:id="rId27"/>
    <p:sldId id="301" r:id="rId28"/>
    <p:sldId id="302" r:id="rId29"/>
  </p:sldIdLst>
  <p:sldSz cx="9144000" cy="6858000" type="screen4x3"/>
  <p:notesSz cx="6797675" cy="9926638"/>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F8FFF"/>
    <a:srgbClr val="B381D9"/>
    <a:srgbClr val="0099FF"/>
    <a:srgbClr val="2525FF"/>
    <a:srgbClr val="CCCC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956" autoAdjust="0"/>
    <p:restoredTop sz="96649" autoAdjust="0"/>
  </p:normalViewPr>
  <p:slideViewPr>
    <p:cSldViewPr>
      <p:cViewPr varScale="1">
        <p:scale>
          <a:sx n="84" d="100"/>
          <a:sy n="84" d="100"/>
        </p:scale>
        <p:origin x="96" y="5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atin typeface="Arial" charset="0"/>
              </a:defRPr>
            </a:lvl1pPr>
          </a:lstStyle>
          <a:p>
            <a:pPr>
              <a:defRPr/>
            </a:pPr>
            <a:endParaRPr lang="pl-PL"/>
          </a:p>
        </p:txBody>
      </p:sp>
      <p:sp>
        <p:nvSpPr>
          <p:cNvPr id="3" name="Symbol zastępczy daty 2"/>
          <p:cNvSpPr>
            <a:spLocks noGrp="1"/>
          </p:cNvSpPr>
          <p:nvPr>
            <p:ph type="dt" sz="quarter" idx="1"/>
          </p:nvPr>
        </p:nvSpPr>
        <p:spPr>
          <a:xfrm>
            <a:off x="3851275" y="0"/>
            <a:ext cx="2944813" cy="496888"/>
          </a:xfrm>
          <a:prstGeom prst="rect">
            <a:avLst/>
          </a:prstGeom>
        </p:spPr>
        <p:txBody>
          <a:bodyPr vert="horz" lIns="91440" tIns="45720" rIns="91440" bIns="45720" rtlCol="0"/>
          <a:lstStyle>
            <a:lvl1pPr algn="r">
              <a:defRPr sz="1200">
                <a:latin typeface="Arial" charset="0"/>
              </a:defRPr>
            </a:lvl1pPr>
          </a:lstStyle>
          <a:p>
            <a:pPr>
              <a:defRPr/>
            </a:pPr>
            <a:fld id="{6A6EA319-6B7E-4EBB-AB39-498186061122}" type="datetimeFigureOut">
              <a:rPr lang="pl-PL"/>
              <a:pPr>
                <a:defRPr/>
              </a:pPr>
              <a:t>2014-11-17</a:t>
            </a:fld>
            <a:endParaRPr lang="pl-PL"/>
          </a:p>
        </p:txBody>
      </p:sp>
      <p:sp>
        <p:nvSpPr>
          <p:cNvPr id="4" name="Symbol zastępczy stopki 3"/>
          <p:cNvSpPr>
            <a:spLocks noGrp="1"/>
          </p:cNvSpPr>
          <p:nvPr>
            <p:ph type="ftr" sz="quarter" idx="2"/>
          </p:nvPr>
        </p:nvSpPr>
        <p:spPr>
          <a:xfrm>
            <a:off x="0" y="9428163"/>
            <a:ext cx="2944813" cy="496887"/>
          </a:xfrm>
          <a:prstGeom prst="rect">
            <a:avLst/>
          </a:prstGeom>
        </p:spPr>
        <p:txBody>
          <a:bodyPr vert="horz" lIns="91440" tIns="45720" rIns="91440" bIns="45720" rtlCol="0" anchor="b"/>
          <a:lstStyle>
            <a:lvl1pPr algn="l">
              <a:defRPr sz="1200">
                <a:latin typeface="Arial" charset="0"/>
              </a:defRPr>
            </a:lvl1pPr>
          </a:lstStyle>
          <a:p>
            <a:pPr>
              <a:defRPr/>
            </a:pPr>
            <a:endParaRPr lang="pl-PL"/>
          </a:p>
        </p:txBody>
      </p:sp>
      <p:sp>
        <p:nvSpPr>
          <p:cNvPr id="5" name="Symbol zastępczy numeru slajdu 4"/>
          <p:cNvSpPr>
            <a:spLocks noGrp="1"/>
          </p:cNvSpPr>
          <p:nvPr>
            <p:ph type="sldNum" sz="quarter" idx="3"/>
          </p:nvPr>
        </p:nvSpPr>
        <p:spPr>
          <a:xfrm>
            <a:off x="3851275" y="9428163"/>
            <a:ext cx="2944813" cy="496887"/>
          </a:xfrm>
          <a:prstGeom prst="rect">
            <a:avLst/>
          </a:prstGeom>
        </p:spPr>
        <p:txBody>
          <a:bodyPr vert="horz" lIns="91440" tIns="45720" rIns="91440" bIns="45720" rtlCol="0" anchor="b"/>
          <a:lstStyle>
            <a:lvl1pPr algn="r">
              <a:defRPr sz="1200">
                <a:latin typeface="Arial" charset="0"/>
              </a:defRPr>
            </a:lvl1pPr>
          </a:lstStyle>
          <a:p>
            <a:pPr>
              <a:defRPr/>
            </a:pPr>
            <a:fld id="{8E7E8DCE-99DF-49F1-A1B7-422790655232}" type="slidenum">
              <a:rPr lang="pl-PL"/>
              <a:pPr>
                <a:defRPr/>
              </a:pPr>
              <a:t>‹#›</a:t>
            </a:fld>
            <a:endParaRPr lang="pl-PL"/>
          </a:p>
        </p:txBody>
      </p:sp>
    </p:spTree>
    <p:extLst>
      <p:ext uri="{BB962C8B-B14F-4D97-AF65-F5344CB8AC3E}">
        <p14:creationId xmlns:p14="http://schemas.microsoft.com/office/powerpoint/2010/main" val="458699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atin typeface="Arial" charset="0"/>
              </a:defRPr>
            </a:lvl1pPr>
          </a:lstStyle>
          <a:p>
            <a:pPr>
              <a:defRPr/>
            </a:pPr>
            <a:endParaRPr lang="pl-PL"/>
          </a:p>
        </p:txBody>
      </p:sp>
      <p:sp>
        <p:nvSpPr>
          <p:cNvPr id="3" name="Symbol zastępczy daty 2"/>
          <p:cNvSpPr>
            <a:spLocks noGrp="1"/>
          </p:cNvSpPr>
          <p:nvPr>
            <p:ph type="dt" idx="1"/>
          </p:nvPr>
        </p:nvSpPr>
        <p:spPr>
          <a:xfrm>
            <a:off x="3851275" y="0"/>
            <a:ext cx="2944813" cy="496888"/>
          </a:xfrm>
          <a:prstGeom prst="rect">
            <a:avLst/>
          </a:prstGeom>
        </p:spPr>
        <p:txBody>
          <a:bodyPr vert="horz" lIns="91440" tIns="45720" rIns="91440" bIns="45720" rtlCol="0"/>
          <a:lstStyle>
            <a:lvl1pPr algn="r">
              <a:defRPr sz="1200">
                <a:latin typeface="Arial" charset="0"/>
              </a:defRPr>
            </a:lvl1pPr>
          </a:lstStyle>
          <a:p>
            <a:pPr>
              <a:defRPr/>
            </a:pPr>
            <a:fld id="{23CF51E9-02E6-40A1-B369-EBAA5D1CDD64}" type="datetimeFigureOut">
              <a:rPr lang="pl-PL"/>
              <a:pPr>
                <a:defRPr/>
              </a:pPr>
              <a:t>2014-11-17</a:t>
            </a:fld>
            <a:endParaRPr lang="pl-PL"/>
          </a:p>
        </p:txBody>
      </p:sp>
      <p:sp>
        <p:nvSpPr>
          <p:cNvPr id="4" name="Symbol zastępczy obrazu slajd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9428163"/>
            <a:ext cx="2944813" cy="496887"/>
          </a:xfrm>
          <a:prstGeom prst="rect">
            <a:avLst/>
          </a:prstGeom>
        </p:spPr>
        <p:txBody>
          <a:bodyPr vert="horz" lIns="91440" tIns="45720" rIns="91440" bIns="45720" rtlCol="0" anchor="b"/>
          <a:lstStyle>
            <a:lvl1pPr algn="l">
              <a:defRPr sz="1200">
                <a:latin typeface="Arial" charset="0"/>
              </a:defRPr>
            </a:lvl1pPr>
          </a:lstStyle>
          <a:p>
            <a:pPr>
              <a:defRPr/>
            </a:pPr>
            <a:endParaRPr lang="pl-PL"/>
          </a:p>
        </p:txBody>
      </p:sp>
      <p:sp>
        <p:nvSpPr>
          <p:cNvPr id="7" name="Symbol zastępczy numeru slajdu 6"/>
          <p:cNvSpPr>
            <a:spLocks noGrp="1"/>
          </p:cNvSpPr>
          <p:nvPr>
            <p:ph type="sldNum" sz="quarter" idx="5"/>
          </p:nvPr>
        </p:nvSpPr>
        <p:spPr>
          <a:xfrm>
            <a:off x="3851275" y="9428163"/>
            <a:ext cx="2944813" cy="496887"/>
          </a:xfrm>
          <a:prstGeom prst="rect">
            <a:avLst/>
          </a:prstGeom>
        </p:spPr>
        <p:txBody>
          <a:bodyPr vert="horz" lIns="91440" tIns="45720" rIns="91440" bIns="45720" rtlCol="0" anchor="b"/>
          <a:lstStyle>
            <a:lvl1pPr algn="r">
              <a:defRPr sz="1200">
                <a:latin typeface="Arial" charset="0"/>
              </a:defRPr>
            </a:lvl1pPr>
          </a:lstStyle>
          <a:p>
            <a:pPr>
              <a:defRPr/>
            </a:pPr>
            <a:fld id="{39D7525C-048E-44C0-8DEF-B975D7FC94C8}" type="slidenum">
              <a:rPr lang="pl-PL"/>
              <a:pPr>
                <a:defRPr/>
              </a:pPr>
              <a:t>‹#›</a:t>
            </a:fld>
            <a:endParaRPr lang="pl-PL"/>
          </a:p>
        </p:txBody>
      </p:sp>
    </p:spTree>
    <p:extLst>
      <p:ext uri="{BB962C8B-B14F-4D97-AF65-F5344CB8AC3E}">
        <p14:creationId xmlns:p14="http://schemas.microsoft.com/office/powerpoint/2010/main" val="24876734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lvl1pPr>
              <a:defRPr/>
            </a:lvl1pPr>
          </a:lstStyle>
          <a:p>
            <a:pPr>
              <a:defRPr/>
            </a:pPr>
            <a:fld id="{9E3FDB3E-EDC5-43BD-B946-EE4C53B67957}" type="datetime1">
              <a:rPr lang="pl-PL"/>
              <a:pPr>
                <a:defRPr/>
              </a:pPr>
              <a:t>2014-11-17</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9710B386-1E69-42E8-849D-5675EB5C3B96}"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fld id="{165AAFC0-23D6-4CE7-BFB3-826BCC4A9E8F}" type="datetime1">
              <a:rPr lang="pl-PL"/>
              <a:pPr>
                <a:defRPr/>
              </a:pPr>
              <a:t>2014-11-17</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6786BA02-D25D-4AFC-A1B8-1DE8CBCCD1A8}" type="slidenum">
              <a:rPr lang="pl-PL"/>
              <a:pPr>
                <a:defRPr/>
              </a:pPr>
              <a:t>‹#›</a:t>
            </a:fld>
            <a:endParaRPr lang="pl-PL"/>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lvl1pPr>
              <a:defRPr/>
            </a:lvl1pPr>
          </a:lstStyle>
          <a:p>
            <a:pPr>
              <a:defRPr/>
            </a:pPr>
            <a:fld id="{FBD5BD26-788D-4942-BDC8-EC5EE992C861}" type="datetime1">
              <a:rPr lang="pl-PL"/>
              <a:pPr>
                <a:defRPr/>
              </a:pPr>
              <a:t>2014-11-17</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06F3EDE1-2E0D-4E91-A779-6694D200B6AC}"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3"/>
          <p:cNvSpPr>
            <a:spLocks noGrp="1"/>
          </p:cNvSpPr>
          <p:nvPr>
            <p:ph type="dt" sz="half" idx="10"/>
          </p:nvPr>
        </p:nvSpPr>
        <p:spPr/>
        <p:txBody>
          <a:bodyPr/>
          <a:lstStyle>
            <a:lvl1pPr>
              <a:defRPr/>
            </a:lvl1pPr>
          </a:lstStyle>
          <a:p>
            <a:pPr>
              <a:defRPr/>
            </a:pPr>
            <a:fld id="{5AA7445F-9DCE-476B-B131-3BF3B29C5E9E}" type="datetime1">
              <a:rPr lang="pl-PL"/>
              <a:pPr>
                <a:defRPr/>
              </a:pPr>
              <a:t>2014-11-17</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6B760920-2D49-440C-A343-8971B22B0204}"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3"/>
          <p:cNvSpPr>
            <a:spLocks noGrp="1"/>
          </p:cNvSpPr>
          <p:nvPr>
            <p:ph type="dt" sz="half" idx="10"/>
          </p:nvPr>
        </p:nvSpPr>
        <p:spPr/>
        <p:txBody>
          <a:bodyPr/>
          <a:lstStyle>
            <a:lvl1pPr>
              <a:defRPr/>
            </a:lvl1pPr>
          </a:lstStyle>
          <a:p>
            <a:pPr>
              <a:defRPr/>
            </a:pPr>
            <a:fld id="{4AD40E57-85A7-4793-A8E1-EA62E369C53F}" type="datetime1">
              <a:rPr lang="pl-PL"/>
              <a:pPr>
                <a:defRPr/>
              </a:pPr>
              <a:t>2014-11-17</a:t>
            </a:fld>
            <a:endParaRPr lang="pl-PL"/>
          </a:p>
        </p:txBody>
      </p:sp>
      <p:sp>
        <p:nvSpPr>
          <p:cNvPr id="8" name="Symbol zastępczy stopki 4"/>
          <p:cNvSpPr>
            <a:spLocks noGrp="1"/>
          </p:cNvSpPr>
          <p:nvPr>
            <p:ph type="ftr" sz="quarter" idx="11"/>
          </p:nvPr>
        </p:nvSpPr>
        <p:spPr/>
        <p:txBody>
          <a:bodyPr/>
          <a:lstStyle>
            <a:lvl1pPr>
              <a:defRPr/>
            </a:lvl1pPr>
          </a:lstStyle>
          <a:p>
            <a:pPr>
              <a:defRPr/>
            </a:pPr>
            <a:endParaRPr lang="pl-PL"/>
          </a:p>
        </p:txBody>
      </p:sp>
      <p:sp>
        <p:nvSpPr>
          <p:cNvPr id="9" name="Symbol zastępczy numeru slajdu 5"/>
          <p:cNvSpPr>
            <a:spLocks noGrp="1"/>
          </p:cNvSpPr>
          <p:nvPr>
            <p:ph type="sldNum" sz="quarter" idx="12"/>
          </p:nvPr>
        </p:nvSpPr>
        <p:spPr/>
        <p:txBody>
          <a:bodyPr/>
          <a:lstStyle>
            <a:lvl1pPr>
              <a:defRPr/>
            </a:lvl1pPr>
          </a:lstStyle>
          <a:p>
            <a:pPr>
              <a:defRPr/>
            </a:pPr>
            <a:fld id="{192BD889-7303-408C-96A7-CE4FCC712979}"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3"/>
          <p:cNvSpPr>
            <a:spLocks noGrp="1"/>
          </p:cNvSpPr>
          <p:nvPr>
            <p:ph type="dt" sz="half" idx="10"/>
          </p:nvPr>
        </p:nvSpPr>
        <p:spPr/>
        <p:txBody>
          <a:bodyPr/>
          <a:lstStyle>
            <a:lvl1pPr>
              <a:defRPr/>
            </a:lvl1pPr>
          </a:lstStyle>
          <a:p>
            <a:pPr>
              <a:defRPr/>
            </a:pPr>
            <a:fld id="{841620DC-4EC9-469C-A0FF-5C7DE0A1285F}" type="datetime1">
              <a:rPr lang="pl-PL"/>
              <a:pPr>
                <a:defRPr/>
              </a:pPr>
              <a:t>2014-11-17</a:t>
            </a:fld>
            <a:endParaRPr lang="pl-PL"/>
          </a:p>
        </p:txBody>
      </p:sp>
      <p:sp>
        <p:nvSpPr>
          <p:cNvPr id="4" name="Symbol zastępczy stopki 4"/>
          <p:cNvSpPr>
            <a:spLocks noGrp="1"/>
          </p:cNvSpPr>
          <p:nvPr>
            <p:ph type="ftr" sz="quarter" idx="11"/>
          </p:nvPr>
        </p:nvSpPr>
        <p:spPr/>
        <p:txBody>
          <a:bodyPr/>
          <a:lstStyle>
            <a:lvl1pPr>
              <a:defRPr/>
            </a:lvl1pPr>
          </a:lstStyle>
          <a:p>
            <a:pPr>
              <a:defRPr/>
            </a:pPr>
            <a:endParaRPr lang="pl-PL"/>
          </a:p>
        </p:txBody>
      </p:sp>
      <p:sp>
        <p:nvSpPr>
          <p:cNvPr id="5" name="Symbol zastępczy numeru slajdu 5"/>
          <p:cNvSpPr>
            <a:spLocks noGrp="1"/>
          </p:cNvSpPr>
          <p:nvPr>
            <p:ph type="sldNum" sz="quarter" idx="12"/>
          </p:nvPr>
        </p:nvSpPr>
        <p:spPr/>
        <p:txBody>
          <a:bodyPr/>
          <a:lstStyle>
            <a:lvl1pPr>
              <a:defRPr/>
            </a:lvl1pPr>
          </a:lstStyle>
          <a:p>
            <a:pPr>
              <a:defRPr/>
            </a:pPr>
            <a:fld id="{37222745-1008-49AB-A4C8-B8C9EDD5EEA7}"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p:cNvSpPr>
            <a:spLocks noGrp="1"/>
          </p:cNvSpPr>
          <p:nvPr>
            <p:ph type="dt" sz="half" idx="10"/>
          </p:nvPr>
        </p:nvSpPr>
        <p:spPr/>
        <p:txBody>
          <a:bodyPr/>
          <a:lstStyle>
            <a:lvl1pPr>
              <a:defRPr/>
            </a:lvl1pPr>
          </a:lstStyle>
          <a:p>
            <a:pPr>
              <a:defRPr/>
            </a:pPr>
            <a:fld id="{F0FE33A4-C07C-42E1-8575-962E41AEC8EC}" type="datetime1">
              <a:rPr lang="pl-PL"/>
              <a:pPr>
                <a:defRPr/>
              </a:pPr>
              <a:t>2014-11-17</a:t>
            </a:fld>
            <a:endParaRPr lang="pl-PL"/>
          </a:p>
        </p:txBody>
      </p:sp>
      <p:sp>
        <p:nvSpPr>
          <p:cNvPr id="3" name="Symbol zastępczy stopki 4"/>
          <p:cNvSpPr>
            <a:spLocks noGrp="1"/>
          </p:cNvSpPr>
          <p:nvPr>
            <p:ph type="ftr" sz="quarter" idx="11"/>
          </p:nvPr>
        </p:nvSpPr>
        <p:spPr/>
        <p:txBody>
          <a:bodyPr/>
          <a:lstStyle>
            <a:lvl1pPr>
              <a:defRPr/>
            </a:lvl1pPr>
          </a:lstStyle>
          <a:p>
            <a:pPr>
              <a:defRPr/>
            </a:pPr>
            <a:endParaRPr lang="pl-PL"/>
          </a:p>
        </p:txBody>
      </p:sp>
      <p:sp>
        <p:nvSpPr>
          <p:cNvPr id="4" name="Symbol zastępczy numeru slajdu 5"/>
          <p:cNvSpPr>
            <a:spLocks noGrp="1"/>
          </p:cNvSpPr>
          <p:nvPr>
            <p:ph type="sldNum" sz="quarter" idx="12"/>
          </p:nvPr>
        </p:nvSpPr>
        <p:spPr/>
        <p:txBody>
          <a:bodyPr/>
          <a:lstStyle>
            <a:lvl1pPr>
              <a:defRPr/>
            </a:lvl1pPr>
          </a:lstStyle>
          <a:p>
            <a:pPr>
              <a:defRPr/>
            </a:pPr>
            <a:fld id="{BA366C0E-4584-4FBE-9308-432AFD22C128}"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fld id="{AB8DAF90-ED31-4297-8D05-99134BD49AE0}" type="datetime1">
              <a:rPr lang="pl-PL"/>
              <a:pPr>
                <a:defRPr/>
              </a:pPr>
              <a:t>2014-11-17</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8947A132-BCEF-4BAB-AECA-1A75E6C0B0FD}"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fld id="{23402342-889B-4E2F-9B21-5061D6295CEB}" type="datetime1">
              <a:rPr lang="pl-PL"/>
              <a:pPr>
                <a:defRPr/>
              </a:pPr>
              <a:t>2014-11-17</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4E9538B3-BEF4-40B7-BCD8-9CD948C51DC4}"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fld id="{269E9798-DDDB-42AC-91F7-436637069196}" type="datetime1">
              <a:rPr lang="pl-PL"/>
              <a:pPr>
                <a:defRPr/>
              </a:pPr>
              <a:t>2014-11-17</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9DB40823-CB14-4D1F-9419-624935771180}"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fld id="{DABA080D-7F3E-407D-B3B4-14B3BEEA7E13}" type="datetime1">
              <a:rPr lang="pl-PL"/>
              <a:pPr>
                <a:defRPr/>
              </a:pPr>
              <a:t>2014-11-17</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B34E1ECF-46DD-4CDA-AF7B-6548205F5113}"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Symbol zastępczy tytuł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p>
        </p:txBody>
      </p:sp>
      <p:sp>
        <p:nvSpPr>
          <p:cNvPr id="1027" name="Symbol zastępczy tekst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DACCF4E-AA8B-44D9-A022-594EBC24EFAF}" type="datetime1">
              <a:rPr lang="pl-PL"/>
              <a:pPr>
                <a:defRPr/>
              </a:pPr>
              <a:t>2014-11-17</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FE327C3-CF74-46E7-9AA2-A4D35B7E6B00}"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785926"/>
            <a:ext cx="8229600" cy="4340237"/>
          </a:xfrm>
        </p:spPr>
        <p:txBody>
          <a:bodyPr/>
          <a:lstStyle/>
          <a:p>
            <a:pPr marL="0" indent="0">
              <a:buNone/>
            </a:pPr>
            <a:endParaRPr lang="pl-PL" sz="2400" dirty="0" smtClean="0">
              <a:latin typeface="Arial" panose="020B0604020202020204" pitchFamily="34" charset="0"/>
              <a:cs typeface="Arial" panose="020B0604020202020204" pitchFamily="34" charset="0"/>
            </a:endParaRPr>
          </a:p>
          <a:p>
            <a:pPr algn="ctr">
              <a:buNone/>
            </a:pPr>
            <a:endParaRPr lang="pl-PL" sz="2400" b="1" dirty="0" smtClean="0">
              <a:solidFill>
                <a:srgbClr val="0000FF"/>
              </a:solidFill>
              <a:latin typeface="Arial" panose="020B0604020202020204" pitchFamily="34" charset="0"/>
              <a:cs typeface="Arial" panose="020B0604020202020204" pitchFamily="34" charset="0"/>
            </a:endParaRPr>
          </a:p>
          <a:p>
            <a:pPr algn="ctr">
              <a:buNone/>
            </a:pPr>
            <a:endParaRPr lang="pl-PL" sz="2400" b="1" dirty="0" smtClean="0">
              <a:solidFill>
                <a:srgbClr val="0000FF"/>
              </a:solidFill>
              <a:latin typeface="Arial" panose="020B0604020202020204" pitchFamily="34" charset="0"/>
              <a:cs typeface="Arial" panose="020B0604020202020204" pitchFamily="34" charset="0"/>
            </a:endParaRPr>
          </a:p>
          <a:p>
            <a:pPr algn="ctr">
              <a:buNone/>
            </a:pPr>
            <a:r>
              <a:rPr lang="pl-PL" sz="2400" b="1" dirty="0" smtClean="0">
                <a:solidFill>
                  <a:srgbClr val="0000FF"/>
                </a:solidFill>
                <a:latin typeface="Arial" panose="020B0604020202020204" pitchFamily="34" charset="0"/>
                <a:cs typeface="Arial" panose="020B0604020202020204" pitchFamily="34" charset="0"/>
              </a:rPr>
              <a:t>Współpraca placówek opiekuńczo – wychowawczych </a:t>
            </a:r>
          </a:p>
          <a:p>
            <a:pPr algn="ctr">
              <a:buNone/>
            </a:pPr>
            <a:r>
              <a:rPr lang="pl-PL" sz="2400" b="1" dirty="0" smtClean="0">
                <a:solidFill>
                  <a:srgbClr val="0000FF"/>
                </a:solidFill>
                <a:latin typeface="Arial" panose="020B0604020202020204" pitchFamily="34" charset="0"/>
                <a:cs typeface="Arial" panose="020B0604020202020204" pitchFamily="34" charset="0"/>
              </a:rPr>
              <a:t>z młodzieżowymi ośrodkami wychowawczymi </a:t>
            </a:r>
          </a:p>
          <a:p>
            <a:pPr algn="ctr">
              <a:buNone/>
            </a:pPr>
            <a:r>
              <a:rPr lang="pl-PL" sz="2400" b="1" dirty="0" smtClean="0">
                <a:solidFill>
                  <a:srgbClr val="0000FF"/>
                </a:solidFill>
                <a:latin typeface="Arial" panose="020B0604020202020204" pitchFamily="34" charset="0"/>
                <a:cs typeface="Arial" panose="020B0604020202020204" pitchFamily="34" charset="0"/>
              </a:rPr>
              <a:t>i młodzieżowymi ośrodkami socjoterapii</a:t>
            </a:r>
          </a:p>
          <a:p>
            <a:pPr algn="ctr">
              <a:buNone/>
            </a:pPr>
            <a:endParaRPr lang="pl-PL" sz="2400" b="1" dirty="0" smtClean="0">
              <a:solidFill>
                <a:srgbClr val="0000FF"/>
              </a:solidFill>
              <a:latin typeface="Arial" panose="020B0604020202020204" pitchFamily="34" charset="0"/>
              <a:cs typeface="Arial" panose="020B0604020202020204" pitchFamily="34" charset="0"/>
            </a:endParaRPr>
          </a:p>
          <a:p>
            <a:pPr algn="ctr">
              <a:buNone/>
            </a:pPr>
            <a:endParaRPr lang="pl-PL" sz="2400" b="1" dirty="0" smtClean="0">
              <a:solidFill>
                <a:srgbClr val="0000FF"/>
              </a:solidFill>
              <a:latin typeface="Arial" panose="020B0604020202020204" pitchFamily="34" charset="0"/>
              <a:cs typeface="Arial" panose="020B0604020202020204" pitchFamily="34" charset="0"/>
            </a:endParaRPr>
          </a:p>
          <a:p>
            <a:pPr algn="ctr">
              <a:buNone/>
            </a:pPr>
            <a:endParaRPr lang="pl-PL" sz="2400" b="1" dirty="0" smtClean="0">
              <a:solidFill>
                <a:srgbClr val="0000FF"/>
              </a:solidFill>
              <a:latin typeface="Arial" panose="020B0604020202020204" pitchFamily="34" charset="0"/>
              <a:cs typeface="Arial" panose="020B0604020202020204" pitchFamily="34" charset="0"/>
            </a:endParaRPr>
          </a:p>
          <a:p>
            <a:pPr algn="ctr">
              <a:buNone/>
            </a:pPr>
            <a:r>
              <a:rPr lang="pl-PL" sz="1800" b="1" dirty="0" smtClean="0">
                <a:latin typeface="Arial" panose="020B0604020202020204" pitchFamily="34" charset="0"/>
                <a:cs typeface="Arial" panose="020B0604020202020204" pitchFamily="34" charset="0"/>
              </a:rPr>
              <a:t>Warszawa, 12 listopada 2013 r.</a:t>
            </a:r>
          </a:p>
          <a:p>
            <a:pPr marL="0" indent="0">
              <a:buNone/>
            </a:pPr>
            <a:endParaRPr lang="pl-P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3842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flipV="1">
            <a:off x="467544" y="2348880"/>
            <a:ext cx="8291264" cy="931242"/>
          </a:xfrm>
        </p:spPr>
        <p:txBody>
          <a:bodyPr/>
          <a:lstStyle/>
          <a:p>
            <a:r>
              <a:rPr lang="pl-PL" dirty="0" smtClean="0"/>
              <a:t/>
            </a:r>
            <a:br>
              <a:rPr lang="pl-PL" dirty="0" smtClean="0"/>
            </a:br>
            <a:endParaRPr lang="pl-PL" dirty="0"/>
          </a:p>
        </p:txBody>
      </p:sp>
      <p:sp>
        <p:nvSpPr>
          <p:cNvPr id="3" name="Symbol zastępczy zawartości 2"/>
          <p:cNvSpPr>
            <a:spLocks noGrp="1"/>
          </p:cNvSpPr>
          <p:nvPr>
            <p:ph idx="1"/>
          </p:nvPr>
        </p:nvSpPr>
        <p:spPr>
          <a:xfrm>
            <a:off x="457200" y="2348880"/>
            <a:ext cx="8219256" cy="3777283"/>
          </a:xfrm>
        </p:spPr>
        <p:txBody>
          <a:bodyPr/>
          <a:lstStyle/>
          <a:p>
            <a:pPr marL="0" indent="0" algn="ctr">
              <a:buNone/>
            </a:pPr>
            <a:endParaRPr lang="pl-PL" dirty="0" smtClean="0"/>
          </a:p>
          <a:p>
            <a:pPr marL="0" indent="0" algn="ctr">
              <a:buNone/>
            </a:pPr>
            <a:endParaRPr lang="pl-PL" b="1" dirty="0" smtClean="0"/>
          </a:p>
          <a:p>
            <a:pPr marL="0" indent="0" algn="ctr">
              <a:buNone/>
            </a:pPr>
            <a:r>
              <a:rPr lang="pl-PL" b="1" dirty="0" smtClean="0"/>
              <a:t>MŁODZIEŻOWE OŚRODKI SOCJOTERAPII</a:t>
            </a:r>
            <a:endParaRPr lang="pl-PL" b="1"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2</a:t>
            </a:fld>
            <a:endParaRPr lang="pl-PL"/>
          </a:p>
        </p:txBody>
      </p:sp>
    </p:spTree>
    <p:extLst>
      <p:ext uri="{BB962C8B-B14F-4D97-AF65-F5344CB8AC3E}">
        <p14:creationId xmlns:p14="http://schemas.microsoft.com/office/powerpoint/2010/main" val="16625357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smtClean="0"/>
          </a:p>
          <a:p>
            <a:endParaRPr lang="pl-PL"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3</a:t>
            </a:fld>
            <a:endParaRPr lang="pl-PL"/>
          </a:p>
        </p:txBody>
      </p:sp>
      <p:graphicFrame>
        <p:nvGraphicFramePr>
          <p:cNvPr id="5" name="Tabela 4"/>
          <p:cNvGraphicFramePr>
            <a:graphicFrameLocks noGrp="1"/>
          </p:cNvGraphicFramePr>
          <p:nvPr>
            <p:extLst>
              <p:ext uri="{D42A27DB-BD31-4B8C-83A1-F6EECF244321}">
                <p14:modId xmlns:p14="http://schemas.microsoft.com/office/powerpoint/2010/main" val="1740892091"/>
              </p:ext>
            </p:extLst>
          </p:nvPr>
        </p:nvGraphicFramePr>
        <p:xfrm>
          <a:off x="1475656" y="2420888"/>
          <a:ext cx="6210300" cy="3705225"/>
        </p:xfrm>
        <a:graphic>
          <a:graphicData uri="http://schemas.openxmlformats.org/drawingml/2006/table">
            <a:tbl>
              <a:tblPr/>
              <a:tblGrid>
                <a:gridCol w="279543"/>
                <a:gridCol w="3049559"/>
                <a:gridCol w="914868"/>
                <a:gridCol w="851335"/>
                <a:gridCol w="1114995"/>
              </a:tblGrid>
              <a:tr h="190500">
                <a:tc rowSpan="2">
                  <a:txBody>
                    <a:bodyPr/>
                    <a:lstStyle/>
                    <a:p>
                      <a:pPr algn="ctr" fontAlgn="ctr"/>
                      <a:r>
                        <a:rPr lang="pl-PL" sz="1100" b="1" i="0" u="none" strike="noStrike" dirty="0">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2385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 WARSZAWA</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0" i="0" u="none" strike="noStrike">
                          <a:solidFill>
                            <a:srgbClr val="FFFFFF"/>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0" i="0" u="none" strike="noStrike">
                          <a:solidFill>
                            <a:srgbClr val="FFFFFF"/>
                          </a:solidFill>
                          <a:effectLst/>
                          <a:latin typeface="Calibri"/>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81000">
                <a:tc>
                  <a:txBody>
                    <a:bodyPr/>
                    <a:lstStyle/>
                    <a:p>
                      <a:pPr algn="ctr" fontAlgn="ctr"/>
                      <a:r>
                        <a:rPr lang="pl-PL" sz="1000" b="1" i="0" u="none" strike="noStrike">
                          <a:solidFill>
                            <a:srgbClr val="000000"/>
                          </a:solidFill>
                          <a:effectLst/>
                          <a:latin typeface="Arial"/>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0" i="0" u="none" strike="noStrike">
                          <a:solidFill>
                            <a:srgbClr val="000000"/>
                          </a:solidFill>
                          <a:effectLst/>
                          <a:latin typeface="Arial"/>
                        </a:rPr>
                        <a:t>Młodzieżowy Ośrodek Socjoterapii Nr 1 "SOS"                         ul. Wincentego Rzymowskiego 36, 02-697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323850">
                <a:tc>
                  <a:txBody>
                    <a:bodyPr/>
                    <a:lstStyle/>
                    <a:p>
                      <a:pPr algn="ctr" fontAlgn="ctr"/>
                      <a:r>
                        <a:rPr lang="pl-PL" sz="1000" b="1" i="0" u="none" strike="noStrike">
                          <a:solidFill>
                            <a:srgbClr val="000000"/>
                          </a:solidFill>
                          <a:effectLst/>
                          <a:latin typeface="Arial"/>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0" i="0" u="none" strike="noStrike">
                          <a:solidFill>
                            <a:srgbClr val="000000"/>
                          </a:solidFill>
                          <a:effectLst/>
                          <a:latin typeface="Arial"/>
                        </a:rPr>
                        <a:t>Młodzieżowy Ośrodek Socjoterapii Nr 2 "KĄT"                          ul. Zorzy 17, 04- 639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dirty="0">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485775">
                <a:tc>
                  <a:txBody>
                    <a:bodyPr/>
                    <a:lstStyle/>
                    <a:p>
                      <a:pPr algn="ctr" fontAlgn="ctr"/>
                      <a:r>
                        <a:rPr lang="pl-PL" sz="1000" b="1" i="0" u="none" strike="noStrike">
                          <a:solidFill>
                            <a:srgbClr val="000000"/>
                          </a:solidFill>
                          <a:effectLst/>
                          <a:latin typeface="Arial"/>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0" i="0" u="none" strike="noStrike">
                          <a:solidFill>
                            <a:srgbClr val="000000"/>
                          </a:solidFill>
                          <a:effectLst/>
                          <a:latin typeface="Arial"/>
                        </a:rPr>
                        <a:t>Młodzieżowy Ośrodek Socjoterapii Nr 3                       "Dom na Trakcie"ul. Traktat Lubelski 40, 04- 870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323850">
                <a:tc>
                  <a:txBody>
                    <a:bodyPr/>
                    <a:lstStyle/>
                    <a:p>
                      <a:pPr algn="ctr" fontAlgn="ctr"/>
                      <a:r>
                        <a:rPr lang="pl-PL" sz="1000" b="1" i="0" u="none" strike="noStrike">
                          <a:solidFill>
                            <a:srgbClr val="000000"/>
                          </a:solidFill>
                          <a:effectLst/>
                          <a:latin typeface="Arial"/>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0" i="0" u="none" strike="noStrike">
                          <a:solidFill>
                            <a:srgbClr val="000000"/>
                          </a:solidFill>
                          <a:effectLst/>
                          <a:latin typeface="Arial"/>
                        </a:rPr>
                        <a:t>Młodzieżowy Ośrodek Socjoterapii Nr 4                                  ul. Władysława Reymonta 16, 01- 842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323850">
                <a:tc>
                  <a:txBody>
                    <a:bodyPr/>
                    <a:lstStyle/>
                    <a:p>
                      <a:pPr algn="ctr" fontAlgn="ctr"/>
                      <a:r>
                        <a:rPr lang="pl-PL" sz="1000" b="1" i="0" u="none" strike="noStrike">
                          <a:solidFill>
                            <a:srgbClr val="000000"/>
                          </a:solidFill>
                          <a:effectLst/>
                          <a:latin typeface="Arial"/>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0" i="0" u="none" strike="noStrike">
                          <a:solidFill>
                            <a:srgbClr val="000000"/>
                          </a:solidFill>
                          <a:effectLst/>
                          <a:latin typeface="Arial"/>
                        </a:rPr>
                        <a:t>Młodzieżowy Ośrodek Socjoterapii Nr 5                                  ul. Rynek Nowego Miasta 4, 00-229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323850">
                <a:tc>
                  <a:txBody>
                    <a:bodyPr/>
                    <a:lstStyle/>
                    <a:p>
                      <a:pPr algn="ctr" fontAlgn="ctr"/>
                      <a:r>
                        <a:rPr lang="pl-PL" sz="1000" b="1" i="0" u="none" strike="noStrike">
                          <a:solidFill>
                            <a:srgbClr val="000000"/>
                          </a:solidFill>
                          <a:effectLst/>
                          <a:latin typeface="Arial"/>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0" i="0" u="none" strike="noStrike">
                          <a:solidFill>
                            <a:srgbClr val="000000"/>
                          </a:solidFill>
                          <a:effectLst/>
                          <a:latin typeface="Arial"/>
                        </a:rPr>
                        <a:t>Młodzieżowy Ośrodek Socjoterapii Nr 6                                    ul. Brożka 26, 01- 451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323850">
                <a:tc>
                  <a:txBody>
                    <a:bodyPr/>
                    <a:lstStyle/>
                    <a:p>
                      <a:pPr algn="ctr" fontAlgn="ctr"/>
                      <a:r>
                        <a:rPr lang="pl-PL" sz="1000" b="1" i="0" u="none" strike="noStrike">
                          <a:solidFill>
                            <a:srgbClr val="000000"/>
                          </a:solidFill>
                          <a:effectLst/>
                          <a:latin typeface="Arial"/>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0" i="0" u="none" strike="noStrike">
                          <a:solidFill>
                            <a:srgbClr val="000000"/>
                          </a:solidFill>
                          <a:effectLst/>
                          <a:latin typeface="Arial"/>
                        </a:rPr>
                        <a:t>Młodzieżowy Ośrodek Socjoterapii Nr 7                                   ul. Osowska 81, 04- 351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323850">
                <a:tc>
                  <a:txBody>
                    <a:bodyPr/>
                    <a:lstStyle/>
                    <a:p>
                      <a:pPr algn="ctr" fontAlgn="ctr"/>
                      <a:r>
                        <a:rPr lang="pl-PL" sz="1000" b="1" i="0" u="none" strike="noStrike">
                          <a:solidFill>
                            <a:srgbClr val="000000"/>
                          </a:solidFill>
                          <a:effectLst/>
                          <a:latin typeface="Arial"/>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0" i="0" u="none" strike="noStrike">
                          <a:solidFill>
                            <a:srgbClr val="000000"/>
                          </a:solidFill>
                          <a:effectLst/>
                          <a:latin typeface="Arial"/>
                        </a:rPr>
                        <a:t>Młodzieżowy Ośrodek Socjoterapii Nr 8                         ul. Podmokła 4, 04- 819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000" b="1" i="0" u="none" strike="noStrike">
                          <a:solidFill>
                            <a:srgbClr val="000000"/>
                          </a:solidFill>
                          <a:effectLst/>
                          <a:latin typeface="Arial"/>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90500">
                <a:tc>
                  <a:txBody>
                    <a:bodyPr/>
                    <a:lstStyle/>
                    <a:p>
                      <a:pPr algn="ctr" fontAlgn="ctr"/>
                      <a:r>
                        <a:rPr lang="pl-PL" sz="1100" b="1"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Tree>
    <p:extLst>
      <p:ext uri="{BB962C8B-B14F-4D97-AF65-F5344CB8AC3E}">
        <p14:creationId xmlns:p14="http://schemas.microsoft.com/office/powerpoint/2010/main" val="148658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1466850" y="2748756"/>
          <a:ext cx="6210300" cy="2228850"/>
        </p:xfrm>
        <a:graphic>
          <a:graphicData uri="http://schemas.openxmlformats.org/drawingml/2006/table">
            <a:tbl>
              <a:tblPr/>
              <a:tblGrid>
                <a:gridCol w="279543"/>
                <a:gridCol w="3049559"/>
                <a:gridCol w="914868"/>
                <a:gridCol w="851335"/>
                <a:gridCol w="1114995"/>
              </a:tblGrid>
              <a:tr h="190500">
                <a:tc rowSpan="2">
                  <a:txBody>
                    <a:bodyPr/>
                    <a:lstStyle/>
                    <a:p>
                      <a:pPr algn="ctr" fontAlgn="ctr"/>
                      <a:r>
                        <a:rPr lang="pl-PL" sz="1100" b="1" i="0" u="none" strike="noStrike" dirty="0">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2385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POWIATY OKOŁOWARSZAWSKIE</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0" i="0" u="none" strike="noStrike">
                          <a:solidFill>
                            <a:srgbClr val="FFFFFF"/>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0" i="0" u="none" strike="noStrike">
                          <a:solidFill>
                            <a:srgbClr val="FFFFFF"/>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b"/>
                      <a:r>
                        <a:rPr lang="pl-PL" sz="1100" b="0" i="0" u="none" strike="noStrike">
                          <a:solidFill>
                            <a:srgbClr val="FFFFFF"/>
                          </a:solidFill>
                          <a:effectLst/>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8100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Młodzieżowy Ośrodek Socjoterapii Nr 4                         ul. Główna 10, 05- 410 Józefów k/ Otwocka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571500">
                <a:tc>
                  <a:txBody>
                    <a:bodyPr/>
                    <a:lstStyle/>
                    <a:p>
                      <a:pPr algn="ctr" fontAlgn="ctr"/>
                      <a:r>
                        <a:rPr lang="pl-PL"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dirty="0">
                          <a:solidFill>
                            <a:srgbClr val="000000"/>
                          </a:solidFill>
                          <a:effectLst/>
                          <a:latin typeface="Calibri"/>
                        </a:rPr>
                        <a:t>Młodzieżowy Ośrodek Socjoterapii                            "Dom Matki Dobrego Pasterza"                                     ul. Zgoda 14, 05- 500 Piaseczno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381000">
                <a:tc>
                  <a:txBody>
                    <a:bodyPr/>
                    <a:lstStyle/>
                    <a:p>
                      <a:pPr algn="ctr" fontAlgn="ctr"/>
                      <a:r>
                        <a:rPr lang="pl-PL" sz="1100" b="0"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Młodzieżowy Ośrodek Socjoterapii w Zielonce                ul. Marecka 76, 05- 220 Zielonka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9050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4</a:t>
            </a:fld>
            <a:endParaRPr lang="pl-PL"/>
          </a:p>
        </p:txBody>
      </p:sp>
    </p:spTree>
    <p:extLst>
      <p:ext uri="{BB962C8B-B14F-4D97-AF65-F5344CB8AC3E}">
        <p14:creationId xmlns:p14="http://schemas.microsoft.com/office/powerpoint/2010/main" val="455134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smtClean="0"/>
          </a:p>
          <a:p>
            <a:endParaRPr lang="pl-PL"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5</a:t>
            </a:fld>
            <a:endParaRPr lang="pl-PL"/>
          </a:p>
        </p:txBody>
      </p:sp>
      <p:graphicFrame>
        <p:nvGraphicFramePr>
          <p:cNvPr id="5" name="Tabela 4"/>
          <p:cNvGraphicFramePr>
            <a:graphicFrameLocks noGrp="1"/>
          </p:cNvGraphicFramePr>
          <p:nvPr/>
        </p:nvGraphicFramePr>
        <p:xfrm>
          <a:off x="1466849" y="3234531"/>
          <a:ext cx="6210301" cy="1257300"/>
        </p:xfrm>
        <a:graphic>
          <a:graphicData uri="http://schemas.openxmlformats.org/drawingml/2006/table">
            <a:tbl>
              <a:tblPr/>
              <a:tblGrid>
                <a:gridCol w="279686"/>
                <a:gridCol w="3051120"/>
                <a:gridCol w="915336"/>
                <a:gridCol w="848593"/>
                <a:gridCol w="1115566"/>
              </a:tblGrid>
              <a:tr h="190500">
                <a:tc rowSpan="2">
                  <a:txBody>
                    <a:bodyPr/>
                    <a:lstStyle/>
                    <a:p>
                      <a:pPr algn="ctr" fontAlgn="ctr"/>
                      <a:r>
                        <a:rPr lang="pl-PL" sz="1100" b="1" i="0" u="none" strike="noStrike">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0480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DELEGATURA - SIEDLCE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0" i="0" u="none" strike="noStrike">
                          <a:solidFill>
                            <a:srgbClr val="FFFFFF"/>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b"/>
                      <a:r>
                        <a:rPr lang="pl-PL" sz="1100" b="0" i="0" u="none" strike="noStrike">
                          <a:solidFill>
                            <a:srgbClr val="FFFFFF"/>
                          </a:solidFill>
                          <a:effectLst/>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8100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Młodzieżowy Ośrodek Socjoterapii Nr 4                       Plac Mysliwski 1, 08- 470 Wilga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90500">
                <a:tc>
                  <a:txBody>
                    <a:bodyPr/>
                    <a:lstStyle/>
                    <a:p>
                      <a:pPr algn="l"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Tree>
    <p:extLst>
      <p:ext uri="{BB962C8B-B14F-4D97-AF65-F5344CB8AC3E}">
        <p14:creationId xmlns:p14="http://schemas.microsoft.com/office/powerpoint/2010/main" val="1234459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1466850" y="2653506"/>
          <a:ext cx="6210300" cy="2419350"/>
        </p:xfrm>
        <a:graphic>
          <a:graphicData uri="http://schemas.openxmlformats.org/drawingml/2006/table">
            <a:tbl>
              <a:tblPr/>
              <a:tblGrid>
                <a:gridCol w="279543"/>
                <a:gridCol w="3049559"/>
                <a:gridCol w="914868"/>
                <a:gridCol w="851335"/>
                <a:gridCol w="1114995"/>
              </a:tblGrid>
              <a:tr h="190500">
                <a:tc rowSpan="2">
                  <a:txBody>
                    <a:bodyPr/>
                    <a:lstStyle/>
                    <a:p>
                      <a:pPr algn="ctr" fontAlgn="ctr"/>
                      <a:r>
                        <a:rPr lang="pl-PL" sz="1100" b="1" i="0" u="none" strike="noStrike">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23850">
                <a:tc>
                  <a:txBody>
                    <a:bodyPr/>
                    <a:lstStyle/>
                    <a:p>
                      <a:pPr algn="l"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DELEGATURA - RADOM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8100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Młodzieżowy Ośrodek Socjoterapii w Goździkowie           ul. Główna 1, 26- 434 Gielniów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381000">
                <a:tc>
                  <a:txBody>
                    <a:bodyPr/>
                    <a:lstStyle/>
                    <a:p>
                      <a:pPr algn="ctr" fontAlgn="ctr"/>
                      <a:r>
                        <a:rPr lang="pl-PL"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Młodzieżowy Ośrodek Socjoterapii w Progoszynie Progoszyn 49, 26- 432 Wieniawa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381000">
                <a:tc>
                  <a:txBody>
                    <a:bodyPr/>
                    <a:lstStyle/>
                    <a:p>
                      <a:pPr algn="ctr" fontAlgn="ctr"/>
                      <a:r>
                        <a:rPr lang="pl-PL" sz="1100" b="0"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Młodzieżowy Ośrodek Socjoterapii w Solcu nad Wisłą     ul. Wczasowa 44, 27- 320 Solec nad Wisłą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381000">
                <a:tc>
                  <a:txBody>
                    <a:bodyPr/>
                    <a:lstStyle/>
                    <a:p>
                      <a:pPr algn="ctr" fontAlgn="ctr"/>
                      <a:r>
                        <a:rPr lang="pl-PL" sz="1100" b="0" i="0" u="none" strike="noStrike">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Młodzieżowy Ośrodek Socjoterapii w Radomiu                ul. Wośnicka 121, 26- 610 Radom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90500">
                <a:tc>
                  <a:txBody>
                    <a:bodyPr/>
                    <a:lstStyle/>
                    <a:p>
                      <a:pPr algn="l"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pl-PL" sz="1100" b="1"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pl-PL" sz="1100" b="1"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pl-PL" sz="1100" b="1" i="0" u="none" strike="noStrike" dirty="0">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6</a:t>
            </a:fld>
            <a:endParaRPr lang="pl-PL"/>
          </a:p>
        </p:txBody>
      </p:sp>
    </p:spTree>
    <p:extLst>
      <p:ext uri="{BB962C8B-B14F-4D97-AF65-F5344CB8AC3E}">
        <p14:creationId xmlns:p14="http://schemas.microsoft.com/office/powerpoint/2010/main" val="3052376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smtClean="0"/>
          </a:p>
          <a:p>
            <a:endParaRPr lang="pl-PL" dirty="0"/>
          </a:p>
          <a:p>
            <a:pPr marL="0" indent="0" algn="ctr">
              <a:buNone/>
            </a:pPr>
            <a:endParaRPr lang="pl-PL" dirty="0" smtClean="0"/>
          </a:p>
          <a:p>
            <a:pPr marL="0" indent="0" algn="ctr">
              <a:buNone/>
            </a:pPr>
            <a:r>
              <a:rPr lang="pl-PL" b="1" dirty="0" smtClean="0"/>
              <a:t>MŁODZIEŻOWE </a:t>
            </a:r>
            <a:r>
              <a:rPr lang="pl-PL" b="1" dirty="0"/>
              <a:t>OŚRODKI </a:t>
            </a:r>
            <a:r>
              <a:rPr lang="pl-PL" b="1" dirty="0" smtClean="0"/>
              <a:t>WYCHOWAWCZE</a:t>
            </a:r>
            <a:endParaRPr lang="pl-PL" b="1"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7</a:t>
            </a:fld>
            <a:endParaRPr lang="pl-PL"/>
          </a:p>
        </p:txBody>
      </p:sp>
    </p:spTree>
    <p:extLst>
      <p:ext uri="{BB962C8B-B14F-4D97-AF65-F5344CB8AC3E}">
        <p14:creationId xmlns:p14="http://schemas.microsoft.com/office/powerpoint/2010/main" val="3092329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extLst>
              <p:ext uri="{D42A27DB-BD31-4B8C-83A1-F6EECF244321}">
                <p14:modId xmlns:p14="http://schemas.microsoft.com/office/powerpoint/2010/main" val="2994963699"/>
              </p:ext>
            </p:extLst>
          </p:nvPr>
        </p:nvGraphicFramePr>
        <p:xfrm>
          <a:off x="1803400" y="2633504"/>
          <a:ext cx="5537200" cy="2611343"/>
        </p:xfrm>
        <a:graphic>
          <a:graphicData uri="http://schemas.openxmlformats.org/drawingml/2006/table">
            <a:tbl>
              <a:tblPr/>
              <a:tblGrid>
                <a:gridCol w="254292"/>
                <a:gridCol w="2504772"/>
                <a:gridCol w="915450"/>
                <a:gridCol w="851877"/>
                <a:gridCol w="1010809"/>
              </a:tblGrid>
              <a:tr h="190500">
                <a:tc rowSpan="2">
                  <a:txBody>
                    <a:bodyPr/>
                    <a:lstStyle/>
                    <a:p>
                      <a:pPr algn="ctr" fontAlgn="ctr"/>
                      <a:r>
                        <a:rPr lang="pl-PL" sz="1100" b="1" i="0" u="none" strike="noStrike">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42488">
                <a:tc>
                  <a:txBody>
                    <a:bodyPr/>
                    <a:lstStyle/>
                    <a:p>
                      <a:pPr algn="ctr" fontAlgn="ctr"/>
                      <a:r>
                        <a:rPr lang="pl-PL" sz="1100" b="1"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WARSZAWA</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1"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1" i="0" u="none" strike="noStrike">
                          <a:solidFill>
                            <a:srgbClr val="000000"/>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1" i="0" u="none" strike="noStrike">
                          <a:solidFill>
                            <a:srgbClr val="000000"/>
                          </a:solidFill>
                          <a:effectLst/>
                          <a:latin typeface="Calibri"/>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Młodzieżowy Ośrodek Wychowawczy Nr 2 ul. Strażacka 57/ 59, 04- 462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400050">
                <a:tc>
                  <a:txBody>
                    <a:bodyPr/>
                    <a:lstStyle/>
                    <a:p>
                      <a:pPr algn="ctr" fontAlgn="ctr"/>
                      <a:r>
                        <a:rPr lang="pl-PL"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Młodzieżowy Ośrodek Wychowawczy Nr 3 ul. Patriotów 90, 04- 844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381000">
                <a:tc>
                  <a:txBody>
                    <a:bodyPr/>
                    <a:lstStyle/>
                    <a:p>
                      <a:pPr algn="ctr" fontAlgn="ctr"/>
                      <a:r>
                        <a:rPr lang="pl-PL" sz="1100" b="0"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Młodzieżowy Ośrodek Wychowawczy Nr 4 ul. Dolna 19, 00- 773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571500">
                <a:tc>
                  <a:txBody>
                    <a:bodyPr/>
                    <a:lstStyle/>
                    <a:p>
                      <a:pPr algn="ctr" fontAlgn="ctr"/>
                      <a:r>
                        <a:rPr lang="pl-PL" sz="1100" b="0" i="0" u="none" strike="noStrike">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Młodzieżowy Ośrodek Wychowawczy Księży Orionistów                            ul.Barska 4, 02- 315 Warszawa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190500">
                <a:tc>
                  <a:txBody>
                    <a:bodyPr/>
                    <a:lstStyle/>
                    <a:p>
                      <a:pPr algn="ctr" fontAlgn="ctr"/>
                      <a:r>
                        <a:rPr lang="pl-PL" sz="1100" b="1"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8</a:t>
            </a:fld>
            <a:endParaRPr lang="pl-PL"/>
          </a:p>
        </p:txBody>
      </p:sp>
    </p:spTree>
    <p:extLst>
      <p:ext uri="{BB962C8B-B14F-4D97-AF65-F5344CB8AC3E}">
        <p14:creationId xmlns:p14="http://schemas.microsoft.com/office/powerpoint/2010/main" val="3572812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extLst>
              <p:ext uri="{D42A27DB-BD31-4B8C-83A1-F6EECF244321}">
                <p14:modId xmlns:p14="http://schemas.microsoft.com/office/powerpoint/2010/main" val="1263417805"/>
              </p:ext>
            </p:extLst>
          </p:nvPr>
        </p:nvGraphicFramePr>
        <p:xfrm>
          <a:off x="1803400" y="2815431"/>
          <a:ext cx="5537200" cy="2095500"/>
        </p:xfrm>
        <a:graphic>
          <a:graphicData uri="http://schemas.openxmlformats.org/drawingml/2006/table">
            <a:tbl>
              <a:tblPr/>
              <a:tblGrid>
                <a:gridCol w="254292"/>
                <a:gridCol w="2504772"/>
                <a:gridCol w="915450"/>
                <a:gridCol w="851877"/>
                <a:gridCol w="1010809"/>
              </a:tblGrid>
              <a:tr h="190500">
                <a:tc rowSpan="2">
                  <a:txBody>
                    <a:bodyPr/>
                    <a:lstStyle/>
                    <a:p>
                      <a:pPr algn="ctr" fontAlgn="ctr"/>
                      <a:r>
                        <a:rPr lang="pl-PL" sz="1100" b="1" i="0" u="none" strike="noStrike" dirty="0">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19050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POWIATY OKOŁOWARSZAWSKIE</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0" i="0" u="none" strike="noStrike">
                          <a:solidFill>
                            <a:srgbClr val="FFFFFF"/>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0" i="0" u="none" strike="noStrike">
                          <a:solidFill>
                            <a:srgbClr val="FFFFFF"/>
                          </a:solidFill>
                          <a:effectLst/>
                          <a:latin typeface="Calibri"/>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57150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Młodzieżowy Ośrodek Wychowawczy Nr 5 ul. Ks. Wincentego Malinowskiego 7         05- 410 Józefów k/ Otwocka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762000">
                <a:tc>
                  <a:txBody>
                    <a:bodyPr/>
                    <a:lstStyle/>
                    <a:p>
                      <a:pPr algn="ctr" fontAlgn="ctr"/>
                      <a:r>
                        <a:rPr lang="pl-PL"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dirty="0">
                          <a:solidFill>
                            <a:srgbClr val="000000"/>
                          </a:solidFill>
                          <a:effectLst/>
                          <a:latin typeface="Calibri"/>
                        </a:rPr>
                        <a:t>Młodzieżowy Ośrodek Wychowawczy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Dom na szlaku" </a:t>
                      </a:r>
                      <a:r>
                        <a:rPr lang="pl-PL" sz="1100" b="0" i="0" u="none" strike="noStrike" dirty="0" err="1">
                          <a:solidFill>
                            <a:srgbClr val="000000"/>
                          </a:solidFill>
                          <a:effectLst/>
                          <a:latin typeface="Calibri"/>
                        </a:rPr>
                        <a:t>im.Gen</a:t>
                      </a:r>
                      <a:r>
                        <a:rPr lang="pl-PL" sz="1100" b="0" i="0" u="none" strike="noStrike" dirty="0">
                          <a:solidFill>
                            <a:srgbClr val="000000"/>
                          </a:solidFill>
                          <a:effectLst/>
                          <a:latin typeface="Calibri"/>
                        </a:rPr>
                        <a:t>. Tadeusza Kutrzeby       w Załuskowie                                  Załusków 8, 96- 521 Brzozów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19050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9</a:t>
            </a:fld>
            <a:endParaRPr lang="pl-PL"/>
          </a:p>
        </p:txBody>
      </p:sp>
    </p:spTree>
    <p:extLst>
      <p:ext uri="{BB962C8B-B14F-4D97-AF65-F5344CB8AC3E}">
        <p14:creationId xmlns:p14="http://schemas.microsoft.com/office/powerpoint/2010/main" val="1725619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extLst>
              <p:ext uri="{D42A27DB-BD31-4B8C-83A1-F6EECF244321}">
                <p14:modId xmlns:p14="http://schemas.microsoft.com/office/powerpoint/2010/main" val="1592581579"/>
              </p:ext>
            </p:extLst>
          </p:nvPr>
        </p:nvGraphicFramePr>
        <p:xfrm>
          <a:off x="1803400" y="2529681"/>
          <a:ext cx="5537200" cy="2778795"/>
        </p:xfrm>
        <a:graphic>
          <a:graphicData uri="http://schemas.openxmlformats.org/drawingml/2006/table">
            <a:tbl>
              <a:tblPr/>
              <a:tblGrid>
                <a:gridCol w="254292"/>
                <a:gridCol w="2504772"/>
                <a:gridCol w="915450"/>
                <a:gridCol w="851877"/>
                <a:gridCol w="1010809"/>
              </a:tblGrid>
              <a:tr h="190500">
                <a:tc rowSpan="2">
                  <a:txBody>
                    <a:bodyPr/>
                    <a:lstStyle/>
                    <a:p>
                      <a:pPr algn="ctr" fontAlgn="ctr"/>
                      <a:r>
                        <a:rPr lang="pl-PL" sz="1100" b="1" i="0" u="none" strike="noStrike" dirty="0">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9050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02295">
                <a:tc>
                  <a:txBody>
                    <a:bodyPr/>
                    <a:lstStyle/>
                    <a:p>
                      <a:pPr algn="ctr" fontAlgn="ctr"/>
                      <a:r>
                        <a:rPr lang="pl-PL" sz="1100" b="1"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a:solidFill>
                            <a:srgbClr val="000000"/>
                          </a:solidFill>
                          <a:effectLst/>
                          <a:latin typeface="Calibri"/>
                        </a:rPr>
                        <a:t>DELEGATURA - SIEDLCE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1" i="0" u="none" strike="noStrike">
                          <a:solidFill>
                            <a:srgbClr val="000000"/>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1" i="0" u="none" strike="noStrike">
                          <a:solidFill>
                            <a:srgbClr val="000000"/>
                          </a:solidFill>
                          <a:effectLst/>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ctr"/>
                      <a:r>
                        <a:rPr lang="pl-PL" sz="1100" b="1" i="0" u="none" strike="noStrike">
                          <a:solidFill>
                            <a:srgbClr val="000000"/>
                          </a:solidFill>
                          <a:effectLst/>
                          <a:latin typeface="Calibri"/>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8100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Młodzieżowy Ośrodek Wychowawczy          w Jaworku Jaworek 32, 07- 111 Wierzbno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l"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l"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571500">
                <a:tc>
                  <a:txBody>
                    <a:bodyPr/>
                    <a:lstStyle/>
                    <a:p>
                      <a:pPr algn="ctr" fontAlgn="ctr"/>
                      <a:r>
                        <a:rPr lang="pl-PL"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dirty="0">
                          <a:solidFill>
                            <a:srgbClr val="000000"/>
                          </a:solidFill>
                          <a:effectLst/>
                          <a:latin typeface="Calibri"/>
                        </a:rPr>
                        <a:t>Młodzieżowy Ośrodek Wychowawczy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w </a:t>
                      </a:r>
                      <a:r>
                        <a:rPr lang="pl-PL" sz="1100" b="0" i="0" u="none" strike="noStrike" dirty="0" err="1">
                          <a:solidFill>
                            <a:srgbClr val="000000"/>
                          </a:solidFill>
                          <a:effectLst/>
                          <a:latin typeface="Calibri"/>
                        </a:rPr>
                        <a:t>Gostchorzy</a:t>
                      </a:r>
                      <a:r>
                        <a:rPr lang="pl-PL" sz="1100" b="0" i="0" u="none" strike="noStrike" dirty="0">
                          <a:solidFill>
                            <a:srgbClr val="000000"/>
                          </a:solidFill>
                          <a:effectLst/>
                          <a:latin typeface="Calibri"/>
                        </a:rPr>
                        <a:t> </a:t>
                      </a:r>
                      <a:r>
                        <a:rPr lang="pl-PL" sz="1100" b="0" i="0" u="none" strike="noStrike" dirty="0" err="1">
                          <a:solidFill>
                            <a:srgbClr val="000000"/>
                          </a:solidFill>
                          <a:effectLst/>
                          <a:latin typeface="Calibri"/>
                        </a:rPr>
                        <a:t>Gostchorz</a:t>
                      </a:r>
                      <a:r>
                        <a:rPr lang="pl-PL" sz="1100" b="0" i="0" u="none" strike="noStrike" dirty="0">
                          <a:solidFill>
                            <a:srgbClr val="000000"/>
                          </a:solidFill>
                          <a:effectLst/>
                          <a:latin typeface="Calibri"/>
                        </a:rPr>
                        <a:t> 41                        08- 112 Wiśniew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l" fontAlgn="b"/>
                      <a:r>
                        <a:rPr lang="pl-PL" sz="11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571500">
                <a:tc>
                  <a:txBody>
                    <a:bodyPr/>
                    <a:lstStyle/>
                    <a:p>
                      <a:pPr algn="ctr" fontAlgn="ctr"/>
                      <a:r>
                        <a:rPr lang="pl-PL" sz="1100" b="0"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dirty="0">
                          <a:solidFill>
                            <a:srgbClr val="000000"/>
                          </a:solidFill>
                          <a:effectLst/>
                          <a:latin typeface="Calibri"/>
                        </a:rPr>
                        <a:t>Młodzieżowy Ośrodek Wychowawczy Czuchów Pieńki                             </a:t>
                      </a:r>
                      <a:r>
                        <a:rPr lang="pl-PL" sz="1100" b="0" i="0" u="none" strike="noStrike" dirty="0" smtClean="0">
                          <a:solidFill>
                            <a:srgbClr val="000000"/>
                          </a:solidFill>
                          <a:effectLst/>
                          <a:latin typeface="Calibri"/>
                        </a:rPr>
                        <a:t>       Czuchów </a:t>
                      </a:r>
                      <a:r>
                        <a:rPr lang="pl-PL" sz="1100" b="0" i="0" u="none" strike="noStrike" dirty="0">
                          <a:solidFill>
                            <a:srgbClr val="000000"/>
                          </a:solidFill>
                          <a:effectLst/>
                          <a:latin typeface="Calibri"/>
                        </a:rPr>
                        <a:t>Pieńki 1, 08- 210  Platerów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l" fontAlgn="b"/>
                      <a:r>
                        <a:rPr lang="pl-PL" sz="11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381000">
                <a:tc>
                  <a:txBody>
                    <a:bodyPr/>
                    <a:lstStyle/>
                    <a:p>
                      <a:pPr algn="ctr" fontAlgn="ctr"/>
                      <a:r>
                        <a:rPr lang="pl-PL" sz="1100" b="0" i="0" u="none" strike="noStrike">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Młodzieżowy Ośrodek Wychowawczy         w Wojnowie, Wojnów 11, 08- 140 Mordy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l" fontAlgn="b"/>
                      <a:r>
                        <a:rPr lang="pl-PL" sz="11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190500">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10</a:t>
            </a:fld>
            <a:endParaRPr lang="pl-PL"/>
          </a:p>
        </p:txBody>
      </p:sp>
    </p:spTree>
    <p:extLst>
      <p:ext uri="{BB962C8B-B14F-4D97-AF65-F5344CB8AC3E}">
        <p14:creationId xmlns:p14="http://schemas.microsoft.com/office/powerpoint/2010/main" val="3189926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extLst>
              <p:ext uri="{D42A27DB-BD31-4B8C-83A1-F6EECF244321}">
                <p14:modId xmlns:p14="http://schemas.microsoft.com/office/powerpoint/2010/main" val="1567348197"/>
              </p:ext>
            </p:extLst>
          </p:nvPr>
        </p:nvGraphicFramePr>
        <p:xfrm>
          <a:off x="1803399" y="2276871"/>
          <a:ext cx="5576913" cy="4047763"/>
        </p:xfrm>
        <a:graphic>
          <a:graphicData uri="http://schemas.openxmlformats.org/drawingml/2006/table">
            <a:tbl>
              <a:tblPr/>
              <a:tblGrid>
                <a:gridCol w="256263"/>
                <a:gridCol w="2524185"/>
                <a:gridCol w="922545"/>
                <a:gridCol w="855276"/>
                <a:gridCol w="1018644"/>
              </a:tblGrid>
              <a:tr h="164220">
                <a:tc rowSpan="2">
                  <a:txBody>
                    <a:bodyPr/>
                    <a:lstStyle/>
                    <a:p>
                      <a:pPr algn="ctr" fontAlgn="ctr"/>
                      <a:r>
                        <a:rPr lang="pl-PL" sz="1100" b="1" i="0" u="none" strike="noStrike" dirty="0">
                          <a:solidFill>
                            <a:srgbClr val="000000"/>
                          </a:solidFill>
                          <a:effectLst/>
                          <a:latin typeface="Calibri"/>
                        </a:rPr>
                        <a:t>Lp.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rowSpan="2">
                  <a:txBody>
                    <a:bodyPr/>
                    <a:lstStyle/>
                    <a:p>
                      <a:pPr algn="ctr" fontAlgn="ctr"/>
                      <a:r>
                        <a:rPr lang="pl-PL" sz="1100" b="1" i="0" u="none" strike="noStrike">
                          <a:solidFill>
                            <a:srgbClr val="000000"/>
                          </a:solidFill>
                          <a:effectLst/>
                          <a:latin typeface="Calibri"/>
                        </a:rPr>
                        <a:t>POWIAT/ PLACÓWKA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gridSpan="3">
                  <a:txBody>
                    <a:bodyPr/>
                    <a:lstStyle/>
                    <a:p>
                      <a:pPr algn="ctr" fontAlgn="ctr"/>
                      <a:r>
                        <a:rPr lang="pl-PL" sz="1100" b="1" i="0" u="none" strike="noStrike">
                          <a:solidFill>
                            <a:srgbClr val="000000"/>
                          </a:solidFill>
                          <a:effectLst/>
                          <a:latin typeface="Calibri"/>
                        </a:rPr>
                        <a:t>WYCHOWANKOWIE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pl-PL"/>
                    </a:p>
                  </a:txBody>
                  <a:tcPr/>
                </a:tc>
                <a:tc hMerge="1">
                  <a:txBody>
                    <a:bodyPr/>
                    <a:lstStyle/>
                    <a:p>
                      <a:endParaRPr lang="pl-PL"/>
                    </a:p>
                  </a:txBody>
                  <a:tcPr/>
                </a:tc>
              </a:tr>
              <a:tr h="164220">
                <a:tc vMerge="1">
                  <a:txBody>
                    <a:bodyPr/>
                    <a:lstStyle/>
                    <a:p>
                      <a:endParaRPr lang="pl-PL"/>
                    </a:p>
                  </a:txBody>
                  <a:tcPr/>
                </a:tc>
                <a:tc vMerge="1">
                  <a:txBody>
                    <a:bodyPr/>
                    <a:lstStyle/>
                    <a:p>
                      <a:endParaRPr lang="pl-PL"/>
                    </a:p>
                  </a:txBody>
                  <a:tcPr/>
                </a:tc>
                <a:tc>
                  <a:txBody>
                    <a:bodyPr/>
                    <a:lstStyle/>
                    <a:p>
                      <a:pPr algn="ctr" fontAlgn="ctr"/>
                      <a:r>
                        <a:rPr lang="pl-PL" sz="1100" b="1" i="0" u="none" strike="noStrike">
                          <a:solidFill>
                            <a:srgbClr val="000000"/>
                          </a:solidFill>
                          <a:effectLst/>
                          <a:latin typeface="Calibri"/>
                        </a:rPr>
                        <a:t>DZIEWCZĘTA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CHŁOPCY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KOEDUKACYJNA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293743">
                <a:tc>
                  <a:txBody>
                    <a:bodyPr/>
                    <a:lstStyle/>
                    <a:p>
                      <a:pPr algn="l" fontAlgn="b"/>
                      <a:r>
                        <a:rPr lang="pl-PL" sz="1100" b="0" i="0" u="none" strike="noStrike">
                          <a:solidFill>
                            <a:srgbClr val="FFFFFF"/>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1" i="0" u="none" strike="noStrike" dirty="0">
                          <a:solidFill>
                            <a:srgbClr val="000000"/>
                          </a:solidFill>
                          <a:effectLst/>
                          <a:latin typeface="Calibri"/>
                        </a:rPr>
                        <a:t>DELEGATURA - RADOM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0" i="0" u="none" strike="noStrike" dirty="0">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ctr"/>
                      <a:r>
                        <a:rPr lang="pl-PL" sz="1100" b="0" i="0" u="none" strike="noStrike">
                          <a:solidFill>
                            <a:srgbClr val="FFFFFF"/>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l" fontAlgn="b"/>
                      <a:r>
                        <a:rPr lang="pl-PL" sz="1100" b="0" i="0" u="none" strike="noStrike" dirty="0">
                          <a:solidFill>
                            <a:srgbClr val="FFFFFF"/>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492660">
                <a:tc>
                  <a:txBody>
                    <a:bodyPr/>
                    <a:lstStyle/>
                    <a:p>
                      <a:pPr algn="ctr" fontAlgn="ctr"/>
                      <a:r>
                        <a:rPr lang="pl-PL"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dirty="0">
                          <a:solidFill>
                            <a:srgbClr val="000000"/>
                          </a:solidFill>
                          <a:effectLst/>
                          <a:latin typeface="Calibri"/>
                        </a:rPr>
                        <a:t>Młodzieżowy Ośrodek Wychowawczy         w Rusinowie Koneckim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Rusinów Konecki 32, 26- 422 Borkowice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656880">
                <a:tc>
                  <a:txBody>
                    <a:bodyPr/>
                    <a:lstStyle/>
                    <a:p>
                      <a:pPr algn="ctr" fontAlgn="ctr"/>
                      <a:r>
                        <a:rPr lang="pl-PL"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dirty="0">
                          <a:solidFill>
                            <a:srgbClr val="000000"/>
                          </a:solidFill>
                          <a:effectLst/>
                          <a:latin typeface="Calibri"/>
                        </a:rPr>
                        <a:t>Młodzieżowy Ośrodek Wychowawczy         w Kolonii </a:t>
                      </a:r>
                      <a:r>
                        <a:rPr lang="pl-PL" sz="1100" b="0" i="0" u="none" strike="noStrike" dirty="0" err="1">
                          <a:solidFill>
                            <a:srgbClr val="000000"/>
                          </a:solidFill>
                          <a:effectLst/>
                          <a:latin typeface="Calibri"/>
                        </a:rPr>
                        <a:t>Szczerbackiej</a:t>
                      </a:r>
                      <a:r>
                        <a:rPr lang="pl-PL" sz="1100" b="0" i="0" u="none" strike="noStrike" dirty="0">
                          <a:solidFill>
                            <a:srgbClr val="000000"/>
                          </a:solidFill>
                          <a:effectLst/>
                          <a:latin typeface="Calibri"/>
                        </a:rPr>
                        <a:t>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Kolonia </a:t>
                      </a:r>
                      <a:r>
                        <a:rPr lang="pl-PL" sz="1100" b="0" i="0" u="none" strike="noStrike" dirty="0" err="1">
                          <a:solidFill>
                            <a:srgbClr val="000000"/>
                          </a:solidFill>
                          <a:effectLst/>
                          <a:latin typeface="Calibri"/>
                        </a:rPr>
                        <a:t>Szczerbacka</a:t>
                      </a:r>
                      <a:r>
                        <a:rPr lang="pl-PL" sz="1100" b="0" i="0" u="none" strike="noStrike" dirty="0">
                          <a:solidFill>
                            <a:srgbClr val="000000"/>
                          </a:solidFill>
                          <a:effectLst/>
                          <a:latin typeface="Calibri"/>
                        </a:rPr>
                        <a:t> 37,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26- 400 Przysucha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492660">
                <a:tc>
                  <a:txBody>
                    <a:bodyPr/>
                    <a:lstStyle/>
                    <a:p>
                      <a:pPr algn="ctr" fontAlgn="ctr"/>
                      <a:r>
                        <a:rPr lang="pl-PL" sz="1100" b="0"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dirty="0">
                          <a:solidFill>
                            <a:srgbClr val="000000"/>
                          </a:solidFill>
                          <a:effectLst/>
                          <a:latin typeface="Calibri"/>
                        </a:rPr>
                        <a:t>Młodzieżowy Ośrodek Wychowawczy          w Kolonii Ossie Kolonia Ossa 40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26- 425 Odrzywół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492660">
                <a:tc>
                  <a:txBody>
                    <a:bodyPr/>
                    <a:lstStyle/>
                    <a:p>
                      <a:pPr algn="ctr" fontAlgn="ctr"/>
                      <a:r>
                        <a:rPr lang="pl-PL" sz="1100" b="0" i="0" u="none" strike="noStrike">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dirty="0">
                          <a:solidFill>
                            <a:srgbClr val="000000"/>
                          </a:solidFill>
                          <a:effectLst/>
                          <a:latin typeface="Calibri"/>
                        </a:rPr>
                        <a:t>Młodzieżowy Ośrodek Wychowawczy         w </a:t>
                      </a:r>
                      <a:r>
                        <a:rPr lang="pl-PL" sz="1100" b="0" i="0" u="none" strike="noStrike" dirty="0" err="1">
                          <a:solidFill>
                            <a:srgbClr val="000000"/>
                          </a:solidFill>
                          <a:effectLst/>
                          <a:latin typeface="Calibri"/>
                        </a:rPr>
                        <a:t>Progoszynie</a:t>
                      </a:r>
                      <a:r>
                        <a:rPr lang="pl-PL" sz="1100" b="0" i="0" u="none" strike="noStrike" dirty="0">
                          <a:solidFill>
                            <a:srgbClr val="000000"/>
                          </a:solidFill>
                          <a:effectLst/>
                          <a:latin typeface="Calibri"/>
                        </a:rPr>
                        <a:t> </a:t>
                      </a:r>
                      <a:r>
                        <a:rPr lang="pl-PL" sz="1100" b="0" i="0" u="none" strike="noStrike" dirty="0" err="1">
                          <a:solidFill>
                            <a:srgbClr val="000000"/>
                          </a:solidFill>
                          <a:effectLst/>
                          <a:latin typeface="Calibri"/>
                        </a:rPr>
                        <a:t>Progoszyn</a:t>
                      </a:r>
                      <a:r>
                        <a:rPr lang="pl-PL" sz="1100" b="0" i="0" u="none" strike="noStrike" dirty="0">
                          <a:solidFill>
                            <a:srgbClr val="000000"/>
                          </a:solidFill>
                          <a:effectLst/>
                          <a:latin typeface="Calibri"/>
                        </a:rPr>
                        <a:t> 49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26- 432  Wieniawa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492660">
                <a:tc>
                  <a:txBody>
                    <a:bodyPr/>
                    <a:lstStyle/>
                    <a:p>
                      <a:pPr algn="ctr" fontAlgn="ctr"/>
                      <a:r>
                        <a:rPr lang="pl-PL" sz="1100" b="0" i="0" u="none" strike="noStrike">
                          <a:solidFill>
                            <a:srgbClr val="000000"/>
                          </a:solidFill>
                          <a:effectLst/>
                          <a:latin typeface="Calibri"/>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dirty="0">
                          <a:solidFill>
                            <a:srgbClr val="000000"/>
                          </a:solidFill>
                          <a:effectLst/>
                          <a:latin typeface="Calibri"/>
                        </a:rPr>
                        <a:t>Młodzieżowy Ośrodek Wychowawczy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w Wierzbicy                                         </a:t>
                      </a:r>
                      <a:r>
                        <a:rPr lang="pl-PL" sz="1100" b="0" i="0" u="none" strike="noStrike" dirty="0" smtClean="0">
                          <a:solidFill>
                            <a:srgbClr val="000000"/>
                          </a:solidFill>
                          <a:effectLst/>
                          <a:latin typeface="Calibri"/>
                        </a:rPr>
                        <a:t>            </a:t>
                      </a:r>
                      <a:r>
                        <a:rPr lang="pl-PL" sz="1100" b="0" i="0" u="none" strike="noStrike" dirty="0">
                          <a:solidFill>
                            <a:srgbClr val="000000"/>
                          </a:solidFill>
                          <a:effectLst/>
                          <a:latin typeface="Calibri"/>
                        </a:rPr>
                        <a:t>ul. Sienkiewicza 55, 26- 680 Wierzbica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492660">
                <a:tc>
                  <a:txBody>
                    <a:bodyPr/>
                    <a:lstStyle/>
                    <a:p>
                      <a:pPr algn="ctr" fontAlgn="ctr"/>
                      <a:r>
                        <a:rPr lang="pl-PL" sz="1100" b="0" i="0" u="none" strike="noStrike">
                          <a:solidFill>
                            <a:srgbClr val="000000"/>
                          </a:solidFill>
                          <a:effectLst/>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Młodzieżowy Ośrodek Wychowawczy Goździków  ul. Główna 1A, 26- 434 Gielniów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pl-PL" sz="11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164220">
                <a:tc>
                  <a:txBody>
                    <a:bodyPr/>
                    <a:lstStyle/>
                    <a:p>
                      <a:pPr algn="l" fontAlgn="b"/>
                      <a:r>
                        <a:rPr lang="pl-PL" sz="1100" b="1"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pl-PL" sz="1100" b="1" i="0" u="none" strike="noStrike">
                          <a:solidFill>
                            <a:srgbClr val="000000"/>
                          </a:solidFill>
                          <a:effectLst/>
                          <a:latin typeface="Calibri"/>
                        </a:rPr>
                        <a:t>Razem:</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pl-PL" sz="1100" b="1" i="0" u="none" strike="noStrike" dirty="0">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bl>
          </a:graphicData>
        </a:graphic>
      </p:graphicFrame>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11</a:t>
            </a:fld>
            <a:endParaRPr lang="pl-PL"/>
          </a:p>
        </p:txBody>
      </p:sp>
    </p:spTree>
    <p:extLst>
      <p:ext uri="{BB962C8B-B14F-4D97-AF65-F5344CB8AC3E}">
        <p14:creationId xmlns:p14="http://schemas.microsoft.com/office/powerpoint/2010/main" val="3092256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extLst>
              <p:ext uri="{D42A27DB-BD31-4B8C-83A1-F6EECF244321}">
                <p14:modId xmlns:p14="http://schemas.microsoft.com/office/powerpoint/2010/main" val="1891774291"/>
              </p:ext>
            </p:extLst>
          </p:nvPr>
        </p:nvGraphicFramePr>
        <p:xfrm>
          <a:off x="5" y="1700807"/>
          <a:ext cx="9143994" cy="5214346"/>
        </p:xfrm>
        <a:graphic>
          <a:graphicData uri="http://schemas.openxmlformats.org/drawingml/2006/table">
            <a:tbl>
              <a:tblPr firstRow="1" firstCol="1" bandRow="1">
                <a:tableStyleId>{5C22544A-7EE6-4342-B048-85BDC9FD1C3A}</a:tableStyleId>
              </a:tblPr>
              <a:tblGrid>
                <a:gridCol w="1434849"/>
                <a:gridCol w="1048914"/>
                <a:gridCol w="426369"/>
                <a:gridCol w="328098"/>
                <a:gridCol w="328098"/>
                <a:gridCol w="328098"/>
                <a:gridCol w="328098"/>
                <a:gridCol w="328098"/>
                <a:gridCol w="328098"/>
                <a:gridCol w="328098"/>
                <a:gridCol w="328098"/>
                <a:gridCol w="328098"/>
                <a:gridCol w="328098"/>
                <a:gridCol w="328098"/>
                <a:gridCol w="328098"/>
                <a:gridCol w="328098"/>
                <a:gridCol w="328098"/>
                <a:gridCol w="328098"/>
                <a:gridCol w="328098"/>
                <a:gridCol w="328098"/>
                <a:gridCol w="328098"/>
                <a:gridCol w="328098"/>
              </a:tblGrid>
              <a:tr h="512527">
                <a:tc gridSpan="22">
                  <a:txBody>
                    <a:bodyPr/>
                    <a:lstStyle/>
                    <a:p>
                      <a:pPr algn="ctr">
                        <a:lnSpc>
                          <a:spcPct val="115000"/>
                        </a:lnSpc>
                        <a:spcAft>
                          <a:spcPts val="1000"/>
                        </a:spcAft>
                        <a:tabLst>
                          <a:tab pos="2238375" algn="l"/>
                        </a:tabLst>
                      </a:pPr>
                      <a:r>
                        <a:rPr lang="pl-PL" sz="1400" dirty="0">
                          <a:solidFill>
                            <a:schemeClr val="bg1"/>
                          </a:solidFill>
                          <a:effectLst/>
                          <a:latin typeface="Arial" panose="020B0604020202020204" pitchFamily="34" charset="0"/>
                          <a:cs typeface="Arial" panose="020B0604020202020204" pitchFamily="34" charset="0"/>
                        </a:rPr>
                        <a:t>Ewaluacje w szkołach w Młodzieżowych Ośrodkach Socjoterapii </a:t>
                      </a:r>
                      <a:r>
                        <a:rPr lang="pl-PL" sz="1200" dirty="0">
                          <a:solidFill>
                            <a:schemeClr val="bg1"/>
                          </a:solidFill>
                          <a:effectLst/>
                          <a:latin typeface="Arial" panose="020B0604020202020204" pitchFamily="34" charset="0"/>
                          <a:cs typeface="Arial" panose="020B0604020202020204" pitchFamily="34" charset="0"/>
                        </a:rPr>
                        <a:t/>
                      </a:r>
                      <a:br>
                        <a:rPr lang="pl-PL" sz="1200" dirty="0">
                          <a:solidFill>
                            <a:schemeClr val="bg1"/>
                          </a:solidFill>
                          <a:effectLst/>
                          <a:latin typeface="Arial" panose="020B0604020202020204" pitchFamily="34" charset="0"/>
                          <a:cs typeface="Arial" panose="020B0604020202020204" pitchFamily="34" charset="0"/>
                        </a:rPr>
                      </a:br>
                      <a:r>
                        <a:rPr lang="pl-PL" sz="1400" dirty="0">
                          <a:solidFill>
                            <a:schemeClr val="bg1"/>
                          </a:solidFill>
                          <a:effectLst/>
                          <a:latin typeface="Arial" panose="020B0604020202020204" pitchFamily="34" charset="0"/>
                          <a:cs typeface="Arial" panose="020B0604020202020204" pitchFamily="34" charset="0"/>
                        </a:rPr>
                        <a:t>w latach szkolnych 2011/2012 i </a:t>
                      </a:r>
                      <a:r>
                        <a:rPr lang="pl-PL" sz="1400" dirty="0" smtClean="0">
                          <a:solidFill>
                            <a:schemeClr val="bg1"/>
                          </a:solidFill>
                          <a:effectLst/>
                          <a:latin typeface="Arial" panose="020B0604020202020204" pitchFamily="34" charset="0"/>
                          <a:cs typeface="Arial" panose="020B0604020202020204" pitchFamily="34" charset="0"/>
                        </a:rPr>
                        <a:t>2012/13</a:t>
                      </a:r>
                    </a:p>
                    <a:p>
                      <a:pPr algn="ctr">
                        <a:lnSpc>
                          <a:spcPct val="115000"/>
                        </a:lnSpc>
                        <a:spcAft>
                          <a:spcPts val="1000"/>
                        </a:spcAft>
                        <a:tabLst>
                          <a:tab pos="2238375" algn="l"/>
                        </a:tabLst>
                      </a:pPr>
                      <a:endParaRPr lang="pl-PL" sz="1400" dirty="0">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48516">
                <a:tc rowSpan="3">
                  <a:txBody>
                    <a:bodyPr/>
                    <a:lstStyle/>
                    <a:p>
                      <a:pPr>
                        <a:lnSpc>
                          <a:spcPct val="115000"/>
                        </a:lnSpc>
                        <a:spcAft>
                          <a:spcPts val="1000"/>
                        </a:spcAft>
                      </a:pPr>
                      <a:r>
                        <a:rPr lang="pl-PL" sz="1000" dirty="0">
                          <a:solidFill>
                            <a:schemeClr val="tx1"/>
                          </a:solidFill>
                          <a:effectLst/>
                        </a:rPr>
                        <a:t> </a:t>
                      </a:r>
                      <a:endParaRPr lang="pl-PL" sz="1100" dirty="0">
                        <a:solidFill>
                          <a:schemeClr val="tx1"/>
                        </a:solidFill>
                        <a:effectLst/>
                      </a:endParaRPr>
                    </a:p>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Typ szkoły</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rowSpan="3">
                  <a:txBody>
                    <a:bodyPr/>
                    <a:lstStyle/>
                    <a:p>
                      <a:pPr algn="ctr">
                        <a:lnSpc>
                          <a:spcPct val="115000"/>
                        </a:lnSpc>
                        <a:spcAft>
                          <a:spcPts val="1000"/>
                        </a:spcAft>
                      </a:pPr>
                      <a:r>
                        <a:rPr lang="pl-PL" sz="1000" dirty="0">
                          <a:solidFill>
                            <a:schemeClr val="tx1"/>
                          </a:solidFill>
                          <a:effectLst/>
                        </a:rPr>
                        <a:t> </a:t>
                      </a:r>
                      <a:endParaRPr lang="pl-PL" sz="1100" dirty="0">
                        <a:solidFill>
                          <a:schemeClr val="tx1"/>
                        </a:solidFill>
                        <a:effectLst/>
                      </a:endParaRPr>
                    </a:p>
                    <a:p>
                      <a:pPr algn="ctr">
                        <a:lnSpc>
                          <a:spcPct val="115000"/>
                        </a:lnSpc>
                        <a:spcAft>
                          <a:spcPts val="1000"/>
                        </a:spcAft>
                      </a:pPr>
                      <a:r>
                        <a:rPr lang="pl-PL" sz="1200" b="1" dirty="0">
                          <a:solidFill>
                            <a:schemeClr val="tx1"/>
                          </a:solidFill>
                          <a:effectLst/>
                          <a:latin typeface="Arial" panose="020B0604020202020204" pitchFamily="34" charset="0"/>
                          <a:cs typeface="Arial" panose="020B0604020202020204" pitchFamily="34" charset="0"/>
                        </a:rPr>
                        <a:t>Liczba szkół</a:t>
                      </a:r>
                      <a:endParaRPr lang="pl-PL" sz="12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gridSpan="20">
                  <a:txBody>
                    <a:bodyPr/>
                    <a:lstStyle/>
                    <a:p>
                      <a:pPr>
                        <a:lnSpc>
                          <a:spcPct val="115000"/>
                        </a:lnSpc>
                        <a:spcAft>
                          <a:spcPts val="1000"/>
                        </a:spcAft>
                      </a:pPr>
                      <a:r>
                        <a:rPr lang="pl-PL" sz="1400" b="1" dirty="0">
                          <a:solidFill>
                            <a:schemeClr val="tx1"/>
                          </a:solidFill>
                          <a:effectLst/>
                          <a:latin typeface="Arial" panose="020B0604020202020204" pitchFamily="34" charset="0"/>
                          <a:cs typeface="Arial" panose="020B0604020202020204" pitchFamily="34" charset="0"/>
                        </a:rPr>
                        <a:t>Poziomy spełnienia wymagań w obszarach w liczbach</a:t>
                      </a:r>
                      <a:endParaRPr lang="pl-PL" sz="14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52971">
                <a:tc vMerge="1">
                  <a:txBody>
                    <a:bodyPr/>
                    <a:lstStyle/>
                    <a:p>
                      <a:endParaRPr lang="pl-PL"/>
                    </a:p>
                  </a:txBody>
                  <a:tcPr/>
                </a:tc>
                <a:tc vMerge="1">
                  <a:txBody>
                    <a:bodyPr/>
                    <a:lstStyle/>
                    <a:p>
                      <a:endParaRPr lang="pl-PL"/>
                    </a:p>
                  </a:txBody>
                  <a:tcPr/>
                </a:tc>
                <a:tc gridSpan="5">
                  <a:txBody>
                    <a:bodyPr/>
                    <a:lstStyle/>
                    <a:p>
                      <a:pPr algn="ctr">
                        <a:lnSpc>
                          <a:spcPct val="115000"/>
                        </a:lnSpc>
                        <a:spcAft>
                          <a:spcPts val="1000"/>
                        </a:spcAft>
                      </a:pPr>
                      <a:r>
                        <a:rPr lang="pl-PL" sz="1200" b="1" dirty="0">
                          <a:solidFill>
                            <a:schemeClr val="tx1"/>
                          </a:solidFill>
                          <a:effectLst/>
                          <a:latin typeface="Arial" panose="020B0604020202020204" pitchFamily="34" charset="0"/>
                          <a:cs typeface="Arial" panose="020B0604020202020204" pitchFamily="34" charset="0"/>
                        </a:rPr>
                        <a:t>Procesy</a:t>
                      </a:r>
                      <a:endParaRPr lang="pl-PL" sz="12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5">
                  <a:txBody>
                    <a:bodyPr/>
                    <a:lstStyle/>
                    <a:p>
                      <a:pPr algn="ctr">
                        <a:lnSpc>
                          <a:spcPct val="115000"/>
                        </a:lnSpc>
                        <a:spcAft>
                          <a:spcPts val="1000"/>
                        </a:spcAft>
                      </a:pPr>
                      <a:r>
                        <a:rPr lang="pl-PL" sz="1200" b="1" dirty="0">
                          <a:solidFill>
                            <a:schemeClr val="tx1"/>
                          </a:solidFill>
                          <a:effectLst/>
                          <a:latin typeface="Arial" panose="020B0604020202020204" pitchFamily="34" charset="0"/>
                          <a:cs typeface="Arial" panose="020B0604020202020204" pitchFamily="34" charset="0"/>
                        </a:rPr>
                        <a:t>Efekty</a:t>
                      </a:r>
                      <a:endParaRPr lang="pl-PL" sz="12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5">
                  <a:txBody>
                    <a:bodyPr/>
                    <a:lstStyle/>
                    <a:p>
                      <a:pPr algn="ctr">
                        <a:lnSpc>
                          <a:spcPct val="115000"/>
                        </a:lnSpc>
                        <a:spcAft>
                          <a:spcPts val="1000"/>
                        </a:spcAft>
                      </a:pPr>
                      <a:r>
                        <a:rPr lang="pl-PL" sz="1200" b="1" dirty="0">
                          <a:solidFill>
                            <a:schemeClr val="tx1"/>
                          </a:solidFill>
                          <a:effectLst/>
                          <a:latin typeface="Arial" panose="020B0604020202020204" pitchFamily="34" charset="0"/>
                          <a:cs typeface="Arial" panose="020B0604020202020204" pitchFamily="34" charset="0"/>
                        </a:rPr>
                        <a:t>Środowisko</a:t>
                      </a:r>
                      <a:endParaRPr lang="pl-PL" sz="12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5">
                  <a:txBody>
                    <a:bodyPr/>
                    <a:lstStyle/>
                    <a:p>
                      <a:pPr algn="ctr">
                        <a:lnSpc>
                          <a:spcPct val="115000"/>
                        </a:lnSpc>
                        <a:spcAft>
                          <a:spcPts val="1000"/>
                        </a:spcAft>
                      </a:pPr>
                      <a:r>
                        <a:rPr lang="pl-PL" sz="1200" b="1" dirty="0">
                          <a:solidFill>
                            <a:schemeClr val="tx1"/>
                          </a:solidFill>
                          <a:effectLst/>
                          <a:latin typeface="Arial" panose="020B0604020202020204" pitchFamily="34" charset="0"/>
                          <a:cs typeface="Arial" panose="020B0604020202020204" pitchFamily="34" charset="0"/>
                        </a:rPr>
                        <a:t>Zarządzanie</a:t>
                      </a:r>
                      <a:endParaRPr lang="pl-PL" sz="12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66363">
                <a:tc vMerge="1">
                  <a:txBody>
                    <a:bodyPr/>
                    <a:lstStyle/>
                    <a:p>
                      <a:endParaRPr lang="pl-PL"/>
                    </a:p>
                  </a:txBody>
                  <a:tcPr/>
                </a:tc>
                <a:tc vMerge="1">
                  <a:txBody>
                    <a:bodyPr/>
                    <a:lstStyle/>
                    <a:p>
                      <a:endParaRPr lang="pl-PL"/>
                    </a:p>
                  </a:txBody>
                  <a:tcPr/>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A</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B</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C</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D</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E</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A</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B</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C</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D</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E</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A</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B</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C</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D</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E</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A</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a:solidFill>
                            <a:schemeClr val="tx1"/>
                          </a:solidFill>
                          <a:effectLst/>
                          <a:latin typeface="Arial" panose="020B0604020202020204" pitchFamily="34" charset="0"/>
                          <a:cs typeface="Arial" panose="020B0604020202020204" pitchFamily="34" charset="0"/>
                        </a:rPr>
                        <a:t>B</a:t>
                      </a:r>
                      <a:endParaRPr lang="pl-PL" sz="120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C</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D</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E</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r>
              <a:tr h="607856">
                <a:tc>
                  <a:txBody>
                    <a:bodyPr/>
                    <a:lstStyle/>
                    <a:p>
                      <a:pPr>
                        <a:lnSpc>
                          <a:spcPct val="115000"/>
                        </a:lnSpc>
                        <a:spcAft>
                          <a:spcPts val="1000"/>
                        </a:spcAft>
                      </a:pPr>
                      <a:r>
                        <a:rPr lang="pl-PL" sz="1100" dirty="0">
                          <a:solidFill>
                            <a:schemeClr val="tx1"/>
                          </a:solidFill>
                          <a:effectLst/>
                          <a:latin typeface="Arial" panose="020B0604020202020204" pitchFamily="34" charset="0"/>
                          <a:cs typeface="Arial" panose="020B0604020202020204" pitchFamily="34" charset="0"/>
                        </a:rPr>
                        <a:t>Szkoły podstawowe </a:t>
                      </a:r>
                      <a:br>
                        <a:rPr lang="pl-PL" sz="1100" dirty="0">
                          <a:solidFill>
                            <a:schemeClr val="tx1"/>
                          </a:solidFill>
                          <a:effectLst/>
                          <a:latin typeface="Arial" panose="020B0604020202020204" pitchFamily="34" charset="0"/>
                          <a:cs typeface="Arial" panose="020B0604020202020204" pitchFamily="34" charset="0"/>
                        </a:rPr>
                      </a:br>
                      <a:r>
                        <a:rPr lang="pl-PL" sz="1100" dirty="0">
                          <a:solidFill>
                            <a:schemeClr val="tx1"/>
                          </a:solidFill>
                          <a:effectLst/>
                          <a:latin typeface="Arial" panose="020B0604020202020204" pitchFamily="34" charset="0"/>
                          <a:cs typeface="Arial" panose="020B0604020202020204" pitchFamily="34" charset="0"/>
                        </a:rPr>
                        <a:t>w MOS</a:t>
                      </a:r>
                      <a:endParaRPr lang="pl-PL" sz="11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dirty="0">
                          <a:effectLst/>
                        </a:rPr>
                        <a:t> </a:t>
                      </a:r>
                      <a:endParaRPr lang="pl-PL"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c>
                  <a:txBody>
                    <a:bodyPr/>
                    <a:lstStyle/>
                    <a:p>
                      <a:pPr>
                        <a:lnSpc>
                          <a:spcPct val="115000"/>
                        </a:lnSpc>
                        <a:spcAft>
                          <a:spcPts val="1000"/>
                        </a:spcAft>
                      </a:pPr>
                      <a:r>
                        <a:rPr lang="pl-PL" sz="1000">
                          <a:effectLst/>
                        </a:rPr>
                        <a:t> </a:t>
                      </a:r>
                      <a:endParaRPr lang="pl-PL" sz="1100">
                        <a:effectLst/>
                        <a:latin typeface="Calibri"/>
                        <a:ea typeface="Calibri"/>
                        <a:cs typeface="Times New Roman"/>
                      </a:endParaRPr>
                    </a:p>
                  </a:txBody>
                  <a:tcPr marL="68580" marR="68580" marT="0" marB="0"/>
                </a:tc>
              </a:tr>
              <a:tr h="461255">
                <a:tc>
                  <a:txBody>
                    <a:bodyPr/>
                    <a:lstStyle/>
                    <a:p>
                      <a:pPr>
                        <a:lnSpc>
                          <a:spcPct val="115000"/>
                        </a:lnSpc>
                        <a:spcAft>
                          <a:spcPts val="1000"/>
                        </a:spcAft>
                      </a:pPr>
                      <a:r>
                        <a:rPr lang="pl-PL" sz="1400" dirty="0">
                          <a:solidFill>
                            <a:schemeClr val="tx1"/>
                          </a:solidFill>
                          <a:effectLst/>
                          <a:latin typeface="Arial" panose="020B0604020202020204" pitchFamily="34" charset="0"/>
                          <a:cs typeface="Arial" panose="020B0604020202020204" pitchFamily="34" charset="0"/>
                        </a:rPr>
                        <a:t>Gimnazja w MOS</a:t>
                      </a:r>
                      <a:endParaRPr lang="pl-PL" sz="14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3</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9</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6</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2</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2</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6</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4</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6</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4</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smtClean="0">
                          <a:effectLst/>
                          <a:latin typeface="Arial" panose="020B0604020202020204" pitchFamily="34" charset="0"/>
                          <a:cs typeface="Arial" panose="020B0604020202020204" pitchFamily="34" charset="0"/>
                        </a:rPr>
                        <a:t>2</a:t>
                      </a: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r>
              <a:tr h="685636">
                <a:tc>
                  <a:txBody>
                    <a:bodyPr/>
                    <a:lstStyle/>
                    <a:p>
                      <a:pPr>
                        <a:lnSpc>
                          <a:spcPct val="115000"/>
                        </a:lnSpc>
                        <a:spcAft>
                          <a:spcPts val="1000"/>
                        </a:spcAft>
                      </a:pPr>
                      <a:r>
                        <a:rPr lang="pl-PL" sz="1200" dirty="0">
                          <a:solidFill>
                            <a:schemeClr val="tx1"/>
                          </a:solidFill>
                          <a:effectLst/>
                          <a:latin typeface="Arial" panose="020B0604020202020204" pitchFamily="34" charset="0"/>
                          <a:cs typeface="Arial" panose="020B0604020202020204" pitchFamily="34" charset="0"/>
                        </a:rPr>
                        <a:t>Licea ogólnokształcące </a:t>
                      </a:r>
                      <a:br>
                        <a:rPr lang="pl-PL" sz="1200" dirty="0">
                          <a:solidFill>
                            <a:schemeClr val="tx1"/>
                          </a:solidFill>
                          <a:effectLst/>
                          <a:latin typeface="Arial" panose="020B0604020202020204" pitchFamily="34" charset="0"/>
                          <a:cs typeface="Arial" panose="020B0604020202020204" pitchFamily="34" charset="0"/>
                        </a:rPr>
                      </a:br>
                      <a:r>
                        <a:rPr lang="pl-PL" sz="1200" dirty="0">
                          <a:solidFill>
                            <a:schemeClr val="tx1"/>
                          </a:solidFill>
                          <a:effectLst/>
                          <a:latin typeface="Arial" panose="020B0604020202020204" pitchFamily="34" charset="0"/>
                          <a:cs typeface="Arial" panose="020B0604020202020204" pitchFamily="34" charset="0"/>
                        </a:rPr>
                        <a:t>w MOS</a:t>
                      </a:r>
                      <a:endParaRPr lang="pl-PL" sz="1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a:effectLst/>
                          <a:latin typeface="Arial" panose="020B0604020202020204" pitchFamily="34" charset="0"/>
                          <a:cs typeface="Arial" panose="020B0604020202020204" pitchFamily="34" charset="0"/>
                        </a:rPr>
                        <a:t> </a:t>
                      </a:r>
                      <a:endParaRPr lang="pl-PL" sz="1400" b="1">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a:effectLst/>
                          <a:latin typeface="Arial" panose="020B0604020202020204" pitchFamily="34" charset="0"/>
                          <a:cs typeface="Arial" panose="020B0604020202020204" pitchFamily="34" charset="0"/>
                        </a:rPr>
                        <a:t> </a:t>
                      </a:r>
                      <a:endParaRPr lang="pl-PL" sz="1400" b="1">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a:effectLst/>
                          <a:latin typeface="Arial" panose="020B0604020202020204" pitchFamily="34" charset="0"/>
                          <a:cs typeface="Arial" panose="020B0604020202020204" pitchFamily="34" charset="0"/>
                        </a:rPr>
                        <a:t> </a:t>
                      </a:r>
                      <a:endParaRPr lang="pl-PL" sz="1400" b="1">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a:effectLst/>
                          <a:latin typeface="Arial" panose="020B0604020202020204" pitchFamily="34" charset="0"/>
                          <a:cs typeface="Arial" panose="020B0604020202020204" pitchFamily="34" charset="0"/>
                        </a:rPr>
                        <a:t> </a:t>
                      </a:r>
                      <a:endParaRPr lang="pl-PL" sz="1400" b="1">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r>
              <a:tr h="936474">
                <a:tc>
                  <a:txBody>
                    <a:bodyPr/>
                    <a:lstStyle/>
                    <a:p>
                      <a:pPr>
                        <a:lnSpc>
                          <a:spcPct val="115000"/>
                        </a:lnSpc>
                        <a:spcAft>
                          <a:spcPts val="1000"/>
                        </a:spcAft>
                      </a:pPr>
                      <a:r>
                        <a:rPr lang="pl-PL" sz="1400" dirty="0">
                          <a:solidFill>
                            <a:schemeClr val="tx1"/>
                          </a:solidFill>
                          <a:effectLst/>
                          <a:latin typeface="Arial" panose="020B0604020202020204" pitchFamily="34" charset="0"/>
                          <a:cs typeface="Arial" panose="020B0604020202020204" pitchFamily="34" charset="0"/>
                        </a:rPr>
                        <a:t>Zasadnicze Szkoły Zawodowe </a:t>
                      </a:r>
                      <a:br>
                        <a:rPr lang="pl-PL" sz="1400" dirty="0">
                          <a:solidFill>
                            <a:schemeClr val="tx1"/>
                          </a:solidFill>
                          <a:effectLst/>
                          <a:latin typeface="Arial" panose="020B0604020202020204" pitchFamily="34" charset="0"/>
                          <a:cs typeface="Arial" panose="020B0604020202020204" pitchFamily="34" charset="0"/>
                        </a:rPr>
                      </a:br>
                      <a:r>
                        <a:rPr lang="pl-PL" sz="1400" dirty="0">
                          <a:solidFill>
                            <a:schemeClr val="tx1"/>
                          </a:solidFill>
                          <a:effectLst/>
                          <a:latin typeface="Arial" panose="020B0604020202020204" pitchFamily="34" charset="0"/>
                          <a:cs typeface="Arial" panose="020B0604020202020204" pitchFamily="34" charset="0"/>
                        </a:rPr>
                        <a:t>w MOS</a:t>
                      </a:r>
                      <a:endParaRPr lang="pl-PL" sz="14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r>
              <a:tr h="248516">
                <a:tc>
                  <a:txBody>
                    <a:bodyPr/>
                    <a:lstStyle/>
                    <a:p>
                      <a:pPr>
                        <a:lnSpc>
                          <a:spcPct val="115000"/>
                        </a:lnSpc>
                        <a:spcAft>
                          <a:spcPts val="1000"/>
                        </a:spcAft>
                      </a:pPr>
                      <a:r>
                        <a:rPr lang="pl-PL" sz="1400" dirty="0" smtClean="0">
                          <a:solidFill>
                            <a:schemeClr val="tx1"/>
                          </a:solidFill>
                          <a:effectLst/>
                          <a:latin typeface="Arial" panose="020B0604020202020204" pitchFamily="34" charset="0"/>
                          <a:cs typeface="Arial" panose="020B0604020202020204" pitchFamily="34" charset="0"/>
                        </a:rPr>
                        <a:t>Razem</a:t>
                      </a:r>
                    </a:p>
                    <a:p>
                      <a:pPr>
                        <a:lnSpc>
                          <a:spcPct val="115000"/>
                        </a:lnSpc>
                        <a:spcAft>
                          <a:spcPts val="1000"/>
                        </a:spcAft>
                      </a:pPr>
                      <a:endParaRPr lang="pl-PL" sz="14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4</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9</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6</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2</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2</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7</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4</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6</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5</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3</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r>
                        <a:rPr lang="pl-PL" sz="1400" b="1" dirty="0" smtClean="0">
                          <a:effectLst/>
                          <a:latin typeface="Arial" panose="020B0604020202020204" pitchFamily="34" charset="0"/>
                          <a:cs typeface="Arial" panose="020B0604020202020204" pitchFamily="34" charset="0"/>
                        </a:rPr>
                        <a:t>1</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gn="ctr">
                        <a:lnSpc>
                          <a:spcPct val="115000"/>
                        </a:lnSpc>
                        <a:spcAft>
                          <a:spcPts val="1000"/>
                        </a:spcAft>
                      </a:pPr>
                      <a:r>
                        <a:rPr lang="pl-PL" sz="1400" b="1" dirty="0">
                          <a:effectLst/>
                          <a:latin typeface="Arial" panose="020B0604020202020204" pitchFamily="34" charset="0"/>
                          <a:cs typeface="Arial" panose="020B0604020202020204" pitchFamily="34" charset="0"/>
                        </a:rPr>
                        <a:t> </a:t>
                      </a:r>
                      <a:endParaRPr lang="pl-PL" sz="1400" b="1" dirty="0">
                        <a:effectLst/>
                        <a:latin typeface="Arial" panose="020B0604020202020204" pitchFamily="34" charset="0"/>
                        <a:ea typeface="Calibri"/>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3171526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700808"/>
            <a:ext cx="8229600" cy="4425355"/>
          </a:xfrm>
        </p:spPr>
        <p:txBody>
          <a:bodyPr/>
          <a:lstStyle/>
          <a:p>
            <a:pPr marL="0" indent="0">
              <a:buNone/>
            </a:pPr>
            <a:endParaRPr lang="pl-PL" sz="2400" dirty="0" smtClean="0">
              <a:latin typeface="Arial" panose="020B0604020202020204" pitchFamily="34" charset="0"/>
              <a:cs typeface="Arial" panose="020B0604020202020204" pitchFamily="34" charset="0"/>
            </a:endParaRPr>
          </a:p>
          <a:p>
            <a:pPr marL="0" indent="0" algn="just">
              <a:buNone/>
            </a:pPr>
            <a:r>
              <a:rPr lang="pl-PL" sz="2400" dirty="0" smtClean="0">
                <a:latin typeface="Arial" panose="020B0604020202020204" pitchFamily="34" charset="0"/>
                <a:cs typeface="Arial" panose="020B0604020202020204" pitchFamily="34" charset="0"/>
              </a:rPr>
              <a:t>Planowana liczba ewaluacji w roku szkolnym 2013/2014</a:t>
            </a:r>
          </a:p>
          <a:p>
            <a:pPr marL="0" indent="0" algn="just">
              <a:buNone/>
            </a:pPr>
            <a:endParaRPr lang="pl-PL" sz="2400"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pl-PL" sz="2000" dirty="0">
                <a:latin typeface="Arial" panose="020B0604020202020204" pitchFamily="34" charset="0"/>
                <a:cs typeface="Arial" panose="020B0604020202020204" pitchFamily="34" charset="0"/>
              </a:rPr>
              <a:t>c</a:t>
            </a:r>
            <a:r>
              <a:rPr lang="pl-PL" sz="2000" dirty="0" smtClean="0">
                <a:latin typeface="Arial" panose="020B0604020202020204" pitchFamily="34" charset="0"/>
                <a:cs typeface="Arial" panose="020B0604020202020204" pitchFamily="34" charset="0"/>
              </a:rPr>
              <a:t>ałościowych      MOS   - 1</a:t>
            </a:r>
          </a:p>
          <a:p>
            <a:pPr marL="0" indent="0" algn="just">
              <a:buNone/>
            </a:pPr>
            <a:r>
              <a:rPr lang="pl-PL" sz="2000" dirty="0">
                <a:latin typeface="Arial" panose="020B0604020202020204" pitchFamily="34" charset="0"/>
                <a:cs typeface="Arial" panose="020B0604020202020204" pitchFamily="34" charset="0"/>
              </a:rPr>
              <a:t>	</a:t>
            </a:r>
            <a:r>
              <a:rPr lang="pl-PL" sz="2000" dirty="0" smtClean="0">
                <a:latin typeface="Arial" panose="020B0604020202020204" pitchFamily="34" charset="0"/>
                <a:cs typeface="Arial" panose="020B0604020202020204" pitchFamily="34" charset="0"/>
              </a:rPr>
              <a:t>	      MOW  - 1</a:t>
            </a:r>
          </a:p>
          <a:p>
            <a:pPr marL="0" indent="0" algn="just">
              <a:buNone/>
            </a:pPr>
            <a:endParaRPr lang="pl-PL" sz="2000" dirty="0">
              <a:latin typeface="Arial" panose="020B0604020202020204" pitchFamily="34" charset="0"/>
              <a:cs typeface="Arial" panose="020B0604020202020204" pitchFamily="34" charset="0"/>
            </a:endParaRPr>
          </a:p>
          <a:p>
            <a:pPr algn="just"/>
            <a:r>
              <a:rPr lang="pl-PL" sz="2000" dirty="0" smtClean="0">
                <a:latin typeface="Arial" panose="020B0604020202020204" pitchFamily="34" charset="0"/>
                <a:cs typeface="Arial" panose="020B0604020202020204" pitchFamily="34" charset="0"/>
              </a:rPr>
              <a:t>w zakresie wymagań określonych przez Ministra   Edukacji </a:t>
            </a:r>
            <a:r>
              <a:rPr lang="pl-PL" sz="2000" dirty="0">
                <a:latin typeface="Arial" panose="020B0604020202020204" pitchFamily="34" charset="0"/>
                <a:cs typeface="Arial" panose="020B0604020202020204" pitchFamily="34" charset="0"/>
              </a:rPr>
              <a:t>Narodowej </a:t>
            </a:r>
            <a:endParaRPr lang="pl-PL" sz="2000" dirty="0" smtClean="0">
              <a:latin typeface="Arial" panose="020B0604020202020204" pitchFamily="34" charset="0"/>
              <a:cs typeface="Arial" panose="020B0604020202020204" pitchFamily="34" charset="0"/>
            </a:endParaRPr>
          </a:p>
          <a:p>
            <a:pPr marL="0" indent="0" algn="just">
              <a:buNone/>
            </a:pPr>
            <a:r>
              <a:rPr lang="pl-PL" sz="2000" dirty="0">
                <a:latin typeface="Arial" panose="020B0604020202020204" pitchFamily="34" charset="0"/>
                <a:cs typeface="Arial" panose="020B0604020202020204" pitchFamily="34" charset="0"/>
              </a:rPr>
              <a:t>	</a:t>
            </a:r>
            <a:r>
              <a:rPr lang="pl-PL" sz="2000" dirty="0" smtClean="0">
                <a:latin typeface="Arial" panose="020B0604020202020204" pitchFamily="34" charset="0"/>
                <a:cs typeface="Arial" panose="020B0604020202020204" pitchFamily="34" charset="0"/>
              </a:rPr>
              <a:t>	      MOS</a:t>
            </a:r>
            <a:r>
              <a:rPr lang="pl-PL" sz="2000" dirty="0">
                <a:latin typeface="Arial" panose="020B0604020202020204" pitchFamily="34" charset="0"/>
                <a:cs typeface="Arial" panose="020B0604020202020204" pitchFamily="34" charset="0"/>
              </a:rPr>
              <a:t> </a:t>
            </a:r>
            <a:r>
              <a:rPr lang="pl-PL" sz="2000" dirty="0" smtClean="0">
                <a:latin typeface="Arial" panose="020B0604020202020204" pitchFamily="34" charset="0"/>
                <a:cs typeface="Arial" panose="020B0604020202020204" pitchFamily="34" charset="0"/>
              </a:rPr>
              <a:t>  - 1</a:t>
            </a:r>
            <a:endParaRPr lang="pl-PL" sz="2000" dirty="0">
              <a:latin typeface="Arial" panose="020B0604020202020204" pitchFamily="34" charset="0"/>
              <a:cs typeface="Arial" panose="020B0604020202020204" pitchFamily="34" charset="0"/>
            </a:endParaRPr>
          </a:p>
          <a:p>
            <a:pPr marL="0" indent="0" algn="just">
              <a:buNone/>
            </a:pPr>
            <a:r>
              <a:rPr lang="pl-PL" sz="2000" dirty="0">
                <a:latin typeface="Arial" panose="020B0604020202020204" pitchFamily="34" charset="0"/>
                <a:cs typeface="Arial" panose="020B0604020202020204" pitchFamily="34" charset="0"/>
              </a:rPr>
              <a:t>		      </a:t>
            </a:r>
            <a:r>
              <a:rPr lang="pl-PL" sz="2000" dirty="0" smtClean="0">
                <a:latin typeface="Arial" panose="020B0604020202020204" pitchFamily="34" charset="0"/>
                <a:cs typeface="Arial" panose="020B0604020202020204" pitchFamily="34" charset="0"/>
              </a:rPr>
              <a:t>MOW</a:t>
            </a:r>
            <a:r>
              <a:rPr lang="pl-PL" sz="2000" dirty="0">
                <a:latin typeface="Arial" panose="020B0604020202020204" pitchFamily="34" charset="0"/>
                <a:cs typeface="Arial" panose="020B0604020202020204" pitchFamily="34" charset="0"/>
              </a:rPr>
              <a:t> </a:t>
            </a:r>
            <a:r>
              <a:rPr lang="pl-PL" sz="2000" dirty="0" smtClean="0">
                <a:latin typeface="Arial" panose="020B0604020202020204" pitchFamily="34" charset="0"/>
                <a:cs typeface="Arial" panose="020B0604020202020204" pitchFamily="34" charset="0"/>
              </a:rPr>
              <a:t> - 1</a:t>
            </a:r>
            <a:endParaRPr lang="pl-PL" sz="2000" dirty="0">
              <a:latin typeface="Arial" panose="020B0604020202020204" pitchFamily="34" charset="0"/>
              <a:cs typeface="Arial" panose="020B0604020202020204" pitchFamily="34" charset="0"/>
            </a:endParaRPr>
          </a:p>
          <a:p>
            <a:endParaRPr lang="pl-PL" sz="2400" dirty="0" smtClean="0">
              <a:latin typeface="Arial" panose="020B0604020202020204" pitchFamily="34" charset="0"/>
              <a:cs typeface="Arial" panose="020B0604020202020204" pitchFamily="34" charset="0"/>
            </a:endParaRPr>
          </a:p>
          <a:p>
            <a:pPr marL="0" indent="0">
              <a:buNone/>
            </a:pPr>
            <a:endParaRPr lang="pl-P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3842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Obraz 1" descr="o urzedzi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7350"/>
            <a:ext cx="9144000"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Prostokąt 2"/>
          <p:cNvSpPr>
            <a:spLocks noChangeArrowheads="1"/>
          </p:cNvSpPr>
          <p:nvPr/>
        </p:nvSpPr>
        <p:spPr bwMode="auto">
          <a:xfrm>
            <a:off x="285750" y="1268413"/>
            <a:ext cx="8678863" cy="5586412"/>
          </a:xfrm>
          <a:prstGeom prst="rect">
            <a:avLst/>
          </a:prstGeom>
          <a:noFill/>
          <a:ln>
            <a:noFill/>
          </a:ln>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285750" indent="-285750" algn="just" eaLnBrk="1" hangingPunct="1">
              <a:lnSpc>
                <a:spcPct val="150000"/>
              </a:lnSpc>
              <a:spcBef>
                <a:spcPct val="0"/>
              </a:spcBef>
              <a:buFont typeface="Wingdings" panose="05000000000000000000" pitchFamily="2" charset="2"/>
              <a:buChar char="q"/>
              <a:defRPr/>
            </a:pPr>
            <a:r>
              <a:rPr lang="pl-PL" altLang="pl-PL" sz="1800" dirty="0" smtClean="0">
                <a:latin typeface="Arial" charset="0"/>
                <a:cs typeface="Arial" charset="0"/>
              </a:rPr>
              <a:t> nowe wymagania wobec szkół i placówek,</a:t>
            </a:r>
          </a:p>
          <a:p>
            <a:pPr marL="285750" indent="-285750" algn="just" eaLnBrk="1" hangingPunct="1">
              <a:lnSpc>
                <a:spcPct val="150000"/>
              </a:lnSpc>
              <a:spcBef>
                <a:spcPct val="0"/>
              </a:spcBef>
              <a:buFont typeface="Wingdings" panose="05000000000000000000" pitchFamily="2" charset="2"/>
              <a:buChar char="q"/>
              <a:defRPr/>
            </a:pPr>
            <a:r>
              <a:rPr lang="pl-PL" altLang="pl-PL" sz="1800" dirty="0" smtClean="0">
                <a:latin typeface="Arial" charset="0"/>
                <a:cs typeface="Arial" charset="0"/>
              </a:rPr>
              <a:t>ewaluacja całościowa jest przeprowadzana w zakresie wszystkich wymagań: </a:t>
            </a:r>
            <a:endParaRPr lang="pl-PL" altLang="pl-PL" sz="1800" dirty="0" smtClean="0"/>
          </a:p>
          <a:p>
            <a:pPr lvl="1" eaLnBrk="1" hangingPunct="1">
              <a:spcBef>
                <a:spcPct val="0"/>
              </a:spcBef>
              <a:buFont typeface="Arial" charset="0"/>
              <a:buChar char="•"/>
              <a:defRPr/>
            </a:pPr>
            <a:r>
              <a:rPr lang="pl-PL" altLang="pl-PL" sz="1800" dirty="0" smtClean="0">
                <a:latin typeface="Arial" charset="0"/>
                <a:cs typeface="Arial" charset="0"/>
              </a:rPr>
              <a:t>12 dla szkół </a:t>
            </a:r>
          </a:p>
          <a:p>
            <a:pPr lvl="1" eaLnBrk="1" hangingPunct="1">
              <a:spcBef>
                <a:spcPct val="0"/>
              </a:spcBef>
              <a:buFont typeface="Arial" charset="0"/>
              <a:buChar char="•"/>
              <a:defRPr/>
            </a:pPr>
            <a:r>
              <a:rPr lang="pl-PL" altLang="pl-PL" sz="1800" dirty="0" smtClean="0">
                <a:latin typeface="Arial" charset="0"/>
                <a:cs typeface="Arial" charset="0"/>
              </a:rPr>
              <a:t>12 dla przedszkoli, </a:t>
            </a:r>
          </a:p>
          <a:p>
            <a:pPr lvl="1" eaLnBrk="1" hangingPunct="1">
              <a:spcBef>
                <a:spcPct val="0"/>
              </a:spcBef>
              <a:buFont typeface="Arial" charset="0"/>
              <a:buChar char="•"/>
              <a:defRPr/>
            </a:pPr>
            <a:r>
              <a:rPr lang="pl-PL" altLang="pl-PL" sz="1800" b="1" dirty="0" smtClean="0">
                <a:solidFill>
                  <a:srgbClr val="0000FF"/>
                </a:solidFill>
                <a:latin typeface="Arial" charset="0"/>
                <a:cs typeface="Arial" charset="0"/>
              </a:rPr>
              <a:t>11 dla MOW, MOS, SOSW, </a:t>
            </a:r>
          </a:p>
          <a:p>
            <a:pPr lvl="1" eaLnBrk="1" hangingPunct="1">
              <a:spcBef>
                <a:spcPct val="0"/>
              </a:spcBef>
              <a:buFont typeface="Arial" charset="0"/>
              <a:buChar char="•"/>
              <a:defRPr/>
            </a:pPr>
            <a:r>
              <a:rPr lang="pl-PL" altLang="pl-PL" sz="1800" dirty="0" smtClean="0">
                <a:latin typeface="Arial" charset="0"/>
                <a:cs typeface="Arial" charset="0"/>
              </a:rPr>
              <a:t> 8 dla PPP, PDN, BP, </a:t>
            </a:r>
          </a:p>
          <a:p>
            <a:pPr lvl="1" eaLnBrk="1" hangingPunct="1">
              <a:spcBef>
                <a:spcPct val="0"/>
              </a:spcBef>
              <a:buFont typeface="Arial" charset="0"/>
              <a:buChar char="•"/>
              <a:defRPr/>
            </a:pPr>
            <a:r>
              <a:rPr lang="pl-PL" altLang="pl-PL" sz="1800" dirty="0" smtClean="0">
                <a:latin typeface="Arial" charset="0"/>
                <a:cs typeface="Arial" charset="0"/>
              </a:rPr>
              <a:t> 6 dla SOW, BURS, </a:t>
            </a:r>
          </a:p>
          <a:p>
            <a:pPr lvl="1" eaLnBrk="1" hangingPunct="1">
              <a:spcBef>
                <a:spcPct val="0"/>
              </a:spcBef>
              <a:buFont typeface="Arial" charset="0"/>
              <a:buChar char="•"/>
              <a:defRPr/>
            </a:pPr>
            <a:r>
              <a:rPr lang="pl-PL" altLang="pl-PL" sz="1800" dirty="0" smtClean="0">
                <a:latin typeface="Arial" charset="0"/>
                <a:cs typeface="Arial" charset="0"/>
              </a:rPr>
              <a:t> 5 dla placówek oświatowo – wychowawczych, </a:t>
            </a:r>
          </a:p>
          <a:p>
            <a:pPr marL="285750" indent="-285750" algn="just" eaLnBrk="1" hangingPunct="1">
              <a:lnSpc>
                <a:spcPct val="150000"/>
              </a:lnSpc>
              <a:spcBef>
                <a:spcPct val="0"/>
              </a:spcBef>
              <a:buFont typeface="Wingdings" panose="05000000000000000000" pitchFamily="2" charset="2"/>
              <a:buChar char="q"/>
              <a:defRPr/>
            </a:pPr>
            <a:r>
              <a:rPr lang="pl-PL" altLang="pl-PL" sz="1800" dirty="0" smtClean="0">
                <a:latin typeface="Arial" charset="0"/>
                <a:cs typeface="Arial" charset="0"/>
              </a:rPr>
              <a:t>ewaluacja problemowa jest przeprowadzana w zakresie wybranych wymagań,</a:t>
            </a:r>
          </a:p>
          <a:p>
            <a:pPr algn="just" eaLnBrk="1" hangingPunct="1">
              <a:lnSpc>
                <a:spcPct val="150000"/>
              </a:lnSpc>
              <a:spcBef>
                <a:spcPct val="0"/>
              </a:spcBef>
              <a:buFont typeface="Arial" charset="0"/>
              <a:buNone/>
              <a:defRPr/>
            </a:pPr>
            <a:r>
              <a:rPr lang="pl-PL" altLang="pl-PL" sz="1800" b="1" dirty="0" smtClean="0">
                <a:solidFill>
                  <a:srgbClr val="FF0000"/>
                </a:solidFill>
                <a:latin typeface="Arial" charset="0"/>
                <a:cs typeface="Arial" charset="0"/>
              </a:rPr>
              <a:t>Ważne:</a:t>
            </a:r>
          </a:p>
          <a:p>
            <a:pPr marL="285750" indent="-285750" algn="just" eaLnBrk="1" hangingPunct="1">
              <a:lnSpc>
                <a:spcPct val="150000"/>
              </a:lnSpc>
              <a:spcBef>
                <a:spcPct val="0"/>
              </a:spcBef>
              <a:buFont typeface="Wingdings" panose="05000000000000000000" pitchFamily="2" charset="2"/>
              <a:buChar char="q"/>
              <a:defRPr/>
            </a:pPr>
            <a:r>
              <a:rPr lang="pl-PL" altLang="pl-PL" sz="1800" b="1" dirty="0" smtClean="0">
                <a:solidFill>
                  <a:srgbClr val="FF0000"/>
                </a:solidFill>
                <a:latin typeface="Arial" charset="0"/>
                <a:cs typeface="Arial" charset="0"/>
              </a:rPr>
              <a:t>obowiązek przeprowadzenia ewaluacji zewnętrznej w terminie 3 lat                          w przypadku ustalenia poziomu E w odniesieniu do choćby                                 jednego z określonych w załączniku niektórych wymagań.</a:t>
            </a:r>
          </a:p>
          <a:p>
            <a:pPr algn="just" eaLnBrk="1" hangingPunct="1">
              <a:spcBef>
                <a:spcPct val="0"/>
              </a:spcBef>
              <a:buFontTx/>
              <a:buNone/>
              <a:defRPr/>
            </a:pPr>
            <a:endParaRPr lang="pl-PL" altLang="pl-PL" sz="2000" b="1" dirty="0" smtClean="0">
              <a:latin typeface="Times New Roman" pitchFamily="18" charset="0"/>
              <a:cs typeface="Times New Roman" pitchFamily="18" charset="0"/>
            </a:endParaRPr>
          </a:p>
          <a:p>
            <a:pPr algn="just" eaLnBrk="1" hangingPunct="1">
              <a:spcBef>
                <a:spcPct val="0"/>
              </a:spcBef>
              <a:buFontTx/>
              <a:buNone/>
              <a:defRPr/>
            </a:pPr>
            <a:r>
              <a:rPr lang="pl-PL" altLang="pl-PL" sz="2000" b="1" dirty="0" smtClean="0">
                <a:latin typeface="Times New Roman" pitchFamily="18" charset="0"/>
                <a:cs typeface="Times New Roman" pitchFamily="18" charset="0"/>
              </a:rPr>
              <a:t> </a:t>
            </a:r>
          </a:p>
          <a:p>
            <a:pPr algn="just" eaLnBrk="1" hangingPunct="1">
              <a:spcBef>
                <a:spcPct val="0"/>
              </a:spcBef>
              <a:buFontTx/>
              <a:buChar char="-"/>
              <a:defRPr/>
            </a:pPr>
            <a:endParaRPr lang="pl-PL" altLang="pl-PL"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262777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ymbol zastępczy zawartości 2"/>
          <p:cNvSpPr>
            <a:spLocks noGrp="1"/>
          </p:cNvSpPr>
          <p:nvPr>
            <p:ph idx="1"/>
          </p:nvPr>
        </p:nvSpPr>
        <p:spPr>
          <a:xfrm>
            <a:off x="457200" y="1700213"/>
            <a:ext cx="8229600" cy="4897437"/>
          </a:xfrm>
        </p:spPr>
        <p:txBody>
          <a:bodyPr/>
          <a:lstStyle/>
          <a:p>
            <a:pPr marL="0" indent="0" algn="ctr">
              <a:buFont typeface="Arial" pitchFamily="34" charset="0"/>
              <a:buNone/>
            </a:pPr>
            <a:r>
              <a:rPr lang="pl-PL" altLang="pl-PL" sz="2400" b="1" smtClean="0">
                <a:solidFill>
                  <a:srgbClr val="FF0000"/>
                </a:solidFill>
              </a:rPr>
              <a:t>Poziom E</a:t>
            </a:r>
          </a:p>
          <a:p>
            <a:pPr marL="0" indent="0">
              <a:buFont typeface="Arial" pitchFamily="34" charset="0"/>
              <a:buNone/>
            </a:pPr>
            <a:r>
              <a:rPr lang="pl-PL" altLang="pl-PL" sz="1600" b="1" smtClean="0">
                <a:solidFill>
                  <a:srgbClr val="FF0000"/>
                </a:solidFill>
              </a:rPr>
              <a:t>SOSW, MOW, MOS, OREW:</a:t>
            </a:r>
          </a:p>
          <a:p>
            <a:pPr marL="0" indent="0" algn="just">
              <a:buFont typeface="Arial" pitchFamily="34" charset="0"/>
              <a:buNone/>
            </a:pPr>
            <a:r>
              <a:rPr lang="pl-PL" altLang="pl-PL" sz="1600" b="1" smtClean="0"/>
              <a:t>Wymagania:</a:t>
            </a:r>
          </a:p>
          <a:p>
            <a:pPr marL="0" indent="0" algn="just">
              <a:buFont typeface="Arial" pitchFamily="34" charset="0"/>
              <a:buNone/>
            </a:pPr>
            <a:r>
              <a:rPr lang="pl-PL" altLang="pl-PL" sz="1600" b="1" smtClean="0"/>
              <a:t>2. Podejmowane w placówce działania są zorganizowane w sposób sprzyjający osiąganiu celów placówki.</a:t>
            </a:r>
          </a:p>
          <a:p>
            <a:pPr marL="0" indent="0" algn="just">
              <a:buFont typeface="Arial" pitchFamily="34" charset="0"/>
              <a:buNone/>
            </a:pPr>
            <a:r>
              <a:rPr lang="pl-PL" altLang="pl-PL" sz="1600" b="1" smtClean="0"/>
              <a:t>3. Wychowankowie nabywają wiadomości i umiejętności określone w podstawie programowej.</a:t>
            </a:r>
          </a:p>
          <a:p>
            <a:pPr marL="0" indent="0" algn="just">
              <a:buFont typeface="Arial" pitchFamily="34" charset="0"/>
              <a:buNone/>
            </a:pPr>
            <a:r>
              <a:rPr lang="pl-PL" altLang="pl-PL" sz="1600" b="1" smtClean="0"/>
              <a:t>4. Wychowankowie są aktywni.</a:t>
            </a:r>
          </a:p>
          <a:p>
            <a:pPr marL="0" indent="0" algn="just">
              <a:buFont typeface="Arial" pitchFamily="34" charset="0"/>
              <a:buNone/>
            </a:pPr>
            <a:r>
              <a:rPr lang="pl-PL" altLang="pl-PL" sz="1600" b="1" smtClean="0"/>
              <a:t>5. Respektowane są normy społeczne.</a:t>
            </a:r>
          </a:p>
          <a:p>
            <a:pPr marL="0" indent="0" algn="just">
              <a:buFont typeface="Arial" pitchFamily="34" charset="0"/>
              <a:buNone/>
            </a:pPr>
            <a:endParaRPr lang="pl-PL" altLang="pl-PL" sz="1600" b="1" smtClean="0"/>
          </a:p>
          <a:p>
            <a:pPr marL="0" indent="0" algn="just">
              <a:buFont typeface="Arial" pitchFamily="34" charset="0"/>
              <a:buNone/>
            </a:pPr>
            <a:endParaRPr lang="pl-PL" altLang="pl-PL" sz="1600" b="1" smtClean="0">
              <a:solidFill>
                <a:srgbClr val="FF0000"/>
              </a:solidFill>
            </a:endParaRPr>
          </a:p>
          <a:p>
            <a:pPr marL="0" indent="0" algn="just">
              <a:buFont typeface="Arial" pitchFamily="34" charset="0"/>
              <a:buNone/>
            </a:pPr>
            <a:r>
              <a:rPr lang="pl-PL" altLang="pl-PL" sz="1600" b="1" smtClean="0">
                <a:solidFill>
                  <a:srgbClr val="FF0000"/>
                </a:solidFill>
              </a:rPr>
              <a:t>Ważne:</a:t>
            </a:r>
          </a:p>
          <a:p>
            <a:pPr marL="0" indent="0" algn="just">
              <a:buFont typeface="Arial" pitchFamily="34" charset="0"/>
              <a:buNone/>
            </a:pPr>
            <a:r>
              <a:rPr lang="pl-PL" altLang="pl-PL" sz="1600" b="1" smtClean="0">
                <a:solidFill>
                  <a:srgbClr val="FF0000"/>
                </a:solidFill>
              </a:rPr>
              <a:t>W przypadku poziomu E w innych wymaganiach, przedszkole, szkoła lub placówka wdraża działania mające na celu poprawę stanu spełnienia danego wymagania.</a:t>
            </a:r>
          </a:p>
          <a:p>
            <a:pPr marL="0" indent="0" algn="just">
              <a:buFont typeface="Arial" pitchFamily="34" charset="0"/>
              <a:buNone/>
            </a:pPr>
            <a:endParaRPr lang="pl-PL" altLang="pl-PL" sz="1600" b="1" smtClean="0"/>
          </a:p>
          <a:p>
            <a:pPr marL="0" indent="0" algn="just">
              <a:buFont typeface="Arial" pitchFamily="34" charset="0"/>
              <a:buNone/>
            </a:pPr>
            <a:endParaRPr lang="pl-PL" altLang="pl-PL" sz="1600" b="1" smtClean="0"/>
          </a:p>
        </p:txBody>
      </p:sp>
    </p:spTree>
    <p:extLst>
      <p:ext uri="{BB962C8B-B14F-4D97-AF65-F5344CB8AC3E}">
        <p14:creationId xmlns:p14="http://schemas.microsoft.com/office/powerpoint/2010/main" val="2571405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marL="0" indent="0" algn="ctr">
              <a:buNone/>
            </a:pPr>
            <a:endParaRPr lang="pl-PL" dirty="0" smtClean="0"/>
          </a:p>
          <a:p>
            <a:pPr marL="0" indent="0" algn="ctr">
              <a:buNone/>
            </a:pPr>
            <a:endParaRPr lang="pl-PL" dirty="0"/>
          </a:p>
          <a:p>
            <a:pPr marL="0" indent="0" algn="ctr">
              <a:buNone/>
            </a:pPr>
            <a:endParaRPr lang="pl-PL" dirty="0" smtClean="0"/>
          </a:p>
          <a:p>
            <a:pPr marL="0" indent="0" algn="ctr">
              <a:buNone/>
            </a:pPr>
            <a:r>
              <a:rPr lang="pl-PL" b="1" dirty="0" smtClean="0"/>
              <a:t>PODNOSZONE PROBLEMY WSPÓŁPRACY</a:t>
            </a:r>
            <a:endParaRPr lang="pl-PL" b="1"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16</a:t>
            </a:fld>
            <a:endParaRPr lang="pl-PL"/>
          </a:p>
        </p:txBody>
      </p:sp>
    </p:spTree>
    <p:extLst>
      <p:ext uri="{BB962C8B-B14F-4D97-AF65-F5344CB8AC3E}">
        <p14:creationId xmlns:p14="http://schemas.microsoft.com/office/powerpoint/2010/main" val="3734044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67544" y="1844824"/>
            <a:ext cx="8208912" cy="4525963"/>
          </a:xfrm>
        </p:spPr>
        <p:txBody>
          <a:bodyPr/>
          <a:lstStyle/>
          <a:p>
            <a:pPr algn="just">
              <a:buFont typeface="Wingdings" panose="05000000000000000000" pitchFamily="2" charset="2"/>
              <a:buChar char="ü"/>
            </a:pPr>
            <a:r>
              <a:rPr lang="pl-PL" sz="1800" dirty="0" smtClean="0">
                <a:latin typeface="Arial" panose="020B0604020202020204" pitchFamily="34" charset="0"/>
                <a:cs typeface="Arial" panose="020B0604020202020204" pitchFamily="34" charset="0"/>
              </a:rPr>
              <a:t>Skreślanie wychowanków z listy placówek</a:t>
            </a:r>
            <a:r>
              <a:rPr lang="pl-PL" sz="1800" dirty="0">
                <a:solidFill>
                  <a:prstClr val="black"/>
                </a:solidFill>
                <a:latin typeface="Arial" panose="020B0604020202020204" pitchFamily="34" charset="0"/>
                <a:cs typeface="Arial" panose="020B0604020202020204" pitchFamily="34" charset="0"/>
              </a:rPr>
              <a:t> opiekuńczo – wychowawczych</a:t>
            </a:r>
            <a:r>
              <a:rPr lang="pl-PL" sz="1800" dirty="0" smtClean="0">
                <a:latin typeface="Arial" panose="020B0604020202020204" pitchFamily="34" charset="0"/>
                <a:cs typeface="Arial" panose="020B0604020202020204" pitchFamily="34" charset="0"/>
              </a:rPr>
              <a:t> w okresie przebywania w MOS i MOW,</a:t>
            </a:r>
          </a:p>
          <a:p>
            <a:pPr algn="just">
              <a:buFont typeface="Wingdings" panose="05000000000000000000" pitchFamily="2" charset="2"/>
              <a:buChar char="ü"/>
            </a:pPr>
            <a:r>
              <a:rPr lang="pl-PL" sz="1800" dirty="0" smtClean="0">
                <a:latin typeface="Arial" panose="020B0604020202020204" pitchFamily="34" charset="0"/>
                <a:cs typeface="Arial" panose="020B0604020202020204" pitchFamily="34" charset="0"/>
              </a:rPr>
              <a:t>Pozostawianie nieletnich wychowanków placówek opiekuńczo – wychowawczych w MOS lub MOW w czasie wakacji, przerw świątecznych oraz ferii zimowych,</a:t>
            </a:r>
          </a:p>
          <a:p>
            <a:pPr algn="just">
              <a:buFont typeface="Wingdings" panose="05000000000000000000" pitchFamily="2" charset="2"/>
              <a:buChar char="ü"/>
            </a:pPr>
            <a:r>
              <a:rPr lang="pl-PL" sz="1800" dirty="0" smtClean="0">
                <a:latin typeface="Arial" panose="020B0604020202020204" pitchFamily="34" charset="0"/>
                <a:cs typeface="Arial" panose="020B0604020202020204" pitchFamily="34" charset="0"/>
              </a:rPr>
              <a:t>Funkcja </a:t>
            </a:r>
            <a:r>
              <a:rPr lang="pl-PL" sz="1800" dirty="0">
                <a:latin typeface="Arial" panose="020B0604020202020204" pitchFamily="34" charset="0"/>
                <a:cs typeface="Arial" panose="020B0604020202020204" pitchFamily="34" charset="0"/>
              </a:rPr>
              <a:t>wychowawcy MOS lub MOW jako opiekuna </a:t>
            </a:r>
            <a:r>
              <a:rPr lang="pl-PL" sz="1800" dirty="0" smtClean="0">
                <a:latin typeface="Arial" panose="020B0604020202020204" pitchFamily="34" charset="0"/>
                <a:cs typeface="Arial" panose="020B0604020202020204" pitchFamily="34" charset="0"/>
              </a:rPr>
              <a:t>prawnego,</a:t>
            </a:r>
          </a:p>
          <a:p>
            <a:pPr algn="just">
              <a:buFont typeface="Wingdings" panose="05000000000000000000" pitchFamily="2" charset="2"/>
              <a:buChar char="ü"/>
            </a:pPr>
            <a:r>
              <a:rPr lang="pl-PL" sz="1800" dirty="0" smtClean="0">
                <a:latin typeface="Arial" panose="020B0604020202020204" pitchFamily="34" charset="0"/>
                <a:cs typeface="Arial" panose="020B0604020202020204" pitchFamily="34" charset="0"/>
              </a:rPr>
              <a:t>Trudności we współpracy z </a:t>
            </a:r>
            <a:r>
              <a:rPr lang="pl-PL" sz="1800" dirty="0" smtClean="0">
                <a:solidFill>
                  <a:prstClr val="black"/>
                </a:solidFill>
                <a:latin typeface="Arial" panose="020B0604020202020204" pitchFamily="34" charset="0"/>
                <a:cs typeface="Arial" panose="020B0604020202020204" pitchFamily="34" charset="0"/>
              </a:rPr>
              <a:t>placówkami </a:t>
            </a:r>
            <a:r>
              <a:rPr lang="pl-PL" sz="1800" dirty="0">
                <a:solidFill>
                  <a:prstClr val="black"/>
                </a:solidFill>
                <a:latin typeface="Arial" panose="020B0604020202020204" pitchFamily="34" charset="0"/>
                <a:cs typeface="Arial" panose="020B0604020202020204" pitchFamily="34" charset="0"/>
              </a:rPr>
              <a:t>opiekuńczo – </a:t>
            </a:r>
            <a:r>
              <a:rPr lang="pl-PL" sz="1800" dirty="0" smtClean="0">
                <a:solidFill>
                  <a:prstClr val="black"/>
                </a:solidFill>
                <a:latin typeface="Arial" panose="020B0604020202020204" pitchFamily="34" charset="0"/>
                <a:cs typeface="Arial" panose="020B0604020202020204" pitchFamily="34" charset="0"/>
              </a:rPr>
              <a:t>wychowawczymi dotyczące urlopowania wychowanków,</a:t>
            </a:r>
          </a:p>
          <a:p>
            <a:pPr algn="just">
              <a:buFont typeface="Wingdings" panose="05000000000000000000" pitchFamily="2" charset="2"/>
              <a:buChar char="ü"/>
            </a:pPr>
            <a:r>
              <a:rPr lang="pl-PL" sz="1800" dirty="0" smtClean="0">
                <a:solidFill>
                  <a:prstClr val="black"/>
                </a:solidFill>
                <a:latin typeface="Arial" panose="020B0604020202020204" pitchFamily="34" charset="0"/>
                <a:cs typeface="Arial" panose="020B0604020202020204" pitchFamily="34" charset="0"/>
              </a:rPr>
              <a:t>Podtrzymywanie dobrej współpracy w okresie przebywania wychowanków w MOS lub MOW w zakresie: wyposażenia dzieci </a:t>
            </a:r>
            <a:br>
              <a:rPr lang="pl-PL" sz="1800" dirty="0" smtClean="0">
                <a:solidFill>
                  <a:prstClr val="black"/>
                </a:solidFill>
                <a:latin typeface="Arial" panose="020B0604020202020204" pitchFamily="34" charset="0"/>
                <a:cs typeface="Arial" panose="020B0604020202020204" pitchFamily="34" charset="0"/>
              </a:rPr>
            </a:br>
            <a:r>
              <a:rPr lang="pl-PL" sz="1800" dirty="0" smtClean="0">
                <a:solidFill>
                  <a:prstClr val="black"/>
                </a:solidFill>
                <a:latin typeface="Arial" panose="020B0604020202020204" pitchFamily="34" charset="0"/>
                <a:cs typeface="Arial" panose="020B0604020202020204" pitchFamily="34" charset="0"/>
              </a:rPr>
              <a:t>w odzież, środki czystości, przybory i podręczniki szkolne, ponoszenia kosztów pobytu przez placówki opiekuńczo – wychowawcze,</a:t>
            </a:r>
          </a:p>
          <a:p>
            <a:pPr algn="just">
              <a:buFont typeface="Wingdings" panose="05000000000000000000" pitchFamily="2" charset="2"/>
              <a:buChar char="ü"/>
            </a:pPr>
            <a:r>
              <a:rPr lang="pl-PL" sz="1800" dirty="0" smtClean="0">
                <a:latin typeface="Arial" panose="020B0604020202020204" pitchFamily="34" charset="0"/>
                <a:cs typeface="Arial" panose="020B0604020202020204" pitchFamily="34" charset="0"/>
              </a:rPr>
              <a:t>Miejsce meldunku wychowanka w  okresie przebywania </a:t>
            </a:r>
            <a:br>
              <a:rPr lang="pl-PL" sz="1800" dirty="0" smtClean="0">
                <a:latin typeface="Arial" panose="020B0604020202020204" pitchFamily="34" charset="0"/>
                <a:cs typeface="Arial" panose="020B0604020202020204" pitchFamily="34" charset="0"/>
              </a:rPr>
            </a:br>
            <a:r>
              <a:rPr lang="pl-PL" sz="1800" dirty="0" smtClean="0">
                <a:latin typeface="Arial" panose="020B0604020202020204" pitchFamily="34" charset="0"/>
                <a:cs typeface="Arial" panose="020B0604020202020204" pitchFamily="34" charset="0"/>
              </a:rPr>
              <a:t>w MOS lub MOW  (placówka macierzysta czy MOS lub MOW?)</a:t>
            </a:r>
          </a:p>
          <a:p>
            <a:pPr algn="just">
              <a:buFont typeface="Wingdings" panose="05000000000000000000" pitchFamily="2" charset="2"/>
              <a:buChar char="ü"/>
            </a:pPr>
            <a:endParaRPr lang="pl-PL" sz="2000" dirty="0">
              <a:latin typeface="Arial" panose="020B0604020202020204" pitchFamily="34" charset="0"/>
              <a:cs typeface="Arial" panose="020B0604020202020204" pitchFamily="34" charset="0"/>
            </a:endParaRPr>
          </a:p>
          <a:p>
            <a:pPr algn="just">
              <a:buFont typeface="Wingdings" panose="05000000000000000000" pitchFamily="2" charset="2"/>
              <a:buChar char="ü"/>
            </a:pPr>
            <a:endParaRPr lang="pl-PL" sz="2000" dirty="0">
              <a:latin typeface="Arial" panose="020B0604020202020204" pitchFamily="34" charset="0"/>
              <a:cs typeface="Arial" panose="020B0604020202020204" pitchFamily="34" charset="0"/>
            </a:endParaRPr>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17</a:t>
            </a:fld>
            <a:endParaRPr lang="pl-PL"/>
          </a:p>
        </p:txBody>
      </p:sp>
    </p:spTree>
    <p:extLst>
      <p:ext uri="{BB962C8B-B14F-4D97-AF65-F5344CB8AC3E}">
        <p14:creationId xmlns:p14="http://schemas.microsoft.com/office/powerpoint/2010/main" val="447974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smtClean="0"/>
          </a:p>
          <a:p>
            <a:endParaRPr lang="pl-PL" dirty="0"/>
          </a:p>
          <a:p>
            <a:pPr marL="0" indent="0" algn="ctr">
              <a:buNone/>
            </a:pPr>
            <a:endParaRPr lang="pl-PL" dirty="0" smtClean="0"/>
          </a:p>
          <a:p>
            <a:pPr marL="0" indent="0" algn="ctr">
              <a:buNone/>
            </a:pPr>
            <a:r>
              <a:rPr lang="pl-PL" b="1" dirty="0" smtClean="0"/>
              <a:t>OBSZARY DO DOSKONALENIA</a:t>
            </a:r>
            <a:endParaRPr lang="pl-PL" b="1"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18</a:t>
            </a:fld>
            <a:endParaRPr lang="pl-PL"/>
          </a:p>
        </p:txBody>
      </p:sp>
    </p:spTree>
    <p:extLst>
      <p:ext uri="{BB962C8B-B14F-4D97-AF65-F5344CB8AC3E}">
        <p14:creationId xmlns:p14="http://schemas.microsoft.com/office/powerpoint/2010/main" val="1041271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marL="0" indent="0">
              <a:buNone/>
            </a:pPr>
            <a:endParaRPr lang="pl-PL" dirty="0" smtClean="0"/>
          </a:p>
          <a:p>
            <a:pPr algn="just">
              <a:buFont typeface="Wingdings" panose="05000000000000000000" pitchFamily="2" charset="2"/>
              <a:buChar char="ü"/>
            </a:pPr>
            <a:r>
              <a:rPr lang="pl-PL" sz="2000" dirty="0" smtClean="0">
                <a:latin typeface="Arial" panose="020B0604020202020204" pitchFamily="34" charset="0"/>
                <a:cs typeface="Arial" panose="020B0604020202020204" pitchFamily="34" charset="0"/>
              </a:rPr>
              <a:t>Radzenie sobie z problemem przemocy w placówkach opiekuńczo- wychowawczych,</a:t>
            </a:r>
          </a:p>
          <a:p>
            <a:pPr algn="just">
              <a:buFont typeface="Wingdings" panose="05000000000000000000" pitchFamily="2" charset="2"/>
              <a:buChar char="ü"/>
            </a:pPr>
            <a:r>
              <a:rPr lang="pl-PL" sz="2000" dirty="0" smtClean="0">
                <a:latin typeface="Arial" panose="020B0604020202020204" pitchFamily="34" charset="0"/>
                <a:cs typeface="Arial" panose="020B0604020202020204" pitchFamily="34" charset="0"/>
              </a:rPr>
              <a:t>Opieka psychiatryczna nad wychowankami MOW-ów i MOS-ów,</a:t>
            </a:r>
          </a:p>
          <a:p>
            <a:pPr algn="just">
              <a:buFont typeface="Wingdings" panose="05000000000000000000" pitchFamily="2" charset="2"/>
              <a:buChar char="ü"/>
            </a:pPr>
            <a:r>
              <a:rPr lang="pl-PL" sz="2000" dirty="0" smtClean="0">
                <a:latin typeface="Arial" panose="020B0604020202020204" pitchFamily="34" charset="0"/>
                <a:cs typeface="Arial" panose="020B0604020202020204" pitchFamily="34" charset="0"/>
              </a:rPr>
              <a:t>Metody i sposoby motywowania wychowanków MOS i MOW </a:t>
            </a:r>
            <a:br>
              <a:rPr lang="pl-PL" sz="2000" dirty="0" smtClean="0">
                <a:latin typeface="Arial" panose="020B0604020202020204" pitchFamily="34" charset="0"/>
                <a:cs typeface="Arial" panose="020B0604020202020204" pitchFamily="34" charset="0"/>
              </a:rPr>
            </a:br>
            <a:r>
              <a:rPr lang="pl-PL" sz="2000" dirty="0" smtClean="0">
                <a:latin typeface="Arial" panose="020B0604020202020204" pitchFamily="34" charset="0"/>
                <a:cs typeface="Arial" panose="020B0604020202020204" pitchFamily="34" charset="0"/>
              </a:rPr>
              <a:t>do podjęcia terapii,</a:t>
            </a:r>
          </a:p>
          <a:p>
            <a:pPr algn="just">
              <a:buFont typeface="Wingdings" panose="05000000000000000000" pitchFamily="2" charset="2"/>
              <a:buChar char="ü"/>
            </a:pPr>
            <a:r>
              <a:rPr lang="pl-PL" sz="2000" dirty="0" smtClean="0">
                <a:latin typeface="Arial" panose="020B0604020202020204" pitchFamily="34" charset="0"/>
                <a:cs typeface="Arial" panose="020B0604020202020204" pitchFamily="34" charset="0"/>
              </a:rPr>
              <a:t>Pozyskiwanie funduszy na kompleksową modernizację </a:t>
            </a:r>
            <a:br>
              <a:rPr lang="pl-PL" sz="2000" dirty="0" smtClean="0">
                <a:latin typeface="Arial" panose="020B0604020202020204" pitchFamily="34" charset="0"/>
                <a:cs typeface="Arial" panose="020B0604020202020204" pitchFamily="34" charset="0"/>
              </a:rPr>
            </a:br>
            <a:r>
              <a:rPr lang="pl-PL" sz="2000" dirty="0" smtClean="0">
                <a:latin typeface="Arial" panose="020B0604020202020204" pitchFamily="34" charset="0"/>
                <a:cs typeface="Arial" panose="020B0604020202020204" pitchFamily="34" charset="0"/>
              </a:rPr>
              <a:t>i doposażenie placówek,</a:t>
            </a:r>
          </a:p>
          <a:p>
            <a:pPr algn="just">
              <a:buFont typeface="Wingdings" panose="05000000000000000000" pitchFamily="2" charset="2"/>
              <a:buChar char="ü"/>
            </a:pPr>
            <a:r>
              <a:rPr lang="pl-PL" sz="2000" dirty="0" smtClean="0">
                <a:latin typeface="Arial" panose="020B0604020202020204" pitchFamily="34" charset="0"/>
                <a:cs typeface="Arial" panose="020B0604020202020204" pitchFamily="34" charset="0"/>
              </a:rPr>
              <a:t>Wspieranie </a:t>
            </a:r>
            <a:r>
              <a:rPr lang="pl-PL" sz="2000" dirty="0">
                <a:latin typeface="Arial" panose="020B0604020202020204" pitchFamily="34" charset="0"/>
                <a:cs typeface="Arial" panose="020B0604020202020204" pitchFamily="34" charset="0"/>
              </a:rPr>
              <a:t>wychowanków w środowisku lokalnym po opuszczeniu MOS lub MOW </a:t>
            </a:r>
            <a:r>
              <a:rPr lang="pl-PL" sz="2000" dirty="0" smtClean="0">
                <a:latin typeface="Arial" panose="020B0604020202020204" pitchFamily="34" charset="0"/>
                <a:cs typeface="Arial" panose="020B0604020202020204" pitchFamily="34" charset="0"/>
              </a:rPr>
              <a:t>.</a:t>
            </a:r>
            <a:endParaRPr lang="pl-PL" sz="2000" dirty="0">
              <a:latin typeface="Arial" panose="020B0604020202020204" pitchFamily="34" charset="0"/>
              <a:cs typeface="Arial" panose="020B0604020202020204" pitchFamily="34" charset="0"/>
            </a:endParaRPr>
          </a:p>
          <a:p>
            <a:pPr marL="0" indent="0">
              <a:buNone/>
            </a:pPr>
            <a:endParaRPr lang="pl-PL" sz="2000" dirty="0">
              <a:latin typeface="Arial" panose="020B0604020202020204" pitchFamily="34" charset="0"/>
              <a:cs typeface="Arial" panose="020B0604020202020204" pitchFamily="34" charset="0"/>
            </a:endParaRPr>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19</a:t>
            </a:fld>
            <a:endParaRPr lang="pl-PL"/>
          </a:p>
        </p:txBody>
      </p:sp>
    </p:spTree>
    <p:extLst>
      <p:ext uri="{BB962C8B-B14F-4D97-AF65-F5344CB8AC3E}">
        <p14:creationId xmlns:p14="http://schemas.microsoft.com/office/powerpoint/2010/main" val="548589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smtClean="0"/>
          </a:p>
          <a:p>
            <a:endParaRPr lang="pl-PL" dirty="0"/>
          </a:p>
          <a:p>
            <a:pPr marL="0" indent="0" algn="ctr">
              <a:buNone/>
            </a:pPr>
            <a:endParaRPr lang="pl-PL" dirty="0" smtClean="0"/>
          </a:p>
          <a:p>
            <a:pPr marL="0" indent="0" algn="ctr">
              <a:buNone/>
            </a:pPr>
            <a:r>
              <a:rPr lang="pl-PL" b="1" dirty="0" smtClean="0"/>
              <a:t>DOBRE PRAKTYKI</a:t>
            </a:r>
            <a:endParaRPr lang="pl-PL" b="1" dirty="0"/>
          </a:p>
        </p:txBody>
      </p:sp>
      <p:sp>
        <p:nvSpPr>
          <p:cNvPr id="4" name="Symbol zastępczy numeru slajdu 3"/>
          <p:cNvSpPr>
            <a:spLocks noGrp="1"/>
          </p:cNvSpPr>
          <p:nvPr>
            <p:ph type="sldNum" sz="quarter" idx="12"/>
          </p:nvPr>
        </p:nvSpPr>
        <p:spPr/>
        <p:txBody>
          <a:bodyPr/>
          <a:lstStyle/>
          <a:p>
            <a:pPr>
              <a:defRPr/>
            </a:pPr>
            <a:fld id="{6786BA02-D25D-4AFC-A1B8-1DE8CBCCD1A8}" type="slidenum">
              <a:rPr lang="pl-PL" smtClean="0"/>
              <a:pPr>
                <a:defRPr/>
              </a:pPr>
              <a:t>20</a:t>
            </a:fld>
            <a:endParaRPr lang="pl-PL"/>
          </a:p>
        </p:txBody>
      </p:sp>
    </p:spTree>
    <p:extLst>
      <p:ext uri="{BB962C8B-B14F-4D97-AF65-F5344CB8AC3E}">
        <p14:creationId xmlns:p14="http://schemas.microsoft.com/office/powerpoint/2010/main" val="3833446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67544" y="1988840"/>
            <a:ext cx="8208912" cy="4464496"/>
          </a:xfrm>
        </p:spPr>
        <p:txBody>
          <a:bodyPr/>
          <a:lstStyle/>
          <a:p>
            <a:pPr marL="457200" indent="-457200" algn="just">
              <a:buFont typeface="+mj-lt"/>
              <a:buAutoNum type="arabicPeriod"/>
            </a:pPr>
            <a:r>
              <a:rPr lang="pl-PL" sz="2000" dirty="0" smtClean="0">
                <a:latin typeface="Arial" panose="020B0604020202020204" pitchFamily="34" charset="0"/>
                <a:cs typeface="Arial" panose="020B0604020202020204" pitchFamily="34" charset="0"/>
              </a:rPr>
              <a:t>Współpraca z warszawskimi Domami Dziecka: </a:t>
            </a:r>
          </a:p>
          <a:p>
            <a:pPr algn="just">
              <a:buFont typeface="Wingdings" panose="05000000000000000000" pitchFamily="2" charset="2"/>
              <a:buChar char="ü"/>
            </a:pPr>
            <a:r>
              <a:rPr lang="pl-PL" sz="2000" dirty="0" smtClean="0">
                <a:latin typeface="Arial" panose="020B0604020202020204" pitchFamily="34" charset="0"/>
                <a:cs typeface="Arial" panose="020B0604020202020204" pitchFamily="34" charset="0"/>
              </a:rPr>
              <a:t>podpisywanie porozumień z domami dziecka</a:t>
            </a:r>
            <a:r>
              <a:rPr lang="pl-PL" sz="2000" dirty="0">
                <a:latin typeface="Arial" panose="020B0604020202020204" pitchFamily="34" charset="0"/>
                <a:cs typeface="Arial" panose="020B0604020202020204" pitchFamily="34" charset="0"/>
              </a:rPr>
              <a:t> </a:t>
            </a:r>
            <a:r>
              <a:rPr lang="pl-PL" sz="2000" dirty="0" err="1" smtClean="0">
                <a:latin typeface="Arial" panose="020B0604020202020204" pitchFamily="34" charset="0"/>
                <a:cs typeface="Arial" panose="020B0604020202020204" pitchFamily="34" charset="0"/>
              </a:rPr>
              <a:t>dotyczacych</a:t>
            </a:r>
            <a:r>
              <a:rPr lang="pl-PL" sz="2000" dirty="0" smtClean="0">
                <a:latin typeface="Arial" panose="020B0604020202020204" pitchFamily="34" charset="0"/>
                <a:cs typeface="Arial" panose="020B0604020202020204" pitchFamily="34" charset="0"/>
              </a:rPr>
              <a:t> pokrywania kosztów całodziennego wyżywienia, leczenia, zapewnienia odzieży, obuwia, środków czystości, przyborów szkolnych,</a:t>
            </a:r>
          </a:p>
          <a:p>
            <a:pPr algn="just">
              <a:buFont typeface="Wingdings" panose="05000000000000000000" pitchFamily="2" charset="2"/>
              <a:buChar char="ü"/>
            </a:pPr>
            <a:r>
              <a:rPr lang="pl-PL" sz="2000" dirty="0">
                <a:latin typeface="Arial" panose="020B0604020202020204" pitchFamily="34" charset="0"/>
                <a:cs typeface="Arial" panose="020B0604020202020204" pitchFamily="34" charset="0"/>
              </a:rPr>
              <a:t>o</a:t>
            </a:r>
            <a:r>
              <a:rPr lang="pl-PL" sz="2000" dirty="0" smtClean="0">
                <a:latin typeface="Arial" panose="020B0604020202020204" pitchFamily="34" charset="0"/>
                <a:cs typeface="Arial" panose="020B0604020202020204" pitchFamily="34" charset="0"/>
              </a:rPr>
              <a:t>rganizacja imprez i turniejów sportowych – „Warszawska </a:t>
            </a:r>
            <a:r>
              <a:rPr lang="pl-PL" sz="2000" i="1" dirty="0" smtClean="0">
                <a:latin typeface="Arial" panose="020B0604020202020204" pitchFamily="34" charset="0"/>
                <a:cs typeface="Arial" panose="020B0604020202020204" pitchFamily="34" charset="0"/>
              </a:rPr>
              <a:t>Liga Piłki Nożnej Młodzieżowych Ośrodków Socjoterapii”, „Mikołajkowy Turniej Tenisa Stołowego” – coroczny turniej MOW-ów, MOS-ów                        i domów dziecka,</a:t>
            </a:r>
          </a:p>
          <a:p>
            <a:pPr algn="just">
              <a:buFont typeface="Wingdings" panose="05000000000000000000" pitchFamily="2" charset="2"/>
              <a:buChar char="ü"/>
            </a:pPr>
            <a:r>
              <a:rPr lang="pl-PL" sz="2000" dirty="0">
                <a:latin typeface="Arial" panose="020B0604020202020204" pitchFamily="34" charset="0"/>
                <a:cs typeface="Arial" panose="020B0604020202020204" pitchFamily="34" charset="0"/>
              </a:rPr>
              <a:t>O</a:t>
            </a:r>
            <a:r>
              <a:rPr lang="pl-PL" sz="2000" dirty="0" smtClean="0">
                <a:latin typeface="Arial" panose="020B0604020202020204" pitchFamily="34" charset="0"/>
                <a:cs typeface="Arial" panose="020B0604020202020204" pitchFamily="34" charset="0"/>
              </a:rPr>
              <a:t>pracowywanie </a:t>
            </a:r>
            <a:r>
              <a:rPr lang="pl-PL" sz="2000" i="1" dirty="0" smtClean="0">
                <a:latin typeface="Arial" panose="020B0604020202020204" pitchFamily="34" charset="0"/>
                <a:cs typeface="Arial" panose="020B0604020202020204" pitchFamily="34" charset="0"/>
              </a:rPr>
              <a:t>Programów Edukacyjno- Terapeutycznych                           z udziałem pracowników domów dziecka.</a:t>
            </a:r>
          </a:p>
          <a:p>
            <a:pPr marL="0" indent="0">
              <a:buNone/>
            </a:pPr>
            <a:endParaRPr lang="pl-PL" sz="2000" dirty="0" smtClean="0">
              <a:latin typeface="Arial" panose="020B0604020202020204" pitchFamily="34" charset="0"/>
              <a:cs typeface="Arial" panose="020B0604020202020204" pitchFamily="34" charset="0"/>
            </a:endParaRPr>
          </a:p>
          <a:p>
            <a:pPr marL="0" indent="0">
              <a:buNone/>
            </a:pPr>
            <a:r>
              <a:rPr lang="pl-PL" sz="2000" dirty="0" smtClean="0">
                <a:latin typeface="Arial" panose="020B0604020202020204" pitchFamily="34" charset="0"/>
                <a:cs typeface="Arial" panose="020B0604020202020204" pitchFamily="34" charset="0"/>
              </a:rPr>
              <a:t>Różna współpraca z domami dziecka spoza Warszawy.</a:t>
            </a:r>
            <a:endParaRPr lang="pl-P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08643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Symbol zastępczy zawartości 3" descr="strange-albert-einstein.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1700213"/>
            <a:ext cx="9144000" cy="5157787"/>
          </a:xfrm>
        </p:spPr>
      </p:pic>
      <p:sp>
        <p:nvSpPr>
          <p:cNvPr id="26627" name="Prostokąt 4"/>
          <p:cNvSpPr>
            <a:spLocks noChangeArrowheads="1"/>
          </p:cNvSpPr>
          <p:nvPr/>
        </p:nvSpPr>
        <p:spPr bwMode="auto">
          <a:xfrm>
            <a:off x="1908175" y="1989138"/>
            <a:ext cx="54546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a:solidFill>
                  <a:srgbClr val="FF0000"/>
                </a:solidFill>
              </a:rPr>
              <a:t>Definicją szaleństwa jest robienie wciąż tego samego i oczekiwanie innych rezultatów. </a:t>
            </a:r>
          </a:p>
        </p:txBody>
      </p:sp>
      <p:sp>
        <p:nvSpPr>
          <p:cNvPr id="6" name="Objaśnienie w chmurce 5"/>
          <p:cNvSpPr/>
          <p:nvPr/>
        </p:nvSpPr>
        <p:spPr>
          <a:xfrm>
            <a:off x="0" y="1700213"/>
            <a:ext cx="8748713" cy="1296987"/>
          </a:xfrm>
          <a:prstGeom prst="cloudCallout">
            <a:avLst>
              <a:gd name="adj1" fmla="val -3032"/>
              <a:gd name="adj2" fmla="val 68379"/>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Tree>
    <p:extLst>
      <p:ext uri="{BB962C8B-B14F-4D97-AF65-F5344CB8AC3E}">
        <p14:creationId xmlns:p14="http://schemas.microsoft.com/office/powerpoint/2010/main" val="882510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Symbol zastępczy zawartości 4" descr="Tomas_Bata.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9388" y="1773238"/>
            <a:ext cx="3671887" cy="4751387"/>
          </a:xfrm>
        </p:spPr>
      </p:pic>
      <p:sp>
        <p:nvSpPr>
          <p:cNvPr id="27651" name="Prostokąt 4"/>
          <p:cNvSpPr>
            <a:spLocks noChangeArrowheads="1"/>
          </p:cNvSpPr>
          <p:nvPr/>
        </p:nvSpPr>
        <p:spPr bwMode="auto">
          <a:xfrm>
            <a:off x="4067175" y="2420938"/>
            <a:ext cx="45720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2400"/>
              <a:t>Tomáš Bata , współzałożyciel rodzinnej firmy obuwniczej (1894), </a:t>
            </a:r>
          </a:p>
          <a:p>
            <a:pPr eaLnBrk="1" hangingPunct="1"/>
            <a:r>
              <a:rPr lang="pl-PL" altLang="pl-PL" sz="2400"/>
              <a:t> był określany „Henry Fordem                z Europy Wschodniej”.</a:t>
            </a:r>
          </a:p>
        </p:txBody>
      </p:sp>
    </p:spTree>
    <p:extLst>
      <p:ext uri="{BB962C8B-B14F-4D97-AF65-F5344CB8AC3E}">
        <p14:creationId xmlns:p14="http://schemas.microsoft.com/office/powerpoint/2010/main" val="11660252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Symbol zastępczy zawartości 3" descr="13a.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1700213"/>
            <a:ext cx="9144000" cy="5157787"/>
          </a:xfrm>
        </p:spPr>
      </p:pic>
      <p:sp>
        <p:nvSpPr>
          <p:cNvPr id="28675" name="Prostokąt 4"/>
          <p:cNvSpPr>
            <a:spLocks noChangeArrowheads="1"/>
          </p:cNvSpPr>
          <p:nvPr/>
        </p:nvSpPr>
        <p:spPr bwMode="auto">
          <a:xfrm>
            <a:off x="971550" y="1773238"/>
            <a:ext cx="712946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a:solidFill>
                  <a:srgbClr val="FFC000"/>
                </a:solidFill>
              </a:rPr>
              <a:t>W poszukiwaniu nowych rynków zbytu wysłał do Afryki dwóch, działających niezależnie od siebie, pracowników.</a:t>
            </a:r>
          </a:p>
          <a:p>
            <a:pPr eaLnBrk="1" hangingPunct="1"/>
            <a:r>
              <a:rPr lang="pl-PL" altLang="pl-PL" b="1">
                <a:solidFill>
                  <a:srgbClr val="FFC000"/>
                </a:solidFill>
              </a:rPr>
              <a:t>Wkrótce otrzymał od każdego z nich telegram...</a:t>
            </a:r>
          </a:p>
        </p:txBody>
      </p:sp>
    </p:spTree>
    <p:extLst>
      <p:ext uri="{BB962C8B-B14F-4D97-AF65-F5344CB8AC3E}">
        <p14:creationId xmlns:p14="http://schemas.microsoft.com/office/powerpoint/2010/main" val="25699034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Symbol zastępczy zawartości 3" descr="222222222221.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1773238"/>
            <a:ext cx="9144000" cy="5084762"/>
          </a:xfrm>
        </p:spPr>
      </p:pic>
      <p:sp>
        <p:nvSpPr>
          <p:cNvPr id="29699" name="Prostokąt 4"/>
          <p:cNvSpPr>
            <a:spLocks noChangeArrowheads="1"/>
          </p:cNvSpPr>
          <p:nvPr/>
        </p:nvSpPr>
        <p:spPr bwMode="auto">
          <a:xfrm>
            <a:off x="1476375" y="2060575"/>
            <a:ext cx="7056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2400" b="1">
                <a:solidFill>
                  <a:srgbClr val="FFFF00"/>
                </a:solidFill>
              </a:rPr>
              <a:t>Nie mamy żadnych szans. STOP. Murzyni chodzą boso. STOP.</a:t>
            </a:r>
          </a:p>
        </p:txBody>
      </p:sp>
    </p:spTree>
    <p:extLst>
      <p:ext uri="{BB962C8B-B14F-4D97-AF65-F5344CB8AC3E}">
        <p14:creationId xmlns:p14="http://schemas.microsoft.com/office/powerpoint/2010/main" val="31299615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Symbol zastępczy zawartości 3" descr="222222222221.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1773238"/>
            <a:ext cx="9144000" cy="5084762"/>
          </a:xfrm>
        </p:spPr>
      </p:pic>
      <p:sp>
        <p:nvSpPr>
          <p:cNvPr id="30723" name="Prostokąt 4"/>
          <p:cNvSpPr>
            <a:spLocks noChangeArrowheads="1"/>
          </p:cNvSpPr>
          <p:nvPr/>
        </p:nvSpPr>
        <p:spPr bwMode="auto">
          <a:xfrm>
            <a:off x="1476375" y="2060575"/>
            <a:ext cx="7056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2400" b="1">
                <a:solidFill>
                  <a:srgbClr val="FFFF00"/>
                </a:solidFill>
              </a:rPr>
              <a:t>Przed nami ogromne możliwości. STOP. Murzyni chodzą boso. STOP.</a:t>
            </a:r>
          </a:p>
          <a:p>
            <a:pPr eaLnBrk="1" hangingPunct="1"/>
            <a:endParaRPr lang="pl-PL" altLang="pl-PL" sz="2400" b="1">
              <a:solidFill>
                <a:srgbClr val="FFFF00"/>
              </a:solidFill>
            </a:endParaRPr>
          </a:p>
        </p:txBody>
      </p:sp>
    </p:spTree>
    <p:extLst>
      <p:ext uri="{BB962C8B-B14F-4D97-AF65-F5344CB8AC3E}">
        <p14:creationId xmlns:p14="http://schemas.microsoft.com/office/powerpoint/2010/main" val="30888088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ymbol zastępczy zawartości 2"/>
          <p:cNvSpPr>
            <a:spLocks noGrp="1"/>
          </p:cNvSpPr>
          <p:nvPr>
            <p:ph idx="1"/>
          </p:nvPr>
        </p:nvSpPr>
        <p:spPr>
          <a:xfrm>
            <a:off x="457200" y="1600200"/>
            <a:ext cx="8229600" cy="4924425"/>
          </a:xfrm>
        </p:spPr>
        <p:txBody>
          <a:bodyPr/>
          <a:lstStyle/>
          <a:p>
            <a:pPr>
              <a:buFont typeface="Arial" charset="0"/>
              <a:buNone/>
            </a:pPr>
            <a:r>
              <a:rPr lang="pl-PL" altLang="pl-PL" sz="2400" b="1" dirty="0" smtClean="0"/>
              <a:t>	</a:t>
            </a:r>
          </a:p>
          <a:p>
            <a:pPr algn="just">
              <a:buFont typeface="Arial" charset="0"/>
              <a:buNone/>
            </a:pPr>
            <a:r>
              <a:rPr lang="pl-PL" altLang="pl-PL" sz="2400" b="1" dirty="0"/>
              <a:t>	</a:t>
            </a:r>
            <a:endParaRPr lang="pl-PL" altLang="pl-PL" sz="2400" b="1" dirty="0" smtClean="0"/>
          </a:p>
          <a:p>
            <a:pPr algn="just">
              <a:buFont typeface="Arial" charset="0"/>
              <a:buNone/>
            </a:pPr>
            <a:r>
              <a:rPr lang="pl-PL" altLang="pl-PL" sz="2400" b="1" dirty="0"/>
              <a:t>	</a:t>
            </a:r>
            <a:r>
              <a:rPr lang="pl-PL" altLang="pl-PL" sz="2400" b="1" dirty="0" smtClean="0"/>
              <a:t>Ważne jest by nigdy nie przestać pytać. Ciekawość nie istnieje bez przyczyny. Wystarczy więc, jeśli spróbujemy zrozumieć choć trochę tej tajemnicy każdego dnia. Nigdy nie trać świętej ciekawości. Kto nie potrafi pytać, nie potrafi żyć.</a:t>
            </a:r>
          </a:p>
          <a:p>
            <a:pPr algn="r">
              <a:buFont typeface="Arial" charset="0"/>
              <a:buNone/>
            </a:pPr>
            <a:r>
              <a:rPr lang="pl-PL" altLang="pl-PL" sz="2400" dirty="0" smtClean="0"/>
              <a:t>Albert Einstein</a:t>
            </a:r>
          </a:p>
          <a:p>
            <a:endParaRPr lang="pl-PL" altLang="pl-PL" dirty="0" smtClean="0"/>
          </a:p>
        </p:txBody>
      </p:sp>
    </p:spTree>
    <p:extLst>
      <p:ext uri="{BB962C8B-B14F-4D97-AF65-F5344CB8AC3E}">
        <p14:creationId xmlns:p14="http://schemas.microsoft.com/office/powerpoint/2010/main" val="264605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zawartości 2"/>
          <p:cNvSpPr>
            <a:spLocks noGrp="1"/>
          </p:cNvSpPr>
          <p:nvPr>
            <p:ph idx="1"/>
          </p:nvPr>
        </p:nvSpPr>
        <p:spPr/>
        <p:txBody>
          <a:bodyPr/>
          <a:lstStyle/>
          <a:p>
            <a:endParaRPr lang="pl-PL" altLang="pl-PL" b="1" smtClean="0"/>
          </a:p>
          <a:p>
            <a:endParaRPr lang="pl-PL" altLang="pl-PL" b="1" smtClean="0"/>
          </a:p>
          <a:p>
            <a:endParaRPr lang="pl-PL" altLang="pl-PL" b="1" smtClean="0"/>
          </a:p>
          <a:p>
            <a:pPr>
              <a:buFont typeface="Arial" charset="0"/>
              <a:buNone/>
            </a:pPr>
            <a:r>
              <a:rPr lang="pl-PL" altLang="pl-PL" b="1" smtClean="0"/>
              <a:t>			Dziękujemy za uwagę</a:t>
            </a:r>
            <a:endParaRPr lang="pl-PL" altLang="pl-PL" smtClean="0"/>
          </a:p>
        </p:txBody>
      </p:sp>
    </p:spTree>
    <p:extLst>
      <p:ext uri="{BB962C8B-B14F-4D97-AF65-F5344CB8AC3E}">
        <p14:creationId xmlns:p14="http://schemas.microsoft.com/office/powerpoint/2010/main" val="20191044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4213</TotalTime>
  <Words>1174</Words>
  <Application>Microsoft Office PowerPoint</Application>
  <PresentationFormat>Pokaz na ekranie (4:3)</PresentationFormat>
  <Paragraphs>539</Paragraphs>
  <Slides>28</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28</vt:i4>
      </vt:variant>
    </vt:vector>
  </HeadingPairs>
  <TitlesOfParts>
    <vt:vector size="33" baseType="lpstr">
      <vt:lpstr>Arial</vt:lpstr>
      <vt:lpstr>Calibri</vt:lpstr>
      <vt:lpstr>Times New Roman</vt:lpstr>
      <vt:lpstr>Wingdings</vt:lpstr>
      <vt:lpstr>Motyw pakietu Office</vt:lpstr>
      <vt:lpstr>Prezentacja programu PowerPoint</vt:lpstr>
      <vt:lpstr>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andrzej.kulmatycki</dc:creator>
  <cp:lastModifiedBy>Małgorzata Wojtaszewska</cp:lastModifiedBy>
  <cp:revision>475</cp:revision>
  <cp:lastPrinted>2013-11-07T10:23:58Z</cp:lastPrinted>
  <dcterms:created xsi:type="dcterms:W3CDTF">2011-03-22T17:07:21Z</dcterms:created>
  <dcterms:modified xsi:type="dcterms:W3CDTF">2014-11-17T10:00:09Z</dcterms:modified>
</cp:coreProperties>
</file>