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413" r:id="rId2"/>
    <p:sldId id="411" r:id="rId3"/>
    <p:sldId id="332" r:id="rId4"/>
    <p:sldId id="310" r:id="rId5"/>
    <p:sldId id="462" r:id="rId6"/>
    <p:sldId id="454" r:id="rId7"/>
    <p:sldId id="337" r:id="rId8"/>
    <p:sldId id="311" r:id="rId9"/>
    <p:sldId id="338" r:id="rId10"/>
    <p:sldId id="381" r:id="rId11"/>
    <p:sldId id="397" r:id="rId12"/>
    <p:sldId id="358" r:id="rId13"/>
    <p:sldId id="359" r:id="rId14"/>
    <p:sldId id="377" r:id="rId15"/>
    <p:sldId id="361" r:id="rId16"/>
    <p:sldId id="362" r:id="rId17"/>
    <p:sldId id="363" r:id="rId18"/>
    <p:sldId id="364" r:id="rId19"/>
    <p:sldId id="463" r:id="rId20"/>
    <p:sldId id="465" r:id="rId21"/>
    <p:sldId id="420" r:id="rId22"/>
    <p:sldId id="458" r:id="rId23"/>
    <p:sldId id="457" r:id="rId24"/>
    <p:sldId id="459" r:id="rId25"/>
    <p:sldId id="386" r:id="rId26"/>
    <p:sldId id="323" r:id="rId27"/>
    <p:sldId id="423" r:id="rId28"/>
    <p:sldId id="270" r:id="rId29"/>
    <p:sldId id="313" r:id="rId30"/>
    <p:sldId id="466" r:id="rId31"/>
    <p:sldId id="387" r:id="rId32"/>
    <p:sldId id="422" r:id="rId33"/>
    <p:sldId id="435" r:id="rId34"/>
    <p:sldId id="436" r:id="rId35"/>
    <p:sldId id="437" r:id="rId36"/>
    <p:sldId id="440" r:id="rId37"/>
    <p:sldId id="439" r:id="rId38"/>
    <p:sldId id="464" r:id="rId39"/>
    <p:sldId id="444" r:id="rId40"/>
    <p:sldId id="445" r:id="rId41"/>
    <p:sldId id="447" r:id="rId42"/>
    <p:sldId id="452" r:id="rId43"/>
    <p:sldId id="453" r:id="rId44"/>
    <p:sldId id="467" r:id="rId45"/>
    <p:sldId id="468" r:id="rId46"/>
    <p:sldId id="455" r:id="rId47"/>
    <p:sldId id="460" r:id="rId48"/>
    <p:sldId id="434" r:id="rId49"/>
    <p:sldId id="432" r:id="rId50"/>
    <p:sldId id="433" r:id="rId51"/>
    <p:sldId id="446" r:id="rId52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DE3"/>
    <a:srgbClr val="0000FF"/>
    <a:srgbClr val="6600CC"/>
    <a:srgbClr val="008000"/>
    <a:srgbClr val="2D91C3"/>
    <a:srgbClr val="0DE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1" autoAdjust="0"/>
    <p:restoredTop sz="75131" autoAdjust="0"/>
  </p:normalViewPr>
  <p:slideViewPr>
    <p:cSldViewPr>
      <p:cViewPr varScale="1">
        <p:scale>
          <a:sx n="81" d="100"/>
          <a:sy n="81" d="100"/>
        </p:scale>
        <p:origin x="10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31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B72FC35-84B6-43CA-BF18-B388B9CEF70A}" type="datetimeFigureOut">
              <a:rPr lang="pl-PL" smtClean="0"/>
              <a:t>2022-01-18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7451CAF-C687-41AF-99C6-C198366433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267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5C11DCF-27A4-46DE-BD0C-D83B9E988796}" type="datetimeFigureOut">
              <a:rPr lang="pl-PL" smtClean="0"/>
              <a:t>2022-01-18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2" y="4715629"/>
            <a:ext cx="5438775" cy="446794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B04ED5C-E567-4526-ADD6-D7DBF77389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981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906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8557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Opinia</a:t>
            </a:r>
            <a:r>
              <a:rPr lang="pl-PL" baseline="0" dirty="0" smtClean="0"/>
              <a:t> straży powinna być aktualna i nie posiadać wpisów o </a:t>
            </a:r>
            <a:r>
              <a:rPr lang="pl-PL" baseline="0" dirty="0" smtClean="0">
                <a:solidFill>
                  <a:srgbClr val="FF0000"/>
                </a:solidFill>
              </a:rPr>
              <a:t>warunkowym  dopuszczeniu </a:t>
            </a:r>
            <a:r>
              <a:rPr lang="pl-PL" baseline="0" dirty="0" smtClean="0"/>
              <a:t>obiektu dla wypoczynku dzieci i młodzieży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7228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Opinia</a:t>
            </a:r>
            <a:r>
              <a:rPr lang="pl-PL" baseline="0" dirty="0" smtClean="0"/>
              <a:t> straży powinna być aktualna i nie posiadać wpisów o </a:t>
            </a:r>
            <a:r>
              <a:rPr lang="pl-PL" baseline="0" dirty="0" smtClean="0">
                <a:solidFill>
                  <a:srgbClr val="FF0000"/>
                </a:solidFill>
              </a:rPr>
              <a:t>warunkowym  dopuszczeniu </a:t>
            </a:r>
            <a:r>
              <a:rPr lang="pl-PL" baseline="0" dirty="0" smtClean="0"/>
              <a:t>obiektu dla wypoczynku dzieci i młodzieży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8086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Opinia</a:t>
            </a:r>
            <a:r>
              <a:rPr lang="pl-PL" baseline="0" dirty="0" smtClean="0"/>
              <a:t> straży powinna być aktualna i nie posiadać wpisów o </a:t>
            </a:r>
            <a:r>
              <a:rPr lang="pl-PL" baseline="0" dirty="0" smtClean="0">
                <a:solidFill>
                  <a:srgbClr val="FF0000"/>
                </a:solidFill>
              </a:rPr>
              <a:t>warunkowym  dopuszczeniu </a:t>
            </a:r>
            <a:r>
              <a:rPr lang="pl-PL" baseline="0" dirty="0" smtClean="0"/>
              <a:t>obiektu dla wypoczynku dzieci i młodzieży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489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Opinia</a:t>
            </a:r>
            <a:r>
              <a:rPr lang="pl-PL" baseline="0" dirty="0" smtClean="0"/>
              <a:t> straży powinna być aktualna i nie posiadać wpisów o </a:t>
            </a:r>
            <a:r>
              <a:rPr lang="pl-PL" baseline="0" dirty="0" smtClean="0">
                <a:solidFill>
                  <a:srgbClr val="FF0000"/>
                </a:solidFill>
              </a:rPr>
              <a:t>warunkowym  dopuszczeniu </a:t>
            </a:r>
            <a:r>
              <a:rPr lang="pl-PL" baseline="0" dirty="0" smtClean="0"/>
              <a:t>obiektu dla wypoczynku dzieci i młodzieży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662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Opinia</a:t>
            </a:r>
            <a:r>
              <a:rPr lang="pl-PL" baseline="0" dirty="0" smtClean="0"/>
              <a:t> straży powinna być aktualna i nie posiadać wpisów o </a:t>
            </a:r>
            <a:r>
              <a:rPr lang="pl-PL" baseline="0" dirty="0" smtClean="0">
                <a:solidFill>
                  <a:srgbClr val="FF0000"/>
                </a:solidFill>
              </a:rPr>
              <a:t>warunkowym  dopuszczeniu </a:t>
            </a:r>
            <a:r>
              <a:rPr lang="pl-PL" baseline="0" dirty="0" smtClean="0"/>
              <a:t>obiektu dla wypoczynku dzieci i młodzieży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520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Opinia</a:t>
            </a:r>
            <a:r>
              <a:rPr lang="pl-PL" baseline="0" dirty="0" smtClean="0"/>
              <a:t> straży powinna być aktualna i nie posiadać wpisów o </a:t>
            </a:r>
            <a:r>
              <a:rPr lang="pl-PL" baseline="0" dirty="0" smtClean="0">
                <a:solidFill>
                  <a:srgbClr val="FF0000"/>
                </a:solidFill>
              </a:rPr>
              <a:t>warunkowym  dopuszczeniu </a:t>
            </a:r>
            <a:r>
              <a:rPr lang="pl-PL" baseline="0" dirty="0" smtClean="0"/>
              <a:t>obiektu dla wypoczynku dzieci i młodzieży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8181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Opinia</a:t>
            </a:r>
            <a:r>
              <a:rPr lang="pl-PL" baseline="0" dirty="0" smtClean="0"/>
              <a:t> straży powinna być aktualna i nie posiadać wpisów o </a:t>
            </a:r>
            <a:r>
              <a:rPr lang="pl-PL" baseline="0" dirty="0" smtClean="0">
                <a:solidFill>
                  <a:srgbClr val="FF0000"/>
                </a:solidFill>
              </a:rPr>
              <a:t>warunkowym  dopuszczeniu </a:t>
            </a:r>
            <a:r>
              <a:rPr lang="pl-PL" baseline="0" dirty="0" smtClean="0"/>
              <a:t>obiektu dla wypoczynku dzieci i młodzieży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2326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Opinia</a:t>
            </a:r>
            <a:r>
              <a:rPr lang="pl-PL" baseline="0" dirty="0" smtClean="0"/>
              <a:t> straży powinna być aktualna i nie posiadać wpisów o </a:t>
            </a:r>
            <a:r>
              <a:rPr lang="pl-PL" baseline="0" dirty="0" smtClean="0">
                <a:solidFill>
                  <a:srgbClr val="FF0000"/>
                </a:solidFill>
              </a:rPr>
              <a:t>warunkowym  dopuszczeniu </a:t>
            </a:r>
            <a:r>
              <a:rPr lang="pl-PL" baseline="0" dirty="0" smtClean="0"/>
              <a:t>obiektu dla wypoczynku dzieci i młodzieży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361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Opinia</a:t>
            </a:r>
            <a:r>
              <a:rPr lang="pl-PL" baseline="0" dirty="0" smtClean="0"/>
              <a:t> straży powinna być aktualna i nie posiadać wpisów o </a:t>
            </a:r>
            <a:r>
              <a:rPr lang="pl-PL" baseline="0" dirty="0" smtClean="0">
                <a:solidFill>
                  <a:srgbClr val="FF0000"/>
                </a:solidFill>
              </a:rPr>
              <a:t>warunkowym  dopuszczeniu </a:t>
            </a:r>
            <a:r>
              <a:rPr lang="pl-PL" baseline="0" dirty="0" smtClean="0"/>
              <a:t>obiektu dla wypoczynku dzieci i młodzieży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023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3 letni staż pracy pełne 36 miesięcy pracy z dziećmi lub</a:t>
            </a:r>
            <a:r>
              <a:rPr lang="pl-PL" baseline="0" dirty="0" smtClean="0"/>
              <a:t> młodzieżą, a nie okazyjnie jako kierownik wypoczynku lub wychowawca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529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086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3 letni staż pracy pełne 36 miesięcy pracy z dziećmi lub</a:t>
            </a:r>
            <a:r>
              <a:rPr lang="pl-PL" baseline="0" dirty="0" smtClean="0"/>
              <a:t> młodzieżą, a </a:t>
            </a:r>
            <a:r>
              <a:rPr lang="pl-PL" baseline="0" smtClean="0"/>
              <a:t>nie okazyjnie jako </a:t>
            </a:r>
            <a:r>
              <a:rPr lang="pl-PL" baseline="0" dirty="0" smtClean="0"/>
              <a:t>kierownik wypoczynku lub wychowawca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52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3 letni staż pracy pełne 36 miesięcy pracy z dziećmi lub</a:t>
            </a:r>
            <a:r>
              <a:rPr lang="pl-PL" baseline="0" dirty="0" smtClean="0"/>
              <a:t> młodzieżą, a nie okazyjnie jako kierownik wypoczynku lub wychowawca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52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344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3 letni staż pracy pełne 36 miesięcy pracy z dziećmi lub</a:t>
            </a:r>
            <a:r>
              <a:rPr lang="pl-PL" baseline="0" dirty="0" smtClean="0"/>
              <a:t> młodzieżą, a </a:t>
            </a:r>
            <a:r>
              <a:rPr lang="pl-PL" baseline="0" smtClean="0"/>
              <a:t>nie okazyjnie jako </a:t>
            </a:r>
            <a:r>
              <a:rPr lang="pl-PL" baseline="0" dirty="0" smtClean="0"/>
              <a:t>kierownik wypoczynku lub wychowawca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52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Opinia</a:t>
            </a:r>
            <a:r>
              <a:rPr lang="pl-PL" baseline="0" dirty="0" smtClean="0"/>
              <a:t> straży powinna być aktualna i nie posiadać wpisów o </a:t>
            </a:r>
            <a:r>
              <a:rPr lang="pl-PL" baseline="0" dirty="0" smtClean="0">
                <a:solidFill>
                  <a:srgbClr val="FF0000"/>
                </a:solidFill>
              </a:rPr>
              <a:t>warunkowym  dopuszczeniu </a:t>
            </a:r>
            <a:r>
              <a:rPr lang="pl-PL" baseline="0" dirty="0" smtClean="0"/>
              <a:t>obiektu dla wypoczynku dzieci i młodzieży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1605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Opinia</a:t>
            </a:r>
            <a:r>
              <a:rPr lang="pl-PL" baseline="0" dirty="0" smtClean="0"/>
              <a:t> straży powinna być aktualna i nie posiadać wpisów o </a:t>
            </a:r>
            <a:r>
              <a:rPr lang="pl-PL" baseline="0" dirty="0" smtClean="0">
                <a:solidFill>
                  <a:srgbClr val="FF0000"/>
                </a:solidFill>
              </a:rPr>
              <a:t>warunkowym  dopuszczeniu </a:t>
            </a:r>
            <a:r>
              <a:rPr lang="pl-PL" baseline="0" dirty="0" smtClean="0"/>
              <a:t>obiektu dla wypoczynku dzieci i młodzieży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440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Opinia</a:t>
            </a:r>
            <a:r>
              <a:rPr lang="pl-PL" baseline="0" dirty="0" smtClean="0"/>
              <a:t> straży powinna być aktualna i nie posiadać wpisów o </a:t>
            </a:r>
            <a:r>
              <a:rPr lang="pl-PL" baseline="0" dirty="0" smtClean="0">
                <a:solidFill>
                  <a:srgbClr val="FF0000"/>
                </a:solidFill>
              </a:rPr>
              <a:t>warunkowym  dopuszczeniu </a:t>
            </a:r>
            <a:r>
              <a:rPr lang="pl-PL" baseline="0" dirty="0" smtClean="0"/>
              <a:t>obiektu dla wypoczynku dzieci i młodzieży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44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71A0-DB14-4F89-B862-2A032F464DC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2022-01-18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FA09E-3D17-4103-9B75-6B1FF2E860A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9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CD234-3415-4BE8-9DF1-8462FE85C6F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2022-01-18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388C-B0F1-49CD-9AB4-992E68DF11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C7E3-9791-49C4-AEE3-ED1F84EB0A7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2022-01-18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58060-B465-45EC-9262-A717B2E7E53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7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2676E-EF92-4077-B513-FECF9C26F95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2022-01-18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CD29-2CFE-471E-864E-26F510CE151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1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7FF-612A-4337-9FD8-541D7328128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2022-01-18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C73F-248E-4035-8124-B3471B8D955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81A74-6CE5-4EFE-897B-5B26E033252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2022-01-18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87B5D-CF4B-4443-B07D-5EDA38B5542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3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65EB-0928-4086-BE0B-0C0EC32FFD6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2022-01-18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A8A2E-E94D-4373-BE89-59EA6F64456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2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AEFC-0AF3-4DFB-8707-0E9F71DC121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2022-01-18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9DD3-AE2A-4A37-A52D-30450EF266F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5F527-EA50-4B6A-A78F-1F7357528AB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2022-01-18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B4D-7F43-404C-AE8E-AD7747B4C5E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7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6B19F-80FB-4AFC-AF0E-DABD4FCBBC5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2022-01-18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EA423-3CA2-43D8-A297-87AEE97A9FD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8C4B-7D3C-4291-AE21-791DB53CBBE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2022-01-18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1F52-0095-491D-821F-3A30AEE2AB3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5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08235-1228-4660-BE36-07BB6E164F5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2022-01-18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8D770-291D-4928-B50D-67D4B2BCF78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s.ms.gov.p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edukacja-i-nauka/pytania-i-odpowiedzi-w-sprawie-organizacji-wypoczynku-dzieci-i-mlodziezy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tomasz.kaminski@kuratorium.waw.pl" TargetMode="External"/><Relationship Id="rId2" Type="http://schemas.openxmlformats.org/officeDocument/2006/relationships/hyperlink" Target="mailto:anna.laskowska@kuratorium.waw.p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teresa.michalak@kuratorium.waw.pl" TargetMode="External"/><Relationship Id="rId2" Type="http://schemas.openxmlformats.org/officeDocument/2006/relationships/hyperlink" Target="mailto:teresa.malinowska@kuratorium.waw.p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czeslaw.ziemniak@kuratorium.waw.pl" TargetMode="External"/><Relationship Id="rId2" Type="http://schemas.openxmlformats.org/officeDocument/2006/relationships/hyperlink" Target="mailto:barbara.kubacka@kuratorium.waw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gnieszka.jankowska@kuratorium.waw.p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WYPOCZYNEK DZIECI I MŁODZIEŻY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l-PL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l-PL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l-PL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l-PL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l-PL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l-PL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l-PL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pl-PL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ctr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73506" y="1850854"/>
            <a:ext cx="1054469" cy="172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64904"/>
            <a:ext cx="54006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784976" cy="4793482"/>
          </a:xfrm>
        </p:spPr>
        <p:txBody>
          <a:bodyPr/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4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Kto </a:t>
            </a: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organizuje wypoczynek pomimo braku umieszczenia jego zgłoszenia w bazie wypoczynku, podlega karze grzywny</a:t>
            </a:r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						(art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. 96a. ust. 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1.)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Tej samej karze podlega, kto nie dopełnia obowiązku informowania kuratora oświaty o zmianach okoliczności objętych zgłoszeniem wypoczynku, o których mowa </a:t>
            </a:r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art. 92d ust. 3 pkt 2 lit. b i c oraz pkt 5.</a:t>
            </a:r>
            <a:endParaRPr lang="pl-PL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art. 96a. ust. 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2.)</a:t>
            </a:r>
            <a:endParaRPr lang="pl-PL" sz="1600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 algn="ctr">
              <a:buNone/>
            </a:pP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OBOWIĄZKI ORGANIZATORA</a:t>
            </a:r>
            <a:endParaRPr lang="pl-P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017" y="1772816"/>
            <a:ext cx="8643998" cy="5085184"/>
          </a:xfrm>
        </p:spPr>
        <p:txBody>
          <a:bodyPr/>
          <a:lstStyle/>
          <a:p>
            <a:pPr marL="457200" indent="-457200">
              <a:buNone/>
            </a:pPr>
            <a:r>
              <a:rPr lang="pl-PL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ORGANIZATOR  WYPOCZYNKU ZAPEWNIA:</a:t>
            </a:r>
            <a:endParaRPr lang="pl-PL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2132856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628" indent="-342900" algn="just">
              <a:buFont typeface="+mj-lt"/>
              <a:buAutoNum type="arabicParenR"/>
              <a:defRPr/>
            </a:pP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bezpieczne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i higieniczne warunki wypoczynku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, w szczególności organizuje wypoczynek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obiekcie lub na terenie spełniającym wymagania ochrony przeciwpożarowej, ochrony środowiska oraz warunki higieniczno-sanitarne, określone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przepisach o ochronie przeciwpożarowej, ochronie środowiska i Państwowej Inspekcji Sanitarnej, a w przypadku wypoczynku z udziałem dzieci i młodzieży niepełnosprawnej - organizuje wypoczynek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obiekcie lub na terenie dostosowanym do potrzeb wynikających z rodzaju niepełnosprawności uczestników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wypoczynku;</a:t>
            </a:r>
          </a:p>
          <a:p>
            <a:pPr marL="452628" indent="-342900" algn="just">
              <a:buFont typeface="+mj-lt"/>
              <a:buAutoNum type="arabicParenR"/>
              <a:defRPr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buFont typeface="+mj-lt"/>
              <a:buAutoNum type="arabicParenR"/>
              <a:defRPr/>
            </a:pP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kadrę wypoczynku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, którą stanowią: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buFont typeface="+mj-lt"/>
              <a:buAutoNum type="alphaLcParenR"/>
              <a:defRPr/>
            </a:pPr>
            <a:r>
              <a:rPr lang="pl-PL" sz="1600" b="1" u="sng" dirty="0" smtClean="0">
                <a:latin typeface="Arial" pitchFamily="34" charset="0"/>
                <a:cs typeface="Arial" pitchFamily="34" charset="0"/>
              </a:rPr>
              <a:t>kierownik wypoczynku i wychowawcy wypoczynku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spełniający warunki, o których mowa w art. 92p ust. 1-6; liczba wychowawców wypoczynku jest odpowiednia do liczby uczestników wypoczynku,</a:t>
            </a:r>
          </a:p>
          <a:p>
            <a:pPr marL="452628" indent="-342900" algn="just">
              <a:buFont typeface="+mj-lt"/>
              <a:buAutoNum type="alphaLcParenR"/>
              <a:defRPr/>
            </a:pP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zależności od programu wypoczynku i realizowanych zajęć - </a:t>
            </a: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trenerzy i instruktorzy </a:t>
            </a: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sportu, rekreacji, animacji kulturalno-oświatowej, lektorzy języka i inne osoby prowadzące zajęcia podczas wypoczynku, które spełniają następujące warunki:</a:t>
            </a:r>
          </a:p>
          <a:p>
            <a:pPr marL="852678" lvl="1" indent="-285750" algn="just"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mają ukończone 18 lat,</a:t>
            </a:r>
          </a:p>
          <a:p>
            <a:pPr marL="852678" lvl="1" indent="-285750" algn="just"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posiadają co najmniej wykształcenie średnie,</a:t>
            </a:r>
          </a:p>
          <a:p>
            <a:pPr marL="852678" lvl="1" indent="-285750" algn="just"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posiadają wiedzę, doświadczenie i umiejętności niezbędne do realizowanych zajęć.</a:t>
            </a:r>
          </a:p>
          <a:p>
            <a:pPr marL="109728" algn="just">
              <a:defRPr/>
            </a:pP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						(art. 92c. ust. 2.) </a:t>
            </a:r>
          </a:p>
        </p:txBody>
      </p:sp>
    </p:spTree>
    <p:extLst>
      <p:ext uri="{BB962C8B-B14F-4D97-AF65-F5344CB8AC3E}">
        <p14:creationId xmlns:p14="http://schemas.microsoft.com/office/powerpoint/2010/main" val="11008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017" y="1772816"/>
            <a:ext cx="8643998" cy="4824536"/>
          </a:xfrm>
        </p:spPr>
        <p:txBody>
          <a:bodyPr/>
          <a:lstStyle/>
          <a:p>
            <a:pPr marL="457200" indent="-457200">
              <a:buNone/>
            </a:pP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ORGANIZATOR  WYPOCZYNKU ZAPEWNIA:</a:t>
            </a: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2204864"/>
            <a:ext cx="903801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just">
              <a:defRPr/>
            </a:pPr>
            <a:r>
              <a:rPr lang="pl-PL" sz="16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3)  dostęp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do opieki medycznej:</a:t>
            </a:r>
          </a:p>
          <a:p>
            <a:pPr marL="452628" indent="-342900" algn="just">
              <a:buFont typeface="+mj-lt"/>
              <a:buAutoNum type="alphaLcParenR"/>
              <a:defRPr/>
            </a:pP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ramach świadczeń opieki zdrowotnej udzielanych na zasadach określonych </a:t>
            </a: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ustawie z dnia 27 sierpnia 2004 r. o świadczeniach opieki zdrowotnej finansowanych ze środków publicznych </a:t>
            </a: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t.j</a:t>
            </a: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z 2021 r. poz. 1285 ze zm</a:t>
            </a: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.) </a:t>
            </a:r>
            <a:r>
              <a:rPr lang="pl-PL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lub</a:t>
            </a:r>
          </a:p>
          <a:p>
            <a:pPr marL="109728" algn="just">
              <a:defRPr/>
            </a:pP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na </a:t>
            </a:r>
            <a:r>
              <a:rPr lang="pl-PL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podstawie umowy zawartej z lekarzem, pielęgniarką lub ratownikiem medycznym;</a:t>
            </a:r>
          </a:p>
          <a:p>
            <a:pPr marL="109728" algn="just">
              <a:defRPr/>
            </a:pPr>
            <a:r>
              <a:rPr lang="pl-PL" sz="1600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program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wypoczynku i zajęcia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 dostosowane do wieku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, zainteresowań i potrzeb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uczestników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, ich stanu zdrowia, sprawności fizycznej i umiejętności;</a:t>
            </a:r>
          </a:p>
          <a:p>
            <a:pPr marL="109728" algn="just">
              <a:defRPr/>
            </a:pPr>
            <a:r>
              <a:rPr lang="pl-PL" sz="1600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żywienie</a:t>
            </a:r>
            <a:r>
              <a:rPr lang="pl-PL" sz="1600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zgodne z zasadami higieny żywienia określonymi w ustawie z dnia </a:t>
            </a:r>
            <a:r>
              <a:rPr lang="pl-PL" sz="1600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pl-PL" sz="1600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sierpnia 2006 r. o bezpieczeństwie żywności i żywienia </a:t>
            </a:r>
            <a:r>
              <a:rPr lang="pl-PL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t.j. z 2020 r. poz. 2021 </a:t>
            </a:r>
            <a:br>
              <a:rPr lang="pl-PL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ze zm.</a:t>
            </a:r>
            <a:r>
              <a:rPr lang="pl-PL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pl-PL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109728" algn="just">
              <a:defRPr/>
            </a:pPr>
            <a:r>
              <a:rPr lang="pl-PL" sz="1600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6) 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bezpieczne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korzystanie z wyznaczonego obszaru wodnego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zgodnie z ustawą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dnia 18 sierpnia 2011 r. o bezpieczeństwie osób przebywających na obszarach wodnych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tj. z 2020 r. poz. 350 ze zm.)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;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marL="109728" algn="just">
              <a:defRPr/>
            </a:pPr>
            <a:r>
              <a:rPr lang="pl-PL" sz="1600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7) 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bezpieczne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przebywanie w górach oraz na zorganizowanych terenach narciarskich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zgodnie z ustawą z dnia 18 sierpnia 2011 r. o bezpieczeństwie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ratownictwie w górach i na zorganizowanych terenach narciarskich </a:t>
            </a:r>
            <a:r>
              <a:rPr lang="pl-PL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(t.j. Dz</a:t>
            </a:r>
            <a:r>
              <a:rPr lang="pl-PL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U. </a:t>
            </a:r>
            <a:r>
              <a:rPr lang="pl-PL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2019 r., </a:t>
            </a:r>
            <a:r>
              <a:rPr lang="pl-PL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poz. </a:t>
            </a:r>
            <a:r>
              <a:rPr lang="pl-PL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1084 ze zm.).</a:t>
            </a:r>
          </a:p>
          <a:p>
            <a:pPr marL="109728" algn="just">
              <a:defRPr/>
            </a:pP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marL="109728" algn="just">
              <a:defRPr/>
            </a:pP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(art. 92c.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ust. 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2.)</a:t>
            </a:r>
            <a:endParaRPr lang="pl-PL" sz="1600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marL="109728" algn="just">
              <a:defRPr/>
            </a:pP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sz="1600" dirty="0"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379" y="1772816"/>
            <a:ext cx="8883636" cy="4824536"/>
          </a:xfrm>
        </p:spPr>
        <p:txBody>
          <a:bodyPr/>
          <a:lstStyle/>
          <a:p>
            <a:pPr marL="457200" indent="-457200" algn="ctr">
              <a:buNone/>
            </a:pPr>
            <a:endParaRPr lang="pl-PL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None/>
            </a:pP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None/>
            </a:pPr>
            <a:endParaRPr lang="pl-PL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None/>
            </a:pP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None/>
            </a:pPr>
            <a:endParaRPr lang="pl-PL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None/>
            </a:pPr>
            <a:r>
              <a:rPr lang="pl-PL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Kadra wypoczynku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03815" y="2132856"/>
            <a:ext cx="83529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just">
              <a:defRPr/>
            </a:pP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 smtClean="0"/>
          </a:p>
          <a:p>
            <a:endParaRPr lang="pl-PL" sz="1600" dirty="0"/>
          </a:p>
          <a:p>
            <a:pPr marL="109728" algn="just"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just">
              <a:defRPr/>
            </a:pP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903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1916832"/>
            <a:ext cx="9051901" cy="591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defRPr/>
            </a:pPr>
            <a:endParaRPr lang="pl-PL" sz="1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ctr">
              <a:defRPr/>
            </a:pPr>
            <a:r>
              <a:rPr lang="pl-PL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KIEROWNIKIEM WYPOCZYNKU MOŻE BYĆ OSOBA KTÓRA:</a:t>
            </a:r>
          </a:p>
          <a:p>
            <a:pPr marL="365760" indent="-256032" algn="ctr">
              <a:defRPr/>
            </a:pPr>
            <a:endParaRPr lang="pl-PL" sz="1500" b="1" dirty="0" smtClean="0">
              <a:solidFill>
                <a:srgbClr val="0070C0"/>
              </a:solidFill>
            </a:endParaRPr>
          </a:p>
          <a:p>
            <a:pPr marL="342900" lvl="0" indent="-342900" algn="just">
              <a:buFont typeface="+mj-lt"/>
              <a:buAutoNum type="arabicParenR"/>
              <a:defRPr/>
            </a:pPr>
            <a:r>
              <a:rPr lang="pl-PL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nie </a:t>
            </a:r>
            <a:r>
              <a:rPr lang="pl-PL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była karana 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 umyślne przestępstwo przeciwko życiu i zdrowiu, przestępstwo przeciwko wolności seksualnej i obyczajności, przestępstwo przeciwko rodzinie i opiece, z wyjątkiem przestępstwa określonego w art. 209 ustawy z dnia 6 czerwca 1997 r. - </a:t>
            </a:r>
            <a:r>
              <a:rPr lang="pl-PL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Kodeks </a:t>
            </a:r>
            <a:r>
              <a:rPr lang="pl-PL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karny</a:t>
            </a:r>
            <a:br>
              <a:rPr lang="pl-PL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(t.j. Dz. U. </a:t>
            </a:r>
            <a:r>
              <a:rPr lang="pl-PL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 2021 </a:t>
            </a:r>
            <a:r>
              <a:rPr lang="pl-PL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r. poz. </a:t>
            </a:r>
            <a:r>
              <a:rPr lang="pl-PL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2345 ze zm. </a:t>
            </a:r>
            <a:r>
              <a:rPr lang="pl-PL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l-PL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przestępstwo określone w rozdziale 7 ustawy z dnia 29 lipca 2005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r. </a:t>
            </a:r>
            <a:r>
              <a:rPr lang="pl-PL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l-PL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przeciwdziałaniu narkomanii (</a:t>
            </a:r>
            <a:r>
              <a:rPr lang="pl-PL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t.j. Dz. U. z 2020 r. poz. 2050 </a:t>
            </a:r>
            <a:r>
              <a:rPr lang="pl-PL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zm</a:t>
            </a:r>
            <a:r>
              <a:rPr lang="pl-PL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.) 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albo wobec której nie orzeczono zakazu prowadzenia działalności związanej z wychowywaniem, leczeniem, edukacją małoletnich lub opieką nad nimi lub zakazu przebywania w określonych środowiskach lub miejscach, kontaktowania się z określonymi osobami, zbliżania się do określonych osób lub opuszczania określonego miejsca pobytu bez zgody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sądu;</a:t>
            </a:r>
          </a:p>
          <a:p>
            <a:pPr marL="342900" lvl="0" indent="-342900" algn="just">
              <a:buFont typeface="+mj-lt"/>
              <a:buAutoNum type="arabicParenR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ukończyła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18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lat;</a:t>
            </a:r>
          </a:p>
          <a:p>
            <a:pPr marL="342900" lvl="0" indent="-342900" algn="just">
              <a:buFont typeface="+mj-lt"/>
              <a:buAutoNum type="arabicParenR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posiada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co najmniej wykształcenie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średnie;</a:t>
            </a:r>
          </a:p>
          <a:p>
            <a:pPr marL="342900" lvl="0" indent="-342900" algn="just">
              <a:buFont typeface="+mj-lt"/>
              <a:buAutoNum type="arabicParenR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ukończyła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kurs na kierownika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wypoczynku;</a:t>
            </a:r>
          </a:p>
          <a:p>
            <a:pPr marL="342900" lvl="0" indent="-342900" algn="just">
              <a:buFont typeface="+mj-lt"/>
              <a:buAutoNum type="arabicParenR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posiada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co najmniej trzyletnie doświadczenie w wykonywaniu zadań dydaktyczno-wychowawczych lub opiekuńczo-wychowawczych, </a:t>
            </a:r>
            <a:r>
              <a:rPr lang="pl-PL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uzyskane w okresie ostatnich 15 lat</a:t>
            </a:r>
            <a:r>
              <a:rPr lang="pl-PL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1" algn="ctr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ctr">
              <a:lnSpc>
                <a:spcPct val="150000"/>
              </a:lnSpc>
              <a:defRPr/>
            </a:pPr>
            <a:r>
              <a:rPr lang="pl-PL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pl-PL" sz="14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(art. 92p.)</a:t>
            </a:r>
            <a:endParaRPr lang="pl-PL" sz="1400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arenR"/>
              <a:defRPr/>
            </a:pPr>
            <a:endParaRPr lang="pl-PL" sz="1500" dirty="0" smtClean="0">
              <a:latin typeface="Arial" pitchFamily="34" charset="0"/>
              <a:cs typeface="Arial" pitchFamily="34" charset="0"/>
            </a:endParaRPr>
          </a:p>
          <a:p>
            <a:pPr marL="708025" lvl="2" algn="just">
              <a:defRPr/>
            </a:pPr>
            <a:endParaRPr lang="pl-PL" sz="1500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sz="1500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903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7504" y="1844824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defRPr/>
            </a:pPr>
            <a:r>
              <a:rPr lang="pl-PL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KWALIFIKACJE KIEROWNIKA </a:t>
            </a:r>
            <a:r>
              <a:rPr lang="pl-PL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WYPOCZYNKU:</a:t>
            </a:r>
            <a:endParaRPr lang="pl-PL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endParaRPr lang="pl-PL" b="1" dirty="0" smtClean="0">
              <a:solidFill>
                <a:srgbClr val="0070C0"/>
              </a:solidFill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Obowiązek </a:t>
            </a:r>
            <a:r>
              <a:rPr lang="pl-PL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ukończenia kursu dla kierowników wypoczynku mają:</a:t>
            </a:r>
          </a:p>
          <a:p>
            <a:pPr marL="1087438" lvl="2" indent="-365125" algn="just">
              <a:buFont typeface="Wingdings 2"/>
              <a:buChar char="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nauczyciele,</a:t>
            </a:r>
          </a:p>
          <a:p>
            <a:pPr marL="1073150" lvl="2" indent="-365125" algn="just">
              <a:buFont typeface="Wingdings 2"/>
              <a:buChar char="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inne </a:t>
            </a:r>
            <a:r>
              <a:rPr lang="pl-PL" dirty="0">
                <a:latin typeface="Arial" pitchFamily="34" charset="0"/>
                <a:cs typeface="Arial" pitchFamily="34" charset="0"/>
              </a:rPr>
              <a:t>osoby – pełnoletnie, posiadające co najmniej średnie wykształcenie oraz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latin typeface="Arial" pitchFamily="34" charset="0"/>
                <a:cs typeface="Arial" pitchFamily="34" charset="0"/>
              </a:rPr>
              <a:t> 3 –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letnie doświadczenie w wykonywaniu zadań dydaktyczno-wychowawczych lub opiekuńczo-wychowawczych </a:t>
            </a:r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uzyskane w okresie ostatnich 15 lat</a:t>
            </a:r>
          </a:p>
          <a:p>
            <a:pPr marL="708025" lvl="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530225" indent="-530225" algn="just">
              <a:buFont typeface="+mj-lt"/>
              <a:buAutoNum type="arabicPeriod"/>
              <a:defRPr/>
            </a:pPr>
            <a:r>
              <a:rPr lang="pl-PL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Nie mają  obowiązku ukończenia kursu dla kierowników wypoczynku</a:t>
            </a:r>
            <a:r>
              <a:rPr lang="pl-PL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090613" lvl="2" indent="-457200" algn="just">
              <a:buFont typeface="Wingdings 2"/>
              <a:buChar char="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osoby zajmujące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aktualnie stanowiska </a:t>
            </a:r>
            <a:r>
              <a:rPr lang="pl-PL" dirty="0">
                <a:latin typeface="Arial" pitchFamily="34" charset="0"/>
                <a:cs typeface="Arial" pitchFamily="34" charset="0"/>
              </a:rPr>
              <a:t>kierownicze w szkołach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i placówkach,</a:t>
            </a:r>
          </a:p>
          <a:p>
            <a:pPr marL="1090613" lvl="2" indent="-457200" algn="just">
              <a:buFont typeface="Wingdings 2"/>
              <a:buChar char="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czynni instruktorzy harcerscy w stopniu co najmniej podharcmistrza.</a:t>
            </a:r>
          </a:p>
          <a:p>
            <a:pPr marL="633413" lvl="2" algn="just">
              <a:defRPr/>
            </a:pPr>
            <a:r>
              <a:rPr lang="pl-PL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						  (</a:t>
            </a:r>
            <a:r>
              <a:rPr lang="pl-PL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art. </a:t>
            </a:r>
            <a:r>
              <a:rPr lang="pl-PL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92p.)</a:t>
            </a:r>
            <a:endParaRPr lang="pl-PL" dirty="0" smtClean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marL="1090613" lvl="2" indent="-457200" algn="just">
              <a:buFont typeface="Wingdings 2"/>
              <a:buChar char=""/>
              <a:defRPr/>
            </a:pP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marL="633413" lvl="2" algn="just">
              <a:defRPr/>
            </a:pPr>
            <a:r>
              <a:rPr lang="pl-PL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KIEROWNIK WYPOCZYNKU NIE MOŻE JEDNOCZEŚNIE PEŁNIĆ FUNKCJI WYCHOWAWCY</a:t>
            </a:r>
            <a:r>
              <a:rPr lang="pl-P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(§ 5. ust. 3. rozporządzenia)</a:t>
            </a:r>
            <a:endParaRPr lang="pl-PL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903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7504" y="1844824"/>
            <a:ext cx="8928992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defRPr/>
            </a:pPr>
            <a:r>
              <a:rPr lang="pl-PL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WYCHOWAWCĄ WYPOCZYNKU MOŻE BYĆ OSOBA KTÓRA:</a:t>
            </a:r>
          </a:p>
          <a:p>
            <a:pPr marL="365760" indent="-256032" algn="just">
              <a:defRPr/>
            </a:pPr>
            <a:endParaRPr lang="pl-PL" b="1" dirty="0" smtClean="0">
              <a:solidFill>
                <a:srgbClr val="0070C0"/>
              </a:solidFill>
            </a:endParaRPr>
          </a:p>
          <a:p>
            <a:pPr marL="342900" indent="-342900" algn="just">
              <a:buFont typeface="+mj-lt"/>
              <a:buAutoNum type="arabicParenR"/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nie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była karana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za umyślne przestępstwo przeciwko życiu i zdrowiu, przestępstwo przeciwko wolności seksualnej i obyczajności, przestępstwo przeciwko rodzinie i opiece,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wyjątkiem przestępstwa określonego w art. 209 ustawy z dnia 6 czerwca 1997 r. -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Kodeks karny </a:t>
            </a:r>
            <a:r>
              <a:rPr lang="pl-PL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6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t.j</a:t>
            </a:r>
            <a:r>
              <a:rPr lang="pl-PL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Dz. U. z </a:t>
            </a:r>
            <a:r>
              <a:rPr lang="pl-PL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pl-PL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r. poz</a:t>
            </a:r>
            <a:r>
              <a:rPr lang="pl-PL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2345 ze zm. )</a:t>
            </a:r>
            <a:r>
              <a:rPr lang="pl-PL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przestępstwo określone w rozdziale 7 ustawy z dnia 29 lipca 2005 r.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przeciwdziałaniu narkomanii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l-PL" sz="1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t.j</a:t>
            </a:r>
            <a:r>
              <a:rPr lang="pl-PL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Dz. U. z </a:t>
            </a:r>
            <a:r>
              <a:rPr lang="pl-PL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pl-PL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poz. </a:t>
            </a:r>
            <a:r>
              <a:rPr lang="pl-PL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2050 </a:t>
            </a:r>
            <a:br>
              <a:rPr lang="pl-PL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późn. zm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.)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albo wobec której nie orzeczono zakazu prowadzenia działalności związanej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wychowywaniem, leczeniem, edukacją małoletnich lub opieką nad nimi lub zakazu przebywania w określonych środowiskach lub miejscach, kontaktowania się z określonymi osobami, zbliżania się do określonych osób lub opuszczania określonego miejsca pobytu bez zgody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sądu;</a:t>
            </a:r>
          </a:p>
          <a:p>
            <a:pPr marL="342900" indent="-342900" algn="just">
              <a:buFont typeface="+mj-lt"/>
              <a:buAutoNum type="arabicParenR"/>
              <a:defRPr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arenR"/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ukończyła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18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lat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Font typeface="+mj-lt"/>
              <a:buAutoNum type="arabicParenR"/>
              <a:defRPr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arenR"/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posiada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co najmniej wykształcenie średnie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Font typeface="+mj-lt"/>
              <a:buAutoNum type="arabicParenR"/>
              <a:defRPr/>
            </a:pP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ukończyła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kurs na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wychowawcę wypoczynku.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						</a:t>
            </a:r>
            <a:r>
              <a:rPr lang="pl-PL" sz="1600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art. 92p. ust. 2.)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708025" lvl="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20005" y="1772816"/>
            <a:ext cx="8928992" cy="551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defRPr/>
            </a:pPr>
            <a:r>
              <a:rPr lang="pl-PL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KWALIFIKACJE WYCHOWAWCÓW:</a:t>
            </a:r>
            <a:endParaRPr lang="pl-PL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514350" algn="just">
              <a:spcBef>
                <a:spcPts val="324"/>
              </a:spcBef>
              <a:buFont typeface="+mj-lt"/>
              <a:buAutoNum type="arabicPeriod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Nie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mają obowiązku ukończenia kursu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na wychowawcę wypoczynku: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marL="857250" lvl="1" indent="-514350" algn="just">
              <a:buFont typeface="Wingdings" pitchFamily="2" charset="2"/>
              <a:buChar char="§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nauczyciele,</a:t>
            </a:r>
          </a:p>
          <a:p>
            <a:pPr marL="857250" lvl="1" indent="-514350" algn="just">
              <a:buFont typeface="Wingdings" pitchFamily="2" charset="2"/>
              <a:buChar char="§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instruktorzy harcerscy w stopniu co najmniej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przewodnika,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marL="857250" lvl="1" indent="-514350" algn="just">
              <a:buFont typeface="Wingdings" pitchFamily="2" charset="2"/>
              <a:buChar char="§"/>
              <a:defRPr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trenerzy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i instruktorzy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sportowi,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którzy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uzyskali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tytuł trenera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instruktora sportu na podstawie ustawy z dnia 25 czerwca 2010 r.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sporcie </a:t>
            </a:r>
            <a:r>
              <a:rPr lang="pl-PL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t.j</a:t>
            </a:r>
            <a:r>
              <a:rPr lang="pl-PL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Dz. U. z 2020 poz. 1133 ze zm.)</a:t>
            </a:r>
            <a:r>
              <a:rPr lang="pl-PL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w brzmieniu obowiązującym przed dniem 23 sierpnia 2013 r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57250" lvl="1" indent="-514350" algn="just">
              <a:buFont typeface="Wingdings" pitchFamily="2" charset="2"/>
              <a:buChar char="§"/>
              <a:defRPr/>
            </a:pP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osoby pracujące z dziećmi w placówkach wsparcia dziennego lub placówkach opiekuńczo-wychowawczych, które posiadają wykształcenie określone w art. 26 ust. 1 pkt 1 lit. a lub w art. 98 ust. 1 pkt 1 ustawy z dnia 9 czerwca 2011 r. </a:t>
            </a:r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wspieraniu rodziny i systemie pieczy zastępczej </a:t>
            </a:r>
            <a:r>
              <a:rPr lang="pl-PL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(t.j. Dz.U</a:t>
            </a:r>
            <a:r>
              <a:rPr lang="pl-PL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z </a:t>
            </a:r>
            <a:r>
              <a:rPr lang="pl-PL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pl-PL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r., poz. </a:t>
            </a:r>
            <a:r>
              <a:rPr lang="pl-PL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821 ze zm</a:t>
            </a:r>
            <a:r>
              <a:rPr lang="pl-PL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.). </a:t>
            </a:r>
          </a:p>
          <a:p>
            <a:pPr marL="342900" lvl="1">
              <a:defRPr/>
            </a:pPr>
            <a:r>
              <a:rPr lang="pl-PL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							(</a:t>
            </a:r>
            <a:r>
              <a:rPr lang="pl-PL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art. </a:t>
            </a:r>
            <a:r>
              <a:rPr lang="pl-PL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92p.)</a:t>
            </a:r>
            <a:endParaRPr lang="pl-PL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marL="342900" lvl="1"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57250" lvl="1" indent="-514350">
              <a:buFont typeface="Wingdings" pitchFamily="2" charset="2"/>
              <a:buChar char="§"/>
              <a:defRPr/>
            </a:pP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1844824"/>
            <a:ext cx="8856325" cy="678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b="1" dirty="0" smtClean="0">
                <a:latin typeface="Arial" panose="020B0604020202020204" pitchFamily="34" charset="0"/>
                <a:cs typeface="Arial" pitchFamily="34" charset="0"/>
              </a:rPr>
              <a:t>Wychowawcą lub kierownikiem podczas wypoczynku dzieci </a:t>
            </a:r>
            <a:br>
              <a:rPr lang="pl-PL" b="1" dirty="0" smtClean="0">
                <a:latin typeface="Arial" panose="020B0604020202020204" pitchFamily="34" charset="0"/>
                <a:cs typeface="Arial" pitchFamily="34" charset="0"/>
              </a:rPr>
            </a:br>
            <a:r>
              <a:rPr lang="pl-PL" b="1" dirty="0" smtClean="0">
                <a:latin typeface="Arial" panose="020B0604020202020204" pitchFamily="34" charset="0"/>
                <a:cs typeface="Arial" pitchFamily="34" charset="0"/>
              </a:rPr>
              <a:t>i młodzieży nie może być osoba karana za: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09828" lvl="1" indent="-342900" algn="just">
              <a:buFont typeface="Arial" panose="020B0604020202020204" pitchFamily="34" charset="0"/>
              <a:buChar char="•"/>
              <a:defRPr/>
            </a:pP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umyślne </a:t>
            </a: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przestępstwo przeciwko życiu i zdrowiu na szkodę małoletniego, </a:t>
            </a:r>
            <a:endParaRPr lang="pl-PL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828" lvl="1" indent="-342900" algn="just">
              <a:buFont typeface="Arial" panose="020B0604020202020204" pitchFamily="34" charset="0"/>
              <a:buChar char="•"/>
              <a:defRPr/>
            </a:pP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przestępstwo </a:t>
            </a: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przeciwko wolności seksualnej i obyczajności </a:t>
            </a: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szkodę małoletniego, </a:t>
            </a:r>
            <a:endParaRPr lang="pl-PL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828" lvl="1" indent="-342900" algn="just">
              <a:buFont typeface="Arial" panose="020B0604020202020204" pitchFamily="34" charset="0"/>
              <a:buChar char="•"/>
              <a:defRPr/>
            </a:pP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przestępstwo </a:t>
            </a: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przeciwko rodzinie i opiece,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wyjątkiem przestępstwa określonego w art. 209 ustawy z dnia 6 czerwca 1997 r.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Kodeks karny </a:t>
            </a:r>
            <a:r>
              <a:rPr lang="pl-PL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t.j. Dz. U. z </a:t>
            </a:r>
            <a:r>
              <a:rPr lang="pl-PL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pl-PL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r. poz. </a:t>
            </a:r>
            <a:r>
              <a:rPr lang="pl-PL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2345 ze zm. </a:t>
            </a:r>
            <a:r>
              <a:rPr lang="pl-PL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l-PL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przestępstwo określone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 rozdziale 7 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ustawy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dnia 29 lipca 2005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r. </a:t>
            </a:r>
            <a:r>
              <a:rPr lang="pl-PL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l-PL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przeciwdziałaniu narkomanii </a:t>
            </a:r>
            <a:r>
              <a:rPr lang="pl-PL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(t.j. Dz. U. z 2020 r. poz. 2050 </a:t>
            </a:r>
            <a:r>
              <a:rPr lang="pl-PL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zm</a:t>
            </a:r>
            <a:r>
              <a:rPr lang="pl-PL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 lub</a:t>
            </a:r>
          </a:p>
          <a:p>
            <a:pPr marL="909828" lvl="1" indent="-342900" algn="just">
              <a:buFont typeface="Arial" panose="020B0604020202020204" pitchFamily="34" charset="0"/>
              <a:buChar char="•"/>
              <a:defRPr/>
            </a:pP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</a:t>
            </a: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wobec której orzeczono zakaz prowadzenia działalności związanej </a:t>
            </a: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wychowywaniem, leczeniem, edukacją małoletnich lub opieką nad nimi, lub obowiązek powstrzymywania się od przebywania </a:t>
            </a: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określonych środowiskach lub miejscach, zakaz kontaktowania </a:t>
            </a: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 z </a:t>
            </a: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określonymi osobami lub zakaz opuszczania określonego miejsca pobytu bez zgody sądu</a:t>
            </a: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5760" lvl="1" indent="-256032" algn="just"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pl-PL" sz="2000" b="1" dirty="0" smtClean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000" b="1" dirty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pl-PL" sz="2000" b="1" dirty="0" smtClean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92p.)</a:t>
            </a:r>
            <a:r>
              <a:rPr lang="pl-PL" sz="2000" b="1" i="1" dirty="0" smtClean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b="1" i="1" dirty="0">
              <a:solidFill>
                <a:srgbClr val="2C0D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just">
              <a:defRPr/>
            </a:pP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ctr">
              <a:defRPr/>
            </a:pPr>
            <a:endParaRPr lang="pl-PL" b="1" dirty="0">
              <a:latin typeface="Arial" pitchFamily="34" charset="0"/>
              <a:cs typeface="Arial" pitchFamily="34" charset="0"/>
            </a:endParaRPr>
          </a:p>
          <a:p>
            <a:pPr marL="365760" indent="-256032">
              <a:defRPr/>
            </a:pP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916832"/>
            <a:ext cx="8640960" cy="4464496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	</a:t>
            </a: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r>
              <a:rPr lang="pl-PL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Wypoczynek dzieci i młodzieży</a:t>
            </a:r>
            <a:br>
              <a:rPr lang="pl-PL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podstawy </a:t>
            </a:r>
            <a:r>
              <a:rPr lang="pl-PL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prawne, bezpieczeństwo uczestników  w okresie zagrożenia </a:t>
            </a:r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COVID-19.</a:t>
            </a:r>
            <a:endParaRPr lang="pl-PL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l-PL" sz="1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824536"/>
          </a:xfrm>
        </p:spPr>
        <p:txBody>
          <a:bodyPr/>
          <a:lstStyle/>
          <a:p>
            <a:pPr marL="109728" indent="0" algn="just">
              <a:buNone/>
              <a:defRPr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 celu potwierdzenia warunku niekaralności, kandydat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 wychowawcę lub kierownika formy wypoczynku dzieci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i młodzieży jest obowiązany przedstawić organizatorowi wypoczynku dzieci i młodzieży: </a:t>
            </a:r>
          </a:p>
          <a:p>
            <a:pPr marL="509778" algn="just">
              <a:defRPr/>
            </a:pP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informację </a:t>
            </a: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z Krajowego Rejestru Karnego</a:t>
            </a:r>
            <a:r>
              <a:rPr lang="pl-PL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która zachowuje ważność przez okres 12 miesięcy od dnia jej </a:t>
            </a:r>
            <a:r>
              <a:rPr lang="pl-PL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wydania </a:t>
            </a:r>
          </a:p>
          <a:p>
            <a:pPr marL="166878" indent="0" algn="just">
              <a:buNone/>
              <a:defRPr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</a:t>
            </a:r>
          </a:p>
          <a:p>
            <a:pPr marL="166878" indent="0" algn="just">
              <a:buNone/>
              <a:defRPr/>
            </a:pPr>
            <a:endParaRPr lang="pl-PL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9778" algn="just">
              <a:defRPr/>
            </a:pP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pisemne </a:t>
            </a:r>
            <a:r>
              <a:rPr lang="pl-PL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aktualne oświadczenie </a:t>
            </a: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 niekaralności za powyższe przestępstwa, tylko w przypadku osób jednocześnie zatrudnionych na podstawie przepisów, które zawierają warunek niekaralności za przestępstwo popełnione umyślnie.</a:t>
            </a:r>
          </a:p>
          <a:p>
            <a:pPr marL="566928" lvl="1" algn="just">
              <a:defRPr/>
            </a:pPr>
            <a:endParaRPr lang="pl-PL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178" lvl="1" indent="0" algn="just">
              <a:buNone/>
              <a:defRPr/>
            </a:pPr>
            <a:r>
              <a:rPr lang="pl-PL" sz="2000" b="1" dirty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(art. 92p. ust. 8.)</a:t>
            </a:r>
            <a:r>
              <a:rPr lang="pl-PL" sz="2000" b="1" i="1" dirty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38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7504" y="1844824"/>
            <a:ext cx="8748821" cy="479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6870" marR="21590" indent="-6350" algn="just">
              <a:lnSpc>
                <a:spcPct val="102000"/>
              </a:lnSpc>
              <a:spcAft>
                <a:spcPts val="1100"/>
              </a:spcAft>
            </a:pPr>
            <a:r>
              <a:rPr lang="pl-PL" sz="2000" b="1" u="sng" dirty="0" smtClean="0">
                <a:solidFill>
                  <a:srgbClr val="0070C0"/>
                </a:solidFill>
                <a:uFill>
                  <a:solidFill>
                    <a:srgbClr val="4F81BD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Kadra – </a:t>
            </a:r>
            <a:r>
              <a:rPr lang="pl-PL" sz="2000" b="1" u="sng" dirty="0">
                <a:solidFill>
                  <a:srgbClr val="0070C0"/>
                </a:solidFill>
                <a:uFill>
                  <a:solidFill>
                    <a:srgbClr val="4F81BD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wszyscy: </a:t>
            </a: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organizator ma obowiązek sprawdzenia, czy kandydat na kierownika i kandydat na wychowawcę wypoczynku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 widnieje Rejestrze Sprawców Przestępstw na Tle Seksualnym (RSTPS) 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dostępem 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ograniczonym</a:t>
            </a: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56870" marR="21590" indent="-6350" algn="just">
              <a:lnSpc>
                <a:spcPct val="102000"/>
              </a:lnSpc>
              <a:spcAft>
                <a:spcPts val="1100"/>
              </a:spcAft>
            </a:pPr>
            <a:endParaRPr lang="pl-PL" sz="2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6870" marR="21590" indent="-6350" algn="just">
              <a:lnSpc>
                <a:spcPct val="102000"/>
              </a:lnSpc>
              <a:spcAft>
                <a:spcPts val="1100"/>
              </a:spcAft>
            </a:pPr>
            <a:r>
              <a:rPr lang="pl-PL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Należy </a:t>
            </a: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założyć na </a:t>
            </a:r>
            <a:r>
              <a:rPr lang="pl-PL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stronie </a:t>
            </a:r>
            <a:r>
              <a:rPr lang="pl-PL" sz="2000" b="1" u="sng" dirty="0" smtClean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www.rps.ms.gov.pl</a:t>
            </a:r>
            <a:r>
              <a:rPr lang="pl-PL" sz="2000" b="1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konto użytkownika instytucjonalnego </a:t>
            </a: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umożliwiające </a:t>
            </a:r>
            <a:r>
              <a:rPr lang="pl-PL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wygenerowanie </a:t>
            </a: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pytania do Systemu RSPTS – opatrzone podpisem elektronicznym lub podpisem potwierdzonym </a:t>
            </a:r>
            <a:r>
              <a:rPr lang="pl-PL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profilem </a:t>
            </a: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zaufanym </a:t>
            </a:r>
            <a:r>
              <a:rPr lang="pl-PL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e-PUAP</a:t>
            </a: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           </a:t>
            </a: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</a:t>
            </a:r>
            <a:r>
              <a:rPr lang="pl-PL" sz="2000" i="1" dirty="0" smtClean="0">
                <a:solidFill>
                  <a:srgbClr val="2C0DE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l-PL" sz="2000" i="1" dirty="0">
                <a:solidFill>
                  <a:srgbClr val="2C0DE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21 ustawy o przeciwdziałaniu zagrożeniom przestępczością na tle seksualnym – </a:t>
            </a:r>
            <a:r>
              <a:rPr lang="pl-PL" sz="2000" i="1" dirty="0" err="1">
                <a:solidFill>
                  <a:srgbClr val="2C0DE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t.j</a:t>
            </a:r>
            <a:r>
              <a:rPr lang="pl-PL" sz="2000" i="1" dirty="0">
                <a:solidFill>
                  <a:srgbClr val="2C0DE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Dz. U. z </a:t>
            </a:r>
            <a:r>
              <a:rPr lang="pl-PL" sz="2000" i="1" dirty="0" smtClean="0">
                <a:solidFill>
                  <a:srgbClr val="2C0DE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</a:t>
            </a:r>
            <a:r>
              <a:rPr lang="pl-PL" sz="2000" i="1" dirty="0">
                <a:solidFill>
                  <a:srgbClr val="2C0DE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r., poz. </a:t>
            </a:r>
            <a:r>
              <a:rPr lang="pl-PL" sz="2000" i="1" dirty="0" smtClean="0">
                <a:solidFill>
                  <a:srgbClr val="2C0DE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152 ze zm.) </a:t>
            </a:r>
            <a:endParaRPr lang="pl-PL" sz="2000" i="1" dirty="0">
              <a:solidFill>
                <a:srgbClr val="2C0DE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5760" indent="-256032" algn="just">
              <a:buFont typeface="Wingdings 3"/>
              <a:buChar char=""/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4536504"/>
          </a:xfrm>
        </p:spPr>
        <p:txBody>
          <a:bodyPr/>
          <a:lstStyle/>
          <a:p>
            <a:pPr marL="0" indent="0"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Pismo z Ministerstwa Edukacji Narodowej z dnia 10 stycznia 2018 r. (informacja </a:t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 RSTPS upowszechniona została na stronie internetowej Kuratorium Oświaty </a:t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Warszawie)</a:t>
            </a:r>
          </a:p>
          <a:p>
            <a:pPr marL="0" indent="0" algn="just">
              <a:buNone/>
            </a:pPr>
            <a:endParaRPr lang="pl-P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zgodnie </a:t>
            </a:r>
            <a:r>
              <a:rPr lang="pl-PL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art. 21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ustawy z dnia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maja 2016 r. 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o przeciwdziałaniu zagrożeniom przestępczością na tle seksualnym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t.j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Dz. U. z 2020 r. poz. 152 </a:t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ze zm.) </a:t>
            </a:r>
            <a:r>
              <a:rPr lang="pl-PL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 nawiązaniem z osobą stosunku pracy lub przed dopuszczeniem osoby do innej działalności związanej z wychowaniem, edukacją, wypoczynkiem, leczeniem małoletnich lub z opieką nad nimi </a:t>
            </a:r>
            <a:r>
              <a:rPr lang="pl-PL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pracodawcy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</a:t>
            </a: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inni organizatorzy</a:t>
            </a: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zakresie takiej działalności są obowiązani do uzyskania informacji, czy dane tej osoby są zamieszczone </a:t>
            </a:r>
            <a:r>
              <a:rPr lang="pl-PL" sz="1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Rejestrze Sprawców Przestępstw na Tle Seksualnym (RSTPS) z dostępem ograniczonym. </a:t>
            </a:r>
          </a:p>
          <a:p>
            <a:endParaRPr lang="pl-PL" sz="16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88840"/>
            <a:ext cx="8435280" cy="4137323"/>
          </a:xfrm>
        </p:spPr>
        <p:txBody>
          <a:bodyPr/>
          <a:lstStyle/>
          <a:p>
            <a:pPr marL="0" indent="0" algn="just">
              <a:buNone/>
            </a:pPr>
            <a:endParaRPr lang="pl-PL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Obowiązek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jest konieczny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także w przypadku 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podejmowania współpracy np. w </a:t>
            </a: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ramach wolontariatu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w zakresie działalności związanej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 krajoznawstwem i turystyką czy profilaktyką i opieką zdrowotną nad dziećmi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młodzieżą, zajęciami dodatkowymi w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placówkach oświatowych oraz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instytucjach kultury.</a:t>
            </a:r>
          </a:p>
          <a:p>
            <a:pPr marL="0" indent="0" algn="just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060848"/>
            <a:ext cx="8435280" cy="4065315"/>
          </a:xfrm>
        </p:spPr>
        <p:txBody>
          <a:bodyPr/>
          <a:lstStyle/>
          <a:p>
            <a:pPr marL="0" indent="0" algn="just">
              <a:buNone/>
            </a:pPr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Zgodnie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23 </a:t>
            </a: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cyt. ustawy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dopuszczenie osoby </a:t>
            </a:r>
            <a:r>
              <a:rPr lang="pl-PL" sz="2000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20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pracy lub innej działalności opisanej powyżej bez uzyskania informacji z RSPTS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stanowi wykroczenie 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podlega karze aresztu, ograniczenia wolności albo grzywny nie niższej niż 1000 zł.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3888432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cs typeface="Arial" pitchFamily="34" charset="0"/>
            </a:endParaRPr>
          </a:p>
          <a:p>
            <a:pPr marL="457200" lvl="0" indent="-457200" algn="ctr">
              <a:buNone/>
            </a:pPr>
            <a:r>
              <a:rPr lang="pl-PL" sz="1600" dirty="0" smtClean="0">
                <a:cs typeface="Arial" pitchFamily="34" charset="0"/>
              </a:rPr>
              <a:t>	</a:t>
            </a:r>
          </a:p>
          <a:p>
            <a:pPr marL="457200" lvl="0" indent="-457200" algn="ctr">
              <a:buNone/>
            </a:pP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marL="457200" lvl="0" indent="-457200" algn="ctr">
              <a:buNone/>
            </a:pPr>
            <a:r>
              <a:rPr lang="pl-PL" sz="4400" b="1" dirty="0" smtClean="0">
                <a:solidFill>
                  <a:srgbClr val="0070C0"/>
                </a:solidFill>
                <a:cs typeface="Arial" pitchFamily="34" charset="0"/>
              </a:rPr>
              <a:t>Liczebność grupy wychowawczej</a:t>
            </a:r>
            <a:endParaRPr lang="pl-PL" sz="4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903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-1" y="1700808"/>
            <a:ext cx="905190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defRPr/>
            </a:pPr>
            <a:r>
              <a:rPr lang="pl-PL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LICZEBNOŚĆ GRUP WYCHOWAWCZYCH:</a:t>
            </a:r>
          </a:p>
          <a:p>
            <a:pPr marL="365760" indent="-256032" algn="just">
              <a:defRPr/>
            </a:pPr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Liczba uczestników wypoczynku pozostających pod opieką jednego wychowawcy wypoczynku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nie może przekraczać 20 osób</a:t>
            </a:r>
            <a:r>
              <a:rPr lang="pl-PL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endParaRPr lang="pl-PL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dirty="0">
                <a:latin typeface="Arial" pitchFamily="34" charset="0"/>
                <a:cs typeface="Arial" pitchFamily="34" charset="0"/>
              </a:rPr>
              <a:t>przypadku </a:t>
            </a:r>
            <a:r>
              <a:rPr lang="pl-PL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grupy z dziećmi do 10 roku życia oraz grupy mieszanej, w której są dzieci do 10 roku życia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,</a:t>
            </a:r>
            <a:r>
              <a:rPr lang="pl-PL" dirty="0">
                <a:latin typeface="Arial" pitchFamily="34" charset="0"/>
                <a:cs typeface="Arial" pitchFamily="34" charset="0"/>
              </a:rPr>
              <a:t> liczba uczestników wypoczynku pozostających pod opieką jednego wychowawcy wypoczynku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 nie może przekraczać 15 osób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Dopuszcza się udział nie więcej niż 2 uczestników niepełnosprawnych lub przewlekle chorych w grupie pozostającej pod opieką jednego wychowawcy </a:t>
            </a: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wypoczynku.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						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(§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. ust. 1., 2. i 3.)</a:t>
            </a:r>
            <a:endParaRPr lang="pl-PL" sz="1600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pl-PL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</p:spPr>
        <p:txBody>
          <a:bodyPr/>
          <a:lstStyle/>
          <a:p>
            <a:pPr marL="630936" lvl="2" indent="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30936" lvl="2" indent="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30936" lvl="2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30936" lvl="2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30936" lvl="2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30936" lvl="2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Załączniki do zgłoszenia</a:t>
            </a:r>
          </a:p>
        </p:txBody>
      </p:sp>
    </p:spTree>
    <p:extLst>
      <p:ext uri="{BB962C8B-B14F-4D97-AF65-F5344CB8AC3E}">
        <p14:creationId xmlns:p14="http://schemas.microsoft.com/office/powerpoint/2010/main" val="34090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916832"/>
            <a:ext cx="8928992" cy="4824536"/>
          </a:xfrm>
        </p:spPr>
        <p:txBody>
          <a:bodyPr/>
          <a:lstStyle/>
          <a:p>
            <a:pPr marL="365760" lvl="0" indent="-256032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lang="pl-PL" sz="2000" b="1" dirty="0">
                <a:latin typeface="Arial" pitchFamily="34" charset="0"/>
                <a:cs typeface="Arial" pitchFamily="34" charset="0"/>
              </a:rPr>
              <a:t>ZAŁĄCZNIKI DO FORMULARZA ZGŁOSZENIA WYPOCZYNKU:</a:t>
            </a:r>
          </a:p>
          <a:p>
            <a:pPr marL="514350" lvl="0" indent="-33813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pl-PL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Organizowanego </a:t>
            </a:r>
            <a:r>
              <a:rPr lang="pl-PL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 obiekcie hotelarskim:</a:t>
            </a:r>
          </a:p>
          <a:p>
            <a:pPr marL="859536" lvl="2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 2"/>
              <a:buChar char=""/>
              <a:defRPr/>
            </a:pPr>
            <a:r>
              <a:rPr lang="pl-PL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kopia opinii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właściwego 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miejscowo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komendanta powiatowego 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miejskiego) 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Państwowej Straży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Pożarnej potwierdzającej spełnianie przez obiekt wymagań ochrony przeciwpożarowej</a:t>
            </a:r>
            <a:endParaRPr lang="pl-PL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59536" lvl="2" eaLnBrk="1" fontAlgn="auto" hangingPunct="1">
              <a:spcBef>
                <a:spcPts val="350"/>
              </a:spcBef>
              <a:spcAft>
                <a:spcPts val="0"/>
              </a:spcAft>
              <a:buClr>
                <a:srgbClr val="DA1F28"/>
              </a:buClr>
              <a:buSzPct val="100000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				 </a:t>
            </a:r>
            <a:r>
              <a:rPr lang="pl-PL" sz="14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(§ </a:t>
            </a:r>
            <a:r>
              <a:rPr lang="pl-PL" sz="14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pl-PL" sz="14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ust. </a:t>
            </a:r>
            <a:r>
              <a:rPr lang="pl-PL" sz="14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5. pkt 1)</a:t>
            </a:r>
            <a:endParaRPr lang="pl-PL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2" indent="-338138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 2"/>
              <a:buAutoNum type="arabicPeriod" startAt="2"/>
              <a:defRPr/>
            </a:pPr>
            <a:r>
              <a:rPr lang="pl-PL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Organizowanego w obiekcie używanym </a:t>
            </a:r>
            <a:r>
              <a:rPr lang="pl-PL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okazjonalnie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(z wyłączeniem wypoczynku organizowanego w szkołach </a:t>
            </a:r>
            <a:b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placówkach):</a:t>
            </a:r>
            <a:endParaRPr lang="pl-PL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59536" lvl="2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 2"/>
              <a:buChar char=""/>
              <a:defRPr/>
            </a:pPr>
            <a:r>
              <a:rPr lang="pl-PL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kopia opinii 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właściwego miejscowo komendanta powiatowego (miejskiego) Państwowej Straży Pożarnej potwierdzającej spełnianie przez obiekt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lub teren wymagań 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ochrony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przeciwpożarowej,</a:t>
            </a:r>
            <a:endParaRPr lang="pl-PL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90905" lvl="3" indent="-250825" algn="just" eaLnBrk="1" fontAlgn="auto" hangingPunct="1">
              <a:spcBef>
                <a:spcPts val="350"/>
              </a:spcBef>
              <a:spcAft>
                <a:spcPts val="0"/>
              </a:spcAft>
              <a:buFont typeface="Wingdings 2"/>
              <a:buChar char=""/>
              <a:defRPr/>
            </a:pPr>
            <a:r>
              <a:rPr lang="pl-PL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szkic </a:t>
            </a:r>
            <a:r>
              <a:rPr lang="pl-PL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poszczególnych pomieszczeń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obiektu z określeniem ich funkcji, </a:t>
            </a:r>
            <a:b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 szczególności pomieszczenia do spania, stołówki, pomieszczeń do zajęć wychowawczo-rekreacyjnych i sanitariatów.</a:t>
            </a:r>
            <a:endParaRPr lang="pl-PL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165225" lvl="4" indent="-250825" eaLnBrk="1" fontAlgn="auto" hangingPunct="1">
              <a:spcBef>
                <a:spcPts val="350"/>
              </a:spcBef>
              <a:spcAft>
                <a:spcPts val="0"/>
              </a:spcAft>
              <a:buClr>
                <a:srgbClr val="DA1F28"/>
              </a:buClr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			 </a:t>
            </a:r>
            <a:r>
              <a:rPr lang="pl-PL" sz="14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(§ 2. ust. </a:t>
            </a:r>
            <a:r>
              <a:rPr lang="pl-PL" sz="14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pl-PL" sz="14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pkt </a:t>
            </a:r>
            <a:r>
              <a:rPr lang="pl-PL" sz="14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2)</a:t>
            </a:r>
            <a:endParaRPr lang="pl-PL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165225" lvl="4" indent="-250825" eaLnBrk="1" fontAlgn="auto" hangingPunct="1">
              <a:spcBef>
                <a:spcPts val="350"/>
              </a:spcBef>
              <a:spcAft>
                <a:spcPts val="0"/>
              </a:spcAft>
              <a:buClr>
                <a:srgbClr val="DA1F28"/>
              </a:buClr>
              <a:buNone/>
              <a:defRPr/>
            </a:pPr>
            <a:endParaRPr lang="pl-PL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5085184"/>
          </a:xfrm>
        </p:spPr>
        <p:txBody>
          <a:bodyPr/>
          <a:lstStyle/>
          <a:p>
            <a:pPr marL="365760" lvl="0" indent="-256032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lang="pl-PL" sz="2000" b="1" dirty="0">
                <a:latin typeface="Arial" pitchFamily="34" charset="0"/>
                <a:cs typeface="Arial" pitchFamily="34" charset="0"/>
              </a:rPr>
              <a:t>ZAŁĄCZNIKI DO FORMULARZA ZGŁOSZENIA WYPOCZYNKU:</a:t>
            </a:r>
          </a:p>
          <a:p>
            <a:pPr marL="457200" lvl="4" indent="-280988" eaLnBrk="1" fontAlgn="auto" hangingPunct="1">
              <a:spcBef>
                <a:spcPts val="350"/>
              </a:spcBef>
              <a:spcAft>
                <a:spcPts val="0"/>
              </a:spcAft>
              <a:buFont typeface="Wingdings 2"/>
              <a:buAutoNum type="arabicPeriod" startAt="3"/>
              <a:defRPr/>
            </a:pP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Bez stałej infrastruktury komunalnej, 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szczególności 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wypoczynku organizowanego w formie biwaku:</a:t>
            </a:r>
          </a:p>
          <a:p>
            <a:pPr marL="859536" lvl="2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 2"/>
              <a:buChar char=""/>
              <a:defRPr/>
            </a:pPr>
            <a:r>
              <a:rPr lang="pl-PL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kopia opinii </a:t>
            </a:r>
            <a:r>
              <a:rPr lang="pl-P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właściwego miejscowo komendanta powiatowego (miejskiego) Państwowej Straży Pożarnej potwierdzającej spełnianie przez obiekt lub teren wymagań ochrony przeciwpożarowej,</a:t>
            </a:r>
          </a:p>
          <a:p>
            <a:pPr marL="890905" lvl="3" indent="-250825" algn="just" eaLnBrk="1" fontAlgn="auto" hangingPunct="1">
              <a:spcBef>
                <a:spcPts val="350"/>
              </a:spcBef>
              <a:spcAft>
                <a:spcPts val="0"/>
              </a:spcAft>
              <a:buFont typeface="Wingdings 2"/>
              <a:buChar char=""/>
              <a:defRPr/>
            </a:pPr>
            <a:r>
              <a:rPr lang="pl-PL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szkic poszczególnych pomieszczeń </a:t>
            </a:r>
            <a:r>
              <a:rPr lang="pl-P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obiektu z określeniem ich funkcji, w szczególności pomieszczenia do spania, stołówki, pomieszczeń do zajęć wychowawczo-rekreacyjnych i </a:t>
            </a:r>
            <a:r>
              <a:rPr lang="pl-PL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sanitariatów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40080" lvl="3" indent="0" algn="just" eaLnBrk="1" fontAlgn="auto" hangingPunct="1">
              <a:spcBef>
                <a:spcPts val="350"/>
              </a:spcBef>
              <a:spcAft>
                <a:spcPts val="0"/>
              </a:spcAft>
              <a:buNone/>
              <a:defRPr/>
            </a:pPr>
            <a:r>
              <a:rPr lang="pl-P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(§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2. ust. 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pkt 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3)</a:t>
            </a:r>
            <a:endParaRPr lang="pl-PL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6212" lvl="4" indent="0" eaLnBrk="1" fontAlgn="auto" hangingPunct="1">
              <a:spcBef>
                <a:spcPts val="350"/>
              </a:spcBef>
              <a:spcAft>
                <a:spcPts val="0"/>
              </a:spcAft>
              <a:buNone/>
              <a:defRPr/>
            </a:pP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4.  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Obóz wędrowny:</a:t>
            </a:r>
            <a:endParaRPr lang="pl-PL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859536" lvl="2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 2"/>
              <a:buChar char=""/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mapa </a:t>
            </a: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trasy ze wskazaniem terminu i miejsca noclegu.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										(§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2. ust. 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pkt 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4)</a:t>
            </a:r>
            <a:endParaRPr lang="pl-PL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-169164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5. </a:t>
            </a:r>
            <a:r>
              <a:rPr lang="pl-PL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Półkolonie organizowane w innych obiektach niż szkoła i placówka</a:t>
            </a:r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916686" lvl="2" indent="-28575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kopia </a:t>
            </a:r>
            <a:r>
              <a:rPr lang="pl-PL" sz="1400" b="1" dirty="0">
                <a:latin typeface="Arial" pitchFamily="34" charset="0"/>
                <a:cs typeface="Arial" pitchFamily="34" charset="0"/>
              </a:rPr>
              <a:t>opinii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właściwego miejscowo komendanta powiatowego (miejskiego) Państwowej Straży Pożarnej potwierdzającej spełnianie przez obiekt lub teren wymagań ochrony przeciwpożarowej,</a:t>
            </a:r>
          </a:p>
          <a:p>
            <a:pPr marL="925830" lvl="3" indent="-285750" algn="just" eaLnBrk="1" fontAlgn="auto" hangingPunct="1">
              <a:spcBef>
                <a:spcPts val="3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400" b="1" dirty="0">
                <a:latin typeface="Arial" pitchFamily="34" charset="0"/>
                <a:cs typeface="Arial" pitchFamily="34" charset="0"/>
              </a:rPr>
              <a:t>szkic poszczególnych pomieszczeń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obiektu z określeniem ich funkcji, w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szczególności,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stołówki, pomieszczeń </a:t>
            </a:r>
            <a:r>
              <a:rPr lang="pl-P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zajęć wychowawczo-rekreacyjnych i sanitariatów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-169164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4752528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PRZEPISY REGULUJĄCE ORGANIZACJĘ WYPOCZYNKU:</a:t>
            </a:r>
            <a:endParaRPr lang="pl-PL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l-PL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ustawa z dnia 7 września 1991 r. o systemie oświaty (t.j. Dz. U. z 2021 r., poz. 1915 ze zm.) 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art</a:t>
            </a:r>
            <a:r>
              <a:rPr lang="pl-PL" sz="18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92a. </a:t>
            </a:r>
            <a:r>
              <a:rPr lang="pl-PL" sz="18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92t.  </a:t>
            </a:r>
            <a:r>
              <a:rPr lang="pl-PL" sz="18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oraz art. 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96a. </a:t>
            </a:r>
          </a:p>
          <a:p>
            <a:pPr algn="just"/>
            <a:endParaRPr lang="pl-PL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l-PL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ozporządzenie Ministra Edukacji Narodowej z dnia 30 marca 2016 r.  </a:t>
            </a:r>
            <a:br>
              <a:rPr lang="pl-PL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 sprawie wypoczynku dla dzieci i młodzieży </a:t>
            </a:r>
            <a:r>
              <a:rPr lang="pl-PL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(Dz. U. z 2016 r., poz. 452 </a:t>
            </a:r>
            <a:br>
              <a:rPr lang="pl-PL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ze zm.)</a:t>
            </a:r>
          </a:p>
          <a:p>
            <a:pPr algn="just"/>
            <a:endParaRPr lang="pl-PL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Wytyczne </a:t>
            </a:r>
            <a:r>
              <a:rPr lang="pl-PL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GIS, MZ i </a:t>
            </a:r>
            <a:r>
              <a:rPr lang="pl-PL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</a:t>
            </a:r>
            <a:r>
              <a:rPr lang="pl-PL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organizatorów wypoczynku zimowego dzieci </a:t>
            </a:r>
            <a:r>
              <a:rPr lang="pl-P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młodzieży </a:t>
            </a:r>
            <a:r>
              <a:rPr lang="pl-P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 szkolnym </a:t>
            </a:r>
            <a:r>
              <a:rPr lang="pl-PL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2021/2022  (z grudnia 2021 r.)</a:t>
            </a:r>
            <a:endParaRPr lang="pl-PL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l-PL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l-PL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51520" y="2060848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just"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6. Wypoczynek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za granicą </a:t>
            </a:r>
            <a:r>
              <a:rPr lang="pl-PL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l-P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oświadczenie o zawarciu umowy </a:t>
            </a: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ubezpieczenia </a:t>
            </a:r>
            <a:r>
              <a:rPr lang="pl-PL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od następstw nieszczęśliwych wypadków i kosztów leczenia za granicą, </a:t>
            </a:r>
            <a:r>
              <a:rPr lang="pl-PL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szkic pomieszczeń w przypadku organizowania wypoczynku w obiekcie </a:t>
            </a:r>
            <a:r>
              <a:rPr lang="pl-PL" b="1" i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używanym </a:t>
            </a:r>
            <a:r>
              <a:rPr lang="pl-PL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okazjonalnie (nie hotel) </a:t>
            </a:r>
            <a:r>
              <a:rPr lang="pl-PL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oraz </a:t>
            </a:r>
            <a:r>
              <a:rPr lang="pl-PL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bez stałej infrastruktury komunalnej (z określeniem ich funkcji – do </a:t>
            </a:r>
            <a:r>
              <a:rPr lang="pl-PL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spania</a:t>
            </a:r>
            <a:r>
              <a:rPr lang="pl-PL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stołówka, sanitariaty, pomieszczenia do zajęć wychowawczo-rekreacyjnych</a:t>
            </a:r>
            <a:r>
              <a:rPr lang="pl-PL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566928" indent="-457200" algn="just">
              <a:buFont typeface="+mj-lt"/>
              <a:buAutoNum type="arabicPeriod" startAt="3"/>
              <a:defRPr/>
            </a:pPr>
            <a:endParaRPr lang="pl-PL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(Co najmniej </a:t>
            </a:r>
            <a:r>
              <a:rPr lang="pl-PL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jedna osoba spośród kadry wypoczynku powinna znać język obcy </a:t>
            </a: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poziomie </a:t>
            </a:r>
            <a:r>
              <a:rPr lang="pl-PL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umożliwiającym porozumiewanie się w krajach tranzytowych i kraju docelowym</a:t>
            </a: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.)</a:t>
            </a: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</a:t>
            </a:r>
          </a:p>
          <a:p>
            <a:pPr marL="365760" indent="-256032" algn="just">
              <a:defRPr/>
            </a:pPr>
            <a:endParaRPr lang="pl-PL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art. </a:t>
            </a:r>
            <a:r>
              <a:rPr lang="pl-PL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92c </a:t>
            </a:r>
            <a:r>
              <a:rPr lang="pl-PL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ust. </a:t>
            </a:r>
            <a:r>
              <a:rPr lang="pl-PL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4. pkt 2</a:t>
            </a:r>
            <a:r>
              <a:rPr lang="pl-PL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i § 2 ust 6 </a:t>
            </a:r>
            <a:r>
              <a:rPr lang="pl-PL" b="1" dirty="0" err="1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rozp</a:t>
            </a:r>
            <a:r>
              <a:rPr lang="pl-PL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pl-PL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marL="914400" lvl="4" algn="just">
              <a:tabLst>
                <a:tab pos="7978775" algn="l"/>
              </a:tabLst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9036496" cy="4896544"/>
          </a:xfrm>
        </p:spPr>
        <p:txBody>
          <a:bodyPr/>
          <a:lstStyle/>
          <a:p>
            <a:pPr marL="630936" lvl="2" indent="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30936" lvl="2" indent="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30886" lvl="1" indent="0" algn="ctr" eaLnBrk="1" fontAlgn="auto" hangingPunct="1">
              <a:lnSpc>
                <a:spcPct val="150000"/>
              </a:lnSpc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2000" b="1" dirty="0" smtClean="0"/>
              <a:t>OPINIA WŁAŚCIWEGO MIEJSCOWO KOMENDANTA POWIATOWEGO (MIEJSKIEGO) PAŃSTWOWEJ STRAŻY POŻARNEJ,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</a:p>
          <a:p>
            <a:pPr marL="230886" lvl="1" indent="0" algn="ctr" eaLnBrk="1" fontAlgn="auto" hangingPunct="1">
              <a:lnSpc>
                <a:spcPct val="150000"/>
              </a:lnSpc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2000" b="1" dirty="0" smtClean="0">
                <a:solidFill>
                  <a:srgbClr val="FF0000"/>
                </a:solidFill>
              </a:rPr>
              <a:t>JEST WAŻNA PRZEZ OKRES 3 LAT OD DNIA JEJ WYDANIA, </a:t>
            </a:r>
            <a:endParaRPr lang="pl-PL" sz="2000" b="1" dirty="0" smtClean="0"/>
          </a:p>
          <a:p>
            <a:pPr marL="230886" lvl="1" indent="0" algn="ctr" eaLnBrk="1" fontAlgn="auto" hangingPunct="1">
              <a:lnSpc>
                <a:spcPct val="150000"/>
              </a:lnSpc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2000" b="1" dirty="0" smtClean="0"/>
              <a:t>JEŻELI WARUNKI OCHRONY PRZECIWPOŻAROWEJ OBIEKTU LUB TERENU NIE ULEGŁY ZMIANIE.</a:t>
            </a: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marL="630936" lvl="2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30936" lvl="2" indent="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pl-PL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(art. 92c. </a:t>
            </a:r>
            <a:r>
              <a:rPr lang="pl-PL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pl-PL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st. 3.)</a:t>
            </a:r>
          </a:p>
        </p:txBody>
      </p:sp>
    </p:spTree>
    <p:extLst>
      <p:ext uri="{BB962C8B-B14F-4D97-AF65-F5344CB8AC3E}">
        <p14:creationId xmlns:p14="http://schemas.microsoft.com/office/powerpoint/2010/main" val="13972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</p:spPr>
        <p:txBody>
          <a:bodyPr/>
          <a:lstStyle/>
          <a:p>
            <a:pPr marL="0" indent="-169164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Dokumentacja wypoczynku: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Zgłoszenie wypoczynku wraz z załącznikami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Potwierdzenie umieszczenia wypoczynku w bazie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Informacje o zmianach przesłane kuratorowi oświaty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Kserokopie dokumentów potwierdzające kwalifikacje kierownika,  wychowawców i innych osób prowadzących zajęcia z uczestnikami wypoczynku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Karty kwalifikacyjne wszystkich uczestników wypoczynku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Program wypoczynku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Dokumentacja medyczna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Dzienniki zajęć każdej grupy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Protokoły powypadkowe w przypadku ich zaistnienia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Dokumentacja finansowa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marL="288036" lvl="1" indent="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Dokumentację wypoczynku organizator przechowuje przez okres 5 lat od dnia usunięcia zgłoszenia z bazy wypoczynku.</a:t>
            </a:r>
          </a:p>
          <a:p>
            <a:pPr marL="288036" lvl="1" indent="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pl-PL" sz="1600" b="1" i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(art. 92h. ust. 4.) </a:t>
            </a:r>
          </a:p>
          <a:p>
            <a:pPr marL="288036" lvl="1" indent="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16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3736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</p:spPr>
        <p:txBody>
          <a:bodyPr/>
          <a:lstStyle/>
          <a:p>
            <a:pPr marL="0" indent="-169164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2800" b="1" dirty="0" smtClean="0">
              <a:solidFill>
                <a:srgbClr val="2D91C3"/>
              </a:solidFill>
              <a:latin typeface="Arial" pitchFamily="34" charset="0"/>
              <a:cs typeface="Arial" pitchFamily="34" charset="0"/>
            </a:endParaRPr>
          </a:p>
          <a:p>
            <a:pPr marL="0" indent="-169164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2800" b="1" dirty="0">
              <a:solidFill>
                <a:srgbClr val="2D91C3"/>
              </a:solidFill>
              <a:latin typeface="Arial" pitchFamily="34" charset="0"/>
              <a:cs typeface="Arial" pitchFamily="34" charset="0"/>
            </a:endParaRPr>
          </a:p>
          <a:p>
            <a:pPr marL="0" indent="-169164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2800" b="1" dirty="0" smtClean="0">
              <a:solidFill>
                <a:srgbClr val="2D91C3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Wytyczne </a:t>
            </a:r>
            <a:r>
              <a:rPr lang="pl-P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GIS, MZ i </a:t>
            </a:r>
            <a:r>
              <a:rPr lang="pl-PL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MEiN</a:t>
            </a:r>
            <a:r>
              <a:rPr lang="pl-P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dla organizatorów wypoczynku zimowego dzieci </a:t>
            </a:r>
            <a:r>
              <a:rPr lang="pl-PL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l-PL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młodzieży w roku szkolnym 2021/2022 r.</a:t>
            </a:r>
          </a:p>
          <a:p>
            <a:pPr marL="173736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</p:spPr>
        <p:txBody>
          <a:bodyPr anchor="t"/>
          <a:lstStyle/>
          <a:p>
            <a:pPr marL="0" indent="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Wytyczne zostały podzielone na </a:t>
            </a: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cztery części/obszary:</a:t>
            </a:r>
          </a:p>
          <a:p>
            <a:pPr marL="0" indent="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romanUcPeriod"/>
            </a:pPr>
            <a:r>
              <a:rPr lang="pl-PL" sz="2000" dirty="0" smtClean="0">
                <a:solidFill>
                  <a:srgbClr val="0000FF"/>
                </a:solidFill>
                <a:latin typeface="Proxima Nova"/>
                <a:ea typeface="Times New Roman" panose="02020603050405020304" pitchFamily="18" charset="0"/>
                <a:cs typeface="Arial" panose="020B0604020202020204" pitchFamily="34" charset="0"/>
              </a:rPr>
              <a:t>Zapewnienie </a:t>
            </a:r>
            <a:r>
              <a:rPr lang="pl-PL" sz="2000" dirty="0">
                <a:solidFill>
                  <a:srgbClr val="0000FF"/>
                </a:solidFill>
                <a:latin typeface="Proxima Nova"/>
                <a:ea typeface="Times New Roman" panose="02020603050405020304" pitchFamily="18" charset="0"/>
                <a:cs typeface="Arial" panose="020B0604020202020204" pitchFamily="34" charset="0"/>
              </a:rPr>
              <a:t>bezpieczeństwa uczestnikom podczas pobytu na wypoczynku. </a:t>
            </a:r>
            <a:endParaRPr lang="pl-PL" sz="2000" dirty="0" smtClean="0">
              <a:solidFill>
                <a:srgbClr val="0000FF"/>
              </a:solidFill>
              <a:latin typeface="Proxima Nov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lvl="0" indent="-51435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romanUcPeriod"/>
            </a:pPr>
            <a:r>
              <a:rPr lang="pl-PL" sz="2000" dirty="0">
                <a:solidFill>
                  <a:srgbClr val="0000FF"/>
                </a:solidFill>
                <a:latin typeface="Proxima Nova"/>
                <a:ea typeface="Times New Roman" panose="02020603050405020304" pitchFamily="18" charset="0"/>
                <a:cs typeface="Arial" panose="020B0604020202020204" pitchFamily="34" charset="0"/>
              </a:rPr>
              <a:t>Zapewnienie bezpieczeństwa w obiektach wypoczynku. </a:t>
            </a:r>
            <a:endParaRPr lang="pl-PL" sz="2000" dirty="0" smtClean="0">
              <a:solidFill>
                <a:srgbClr val="0000FF"/>
              </a:solidFill>
              <a:latin typeface="Proxima Nov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lvl="0" indent="-51435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romanUcPeriod"/>
            </a:pPr>
            <a:r>
              <a:rPr lang="pl-PL" sz="2000" dirty="0">
                <a:solidFill>
                  <a:srgbClr val="0000FF"/>
                </a:solidFill>
                <a:latin typeface="Proxima Nova"/>
                <a:ea typeface="Times New Roman" panose="02020603050405020304" pitchFamily="18" charset="0"/>
                <a:cs typeface="Arial" panose="020B0604020202020204" pitchFamily="34" charset="0"/>
              </a:rPr>
              <a:t>Procedury zapobiegawcze: podejrzenie zakażenia koronawirusem uczestników wypoczynku, kierownika, wychowawcy lub innej osoby, </a:t>
            </a:r>
            <a:r>
              <a:rPr lang="pl-PL" sz="2000" dirty="0" smtClean="0">
                <a:solidFill>
                  <a:srgbClr val="0000FF"/>
                </a:solidFill>
                <a:latin typeface="Proxima Nova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solidFill>
                  <a:srgbClr val="0000FF"/>
                </a:solidFill>
                <a:latin typeface="Proxima Nova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000" dirty="0" smtClean="0">
                <a:solidFill>
                  <a:srgbClr val="0000FF"/>
                </a:solidFill>
                <a:latin typeface="Proxima Nova"/>
                <a:ea typeface="Times New Roman" panose="02020603050405020304" pitchFamily="18" charset="0"/>
                <a:cs typeface="Arial" panose="020B0604020202020204" pitchFamily="34" charset="0"/>
              </a:rPr>
              <a:t>z </a:t>
            </a:r>
            <a:r>
              <a:rPr lang="pl-PL" sz="2000" dirty="0">
                <a:solidFill>
                  <a:srgbClr val="0000FF"/>
                </a:solidFill>
                <a:latin typeface="Proxima Nova"/>
                <a:ea typeface="Times New Roman" panose="02020603050405020304" pitchFamily="18" charset="0"/>
                <a:cs typeface="Arial" panose="020B0604020202020204" pitchFamily="34" charset="0"/>
              </a:rPr>
              <a:t>którą zawarto umowę </a:t>
            </a:r>
            <a:r>
              <a:rPr lang="pl-PL" sz="2000" dirty="0" smtClean="0">
                <a:solidFill>
                  <a:srgbClr val="0000FF"/>
                </a:solidFill>
                <a:latin typeface="Proxima Nova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l-PL" sz="2000" dirty="0">
                <a:solidFill>
                  <a:srgbClr val="0000FF"/>
                </a:solidFill>
                <a:latin typeface="Proxima Nova"/>
                <a:ea typeface="Times New Roman" panose="02020603050405020304" pitchFamily="18" charset="0"/>
                <a:cs typeface="Arial" panose="020B0604020202020204" pitchFamily="34" charset="0"/>
              </a:rPr>
              <a:t>pracę, umowę cywilno-prawną lub umowę wolontariacką dotyczącą wykonywania zadań podczas wypoczynku.</a:t>
            </a:r>
          </a:p>
          <a:p>
            <a:pPr marL="514350" lvl="0" indent="-514350" algn="just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Font typeface="+mj-lt"/>
              <a:buAutoNum type="romanUcPeriod"/>
            </a:pPr>
            <a:r>
              <a:rPr lang="pl-PL" sz="2000" dirty="0">
                <a:solidFill>
                  <a:srgbClr val="0000FF"/>
                </a:solidFill>
                <a:latin typeface="Proxima Nova"/>
                <a:ea typeface="Times New Roman" panose="02020603050405020304" pitchFamily="18" charset="0"/>
                <a:cs typeface="Arial" panose="020B0604020202020204" pitchFamily="34" charset="0"/>
              </a:rPr>
              <a:t>Procedury postępowania w przypadku podejrzenia zakażenia u osoby mającej kontakt w ciągu ostatnich 10 dni z osobą zakażoną koronawirusem.</a:t>
            </a:r>
          </a:p>
          <a:p>
            <a:pPr marL="0" indent="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endParaRPr lang="pl-PL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3736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  <a:noFill/>
        </p:spPr>
        <p:txBody>
          <a:bodyPr anchor="ctr"/>
          <a:lstStyle/>
          <a:p>
            <a:pPr marL="0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I. Zapewnienie bezpieczeństwa uczestnikom podczas pobytu na wypoczynku </a:t>
            </a:r>
          </a:p>
          <a:p>
            <a:pPr marL="0" indent="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Uczestnicy wypoczynku:</a:t>
            </a:r>
          </a:p>
          <a:p>
            <a:pPr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Są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zdrowi w dniu wyjazdu, co poświadczają rodzice/prawni opiekunowie dziecka lub pełnoletni uczestnicy w pisemnym oświadczeniu o braku u uczestnika wypoczynku infekcji oraz objawów chorobowych sugerujących chorobę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zakaźną.</a:t>
            </a:r>
          </a:p>
          <a:p>
            <a:pPr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Są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przygotowani do stosowania się do wytycznych i regulaminów uczestnictwa związanych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400" dirty="0" smtClean="0">
                <a:latin typeface="Arial" pitchFamily="34" charset="0"/>
                <a:cs typeface="Arial" pitchFamily="34" charset="0"/>
              </a:rPr>
            </a:br>
            <a:r>
              <a:rPr lang="pl-PL" sz="14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zachowaniem dystansu społecznego oraz przestrzeganiem obowiązujących w tym zakresie przepisów i zasad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higieny.</a:t>
            </a:r>
          </a:p>
          <a:p>
            <a:pPr marL="457200" indent="-45720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alphaLcPeriod"/>
              <a:defRPr/>
            </a:pPr>
            <a:endParaRPr lang="pl-PL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30886" indent="-40005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endParaRPr lang="pl-PL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3736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  <a:noFill/>
        </p:spPr>
        <p:txBody>
          <a:bodyPr anchor="ctr"/>
          <a:lstStyle/>
          <a:p>
            <a:pPr marL="0" indent="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Rodzice/prawni opiekunowie uczestników wypoczynku:</a:t>
            </a:r>
          </a:p>
          <a:p>
            <a:pPr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Udostępniają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organizatorowi i kierownikowi wypoczynku numer telefonu lub inny kontakt zapewniający szybką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komunikację.</a:t>
            </a:r>
          </a:p>
          <a:p>
            <a:pPr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Organizator </a:t>
            </a:r>
            <a:r>
              <a:rPr lang="pl-PL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traktuje dziecko, </a:t>
            </a:r>
            <a:r>
              <a:rPr lang="pl-PL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ile nie dostał informacji o zaszczepieniu dziecka od rodziców/opiekunów prawnych </a:t>
            </a:r>
            <a:r>
              <a:rPr lang="pl-PL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(certyfikat zaszczepienia), </a:t>
            </a:r>
            <a:r>
              <a:rPr lang="pl-PL" sz="1400" b="1" u="sng" dirty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niezaszczepione i uwzględnia, w organizacji wypoczynku jako osobę, na którą nałożono limity </a:t>
            </a:r>
            <a:r>
              <a:rPr lang="pl-PL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(kino, restauracje, baseny itp.). </a:t>
            </a:r>
            <a:r>
              <a:rPr lang="pl-PL" sz="1400" b="1" dirty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Warto, więc przekazać informację o zaszczepieniu dziecka organizatorowi wypoczynku</a:t>
            </a:r>
            <a:r>
              <a:rPr lang="pl-PL" sz="1400" b="1" dirty="0" smtClean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Zobowiązują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się do niezwłocznego – do 12 godzin – odbioru dziecka z wypoczynku w przypadku wystąpienia u ich dziecka niepokojących objawów choroby (podwyższona temperatura, kaszel, katar, duszności, biegunka, wymioty lub wysypka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Osoby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odprowadzające dziecko na zbiórkę lub do obiektu są zdrowe, nie mają objawów infekcji lub choroby zakaźnej, nie podlega obowiązkowej kwarantannie lub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izolacji.</a:t>
            </a:r>
          </a:p>
          <a:p>
            <a:pPr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Jeżeli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dziecko choruje na chorobę przewlekłą, zwiększającą ryzyko ciężkiego przebiegu COVID-19, rodzic/prawny opiekun ma obowiązek poinformować organizatora o tym fakcie, na etapie zgłaszania udziału w wypoczynku, w karcie kwalifikacyjnej uczestnika wypoczynku. To samo dotyczy pełnoletniego uczestnika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wypoczynku.</a:t>
            </a:r>
          </a:p>
          <a:p>
            <a:pPr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Należy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zaopatrzyć uczestnika wypoczynku w maseczki do użycia podczas pobytu na wypoczynku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alphaLcPeriod"/>
              <a:defRPr/>
            </a:pPr>
            <a:endParaRPr lang="pl-PL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30886" indent="-40005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endParaRPr lang="pl-PL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3736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  <a:noFill/>
        </p:spPr>
        <p:txBody>
          <a:bodyPr anchor="t"/>
          <a:lstStyle/>
          <a:p>
            <a:pPr marL="0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II. Zapewnienie bezpieczeństwa w obiektach wypoczynku</a:t>
            </a:r>
          </a:p>
          <a:p>
            <a:pPr marL="0" indent="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Warunki zakwaterowania</a:t>
            </a:r>
          </a:p>
          <a:p>
            <a:pPr lvl="1" indent="-34290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obiekty spełniają warunki bezpieczeństwa (opinia straży pożarnej),</a:t>
            </a:r>
          </a:p>
          <a:p>
            <a:pPr lvl="1" indent="-34290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powinny być przeznaczone tylko dla wypoczynku dzieci i młodzieży lub zawierać strefę do tego wyodrębnioną (ograniczenie kontaktu z osobami trzecimi),</a:t>
            </a: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lvl="1" indent="-34290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izolatka, dystans pomiędzy uczestnikami - w tym podczas zajęć,</a:t>
            </a:r>
          </a:p>
          <a:p>
            <a:pPr lvl="1" indent="-34290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zakwaterowanie na zasadzie wymiany turnusów, dodatkowe sprzątanie i dezynfekcja,</a:t>
            </a:r>
          </a:p>
          <a:p>
            <a:pPr lvl="1" indent="-34290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środki ochrony osobistej, higiena rąk,</a:t>
            </a:r>
          </a:p>
          <a:p>
            <a:pPr lvl="1" indent="-34290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stała obecność lub możliwość natychmiastowej interwencji pielęgniarki, ratownika medycznego lub lekarza,</a:t>
            </a:r>
          </a:p>
          <a:p>
            <a:pPr lvl="1" indent="-34290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widocznym miejscu regularnie uzupełniane dozowniki,</a:t>
            </a:r>
          </a:p>
          <a:p>
            <a:pPr marL="0" indent="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30886" indent="-40005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endParaRPr lang="pl-PL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3736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72816"/>
            <a:ext cx="9036496" cy="5085184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dirty="0" smtClean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części </a:t>
            </a:r>
            <a:r>
              <a:rPr lang="pl-PL" sz="2400" dirty="0" smtClean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pl-PL" sz="2400" i="1" dirty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Wytycznych</a:t>
            </a:r>
            <a:r>
              <a:rPr lang="pl-PL" sz="2400" dirty="0" smtClean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pl-P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Warunki zakwaterowania</a:t>
            </a:r>
          </a:p>
          <a:p>
            <a:pPr marL="0" indent="0" algn="just">
              <a:buNone/>
            </a:pPr>
            <a:endParaRPr lang="pl-P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Dystans </a:t>
            </a: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innych osób </a:t>
            </a: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8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nowum</a:t>
            </a:r>
            <a:r>
              <a:rPr lang="pl-PL" sz="1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min. 1,5 m</a:t>
            </a: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 obowiązywać także przy </a:t>
            </a:r>
            <a:r>
              <a:rPr lang="pl-PL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korzystaniu </a:t>
            </a: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pionu sanitarnego</a:t>
            </a:r>
            <a:r>
              <a:rPr lang="pl-PL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l-PL" sz="1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</a:t>
            </a:r>
            <a:r>
              <a:rPr lang="pl-PL" sz="1800" u="sng" dirty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Kierownik wypoczynku wyznacza osobę do regularnego pomiaru </a:t>
            </a:r>
            <a:r>
              <a:rPr lang="pl-PL" sz="1800" u="sng" dirty="0" smtClean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temperatury</a:t>
            </a:r>
            <a:r>
              <a:rPr lang="pl-PL" sz="1800" dirty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(było: </a:t>
            </a:r>
            <a:r>
              <a:rPr lang="pl-PL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jeśli otrzyma zalecenie od inspektora sanitarnego</a:t>
            </a:r>
            <a:r>
              <a:rPr lang="pl-PL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uczestnikom </a:t>
            </a: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kadrze wypoczynku. Pomiaru temperatury dokonuje się rano i wieczorem za zgodą wychowawcy, innej osoby zatrudnionej podczas wypoczynku, rodzica/opiekuna prawnego, pełnoletniego uczestnika wypoczynku (</a:t>
            </a:r>
            <a:r>
              <a:rPr lang="pl-PL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honorowane </a:t>
            </a:r>
            <a:r>
              <a:rPr lang="pl-PL" sz="1800" dirty="0" smtClean="0">
                <a:solidFill>
                  <a:srgbClr val="2D91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</a:t>
            </a:r>
            <a:r>
              <a:rPr lang="pl-PL" sz="1800" dirty="0">
                <a:solidFill>
                  <a:srgbClr val="2D91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być oświadczenie otrzymane od rodzica przed rozpoczęciem wypoczynku).</a:t>
            </a:r>
          </a:p>
          <a:p>
            <a:pPr marL="0" indent="0" algn="just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129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  <a:noFill/>
        </p:spPr>
        <p:txBody>
          <a:bodyPr anchor="t"/>
          <a:lstStyle/>
          <a:p>
            <a:pPr marL="0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II. Zapewnienie bezpieczeństwa w obiektach wypoczynku</a:t>
            </a:r>
          </a:p>
          <a:p>
            <a:pPr marL="457200" indent="-45720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AutoNum type="arabicPeriod" startAt="2"/>
              <a:defRPr/>
            </a:pPr>
            <a:r>
              <a:rPr lang="pl-PL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Wyżywienie</a:t>
            </a:r>
          </a:p>
          <a:p>
            <a:pPr lvl="1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przy stoliku uczestnicy jednej grupy,</a:t>
            </a:r>
          </a:p>
          <a:p>
            <a:pPr lvl="1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zmianowe wydawanie posiłków, po każdej grupie dezynfekcja blatów,</a:t>
            </a:r>
          </a:p>
          <a:p>
            <a:pPr lvl="1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catering – jednorazowe pojemniki i sztućce</a:t>
            </a:r>
          </a:p>
          <a:p>
            <a:pPr marL="457200" indent="-45720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AutoNum type="arabicPeriod" startAt="3"/>
              <a:defRPr/>
            </a:pPr>
            <a:r>
              <a:rPr lang="pl-PL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 uczestników</a:t>
            </a:r>
          </a:p>
          <a:p>
            <a:pPr lvl="1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dojazd własny lub zbiorowy zgodnie z przepisami </a:t>
            </a:r>
            <a:r>
              <a:rPr lang="pl-PL" sz="1600" i="1" dirty="0" err="1" smtClean="0">
                <a:latin typeface="Arial" pitchFamily="34" charset="0"/>
                <a:cs typeface="Arial" pitchFamily="34" charset="0"/>
              </a:rPr>
              <a:t>covidowymi</a:t>
            </a:r>
            <a:r>
              <a:rPr lang="pl-PL" sz="160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1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podczas przejazdu, postoju ograniczenie kontaktu z osobami trzecimi,</a:t>
            </a:r>
          </a:p>
          <a:p>
            <a:pPr lvl="1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rodzice odprowadzający  nie powinni wchodzą do autokaru. </a:t>
            </a:r>
          </a:p>
          <a:p>
            <a:pPr marL="457200" indent="-45720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AutoNum type="arabicPeriod" startAt="4"/>
              <a:defRPr/>
            </a:pPr>
            <a:r>
              <a:rPr lang="pl-PL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Założenia organizacyjne</a:t>
            </a:r>
          </a:p>
          <a:p>
            <a:pPr lvl="1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opracowany i przedstawiony uczestnikom regulamin pobytu z zasadami higieny,</a:t>
            </a:r>
          </a:p>
          <a:p>
            <a:pPr lvl="1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przeszkolenie kadry w zakresie obowiązujących procedur,</a:t>
            </a:r>
          </a:p>
          <a:p>
            <a:pPr lvl="1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15 uczestników/wychowawcę lub 20 osób/wychowawcę,</a:t>
            </a:r>
          </a:p>
        </p:txBody>
      </p:sp>
    </p:spTree>
    <p:extLst>
      <p:ext uri="{BB962C8B-B14F-4D97-AF65-F5344CB8AC3E}">
        <p14:creationId xmlns:p14="http://schemas.microsoft.com/office/powerpoint/2010/main" val="20230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9645" y="1700808"/>
            <a:ext cx="8784976" cy="504056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</a:t>
            </a:r>
            <a:r>
              <a:rPr lang="pl-PL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92d.</a:t>
            </a:r>
            <a:endParaRPr lang="pl-PL" sz="2400" b="1" dirty="0" smtClean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Organizator wypoczynku jest obowiązany:</a:t>
            </a: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pl-PL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zgłosić kuratorowi oświaty właściwemu ze względu na siedzibę lub miejsce zamieszkania organizatora wypoczynku, zamiar jego zorganizowania. </a:t>
            </a:r>
            <a:b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(art. 92d. ust. 1.)</a:t>
            </a:r>
            <a:endParaRPr lang="pl-PL" sz="1800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pl-PL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organizator wypoczynku  posiadający siedzibę lub miejsce zamieszkania poza terytorium Rzeczypospolitej Polskiej zgłasza zamiar zorganizowania wypoczynku kuratorowi oświaty właściwemu ze względu na lokalizację wypoczynku.</a:t>
            </a:r>
            <a:b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(art. 92d. ust.  2.)</a:t>
            </a:r>
          </a:p>
        </p:txBody>
      </p:sp>
    </p:spTree>
    <p:extLst>
      <p:ext uri="{BB962C8B-B14F-4D97-AF65-F5344CB8AC3E}">
        <p14:creationId xmlns:p14="http://schemas.microsoft.com/office/powerpoint/2010/main" val="28845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5013176"/>
          </a:xfrm>
          <a:noFill/>
        </p:spPr>
        <p:txBody>
          <a:bodyPr anchor="t"/>
          <a:lstStyle/>
          <a:p>
            <a:pPr marL="0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II. Zapewnienie bezpieczeństwa w obiektach wypoczynku</a:t>
            </a:r>
          </a:p>
          <a:p>
            <a:pPr marL="457200" indent="-45720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AutoNum type="arabicPeriod" startAt="5"/>
              <a:defRPr/>
            </a:pPr>
            <a:r>
              <a:rPr lang="pl-PL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Realizacja programu</a:t>
            </a:r>
          </a:p>
          <a:p>
            <a:pPr lvl="1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realizowany zgodnie z nakazami i zakazami w związku z epidemią,</a:t>
            </a:r>
          </a:p>
          <a:p>
            <a:pPr lvl="1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minimalna przestrzeń do prowadzenia zajęć w pomieszczeniu nie mniejsza niż 3,5  m</a:t>
            </a:r>
            <a:r>
              <a:rPr lang="pl-PL" sz="1800" b="1" baseline="300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/os, (latem było 4 m</a:t>
            </a:r>
            <a:r>
              <a:rPr lang="pl-PL" sz="1800" b="1" baseline="30000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2400" b="1" baseline="30000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2400" b="1" dirty="0" smtClean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  <a:p>
            <a:pPr lvl="1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sale do zajęć regularnie wietrzone, dezynfekowane,</a:t>
            </a:r>
          </a:p>
          <a:p>
            <a:pPr lvl="1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800" b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rzebywanie </a:t>
            </a:r>
            <a:r>
              <a:rPr lang="pl-PL" sz="1800" b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miejscach typowych dla wypoczynku zimowego, takich, jak stoki narciarskie ogólnie dostępne, powinno być zapewnione w sposób ograniczający bezpośredni kontakt z osobami trzecimi, np. przez wyznaczenie przestrzeni dla grupy. </a:t>
            </a: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AutoNum type="arabicPeriod" startAt="6"/>
              <a:defRPr/>
            </a:pPr>
            <a:r>
              <a:rPr lang="pl-PL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Higiena</a:t>
            </a:r>
          </a:p>
          <a:p>
            <a:pPr marL="741600" lvl="0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kadra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 uczestnicy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regularnie myją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ręce wodą z mydłem.</a:t>
            </a:r>
          </a:p>
          <a:p>
            <a:pPr marL="741600" lvl="0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codzienna dezynfekcja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powierzchni dotykowych – poręczy, klamek, blatów, włączników.</a:t>
            </a:r>
          </a:p>
          <a:p>
            <a:pPr marL="741600" lvl="0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bieżąca dezynfekcja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toalet.</a:t>
            </a:r>
          </a:p>
          <a:p>
            <a:pPr marL="741600" lvl="0"/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prowadząc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dezynfekcję, należy ściśle przestrzegać zaleceń producenta środka do dezynfekcji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30886" indent="-40005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endParaRPr lang="pl-PL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3736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132856"/>
            <a:ext cx="8579296" cy="3993307"/>
          </a:xfrm>
          <a:noFill/>
        </p:spPr>
        <p:txBody>
          <a:bodyPr/>
          <a:lstStyle/>
          <a:p>
            <a:pPr marL="457200" indent="-45720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AutoNum type="arabicPeriod" startAt="7"/>
              <a:defRPr/>
            </a:pPr>
            <a:endParaRPr lang="pl-PL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AutoNum type="arabicPeriod" startAt="7"/>
              <a:defRPr/>
            </a:pPr>
            <a:endParaRPr lang="pl-PL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AutoNum type="arabicPeriod" startAt="7"/>
              <a:defRPr/>
            </a:pPr>
            <a:r>
              <a:rPr lang="pl-PL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Kadra </a:t>
            </a:r>
            <a:r>
              <a:rPr lang="pl-PL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wypoczynku</a:t>
            </a:r>
          </a:p>
          <a:p>
            <a:pPr lvl="1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zdrowa,</a:t>
            </a:r>
          </a:p>
          <a:p>
            <a:pPr lvl="1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w widocznym miejscu numery tel. do stacji sanitarno-epidemiologicznej, służb medycznych,</a:t>
            </a:r>
          </a:p>
          <a:p>
            <a:pPr lvl="1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przygotowuje ścieżkę szybkiej komunikacji z rodzicami,</a:t>
            </a:r>
          </a:p>
          <a:p>
            <a:pPr lvl="1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wymiana kadry w przypadku zakażenia lub kwarantanny.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78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16832"/>
            <a:ext cx="8784976" cy="4941168"/>
          </a:xfrm>
        </p:spPr>
        <p:txBody>
          <a:bodyPr/>
          <a:lstStyle/>
          <a:p>
            <a:pPr marL="0" indent="0">
              <a:buNone/>
            </a:pPr>
            <a:endParaRPr lang="pl-PL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Zmiana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rozporządzenia w sprawie wypoczynku dzieci i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młodzieży</a:t>
            </a:r>
          </a:p>
          <a:p>
            <a:pPr marL="0" indent="0" algn="just">
              <a:buNone/>
            </a:pP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sierpnia 2021 r. opublikowane zostało rozporządzenie Ministra Edukacji i Nauki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22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lipca 2021 r. 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zmieniające rozporządzenie </a:t>
            </a:r>
            <a:r>
              <a:rPr lang="pl-PL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sprawie wypoczynku dzieci i młodzieży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(Dz. U. z 2021 r. poz. 1548), które weszło w życie we wrześniu 2021 </a:t>
            </a:r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</a:p>
          <a:p>
            <a:pPr marL="0" indent="0" algn="just"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rozporządzeniu Ministra Edukacji Narodowej z dnia 30 marca 2016 r.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 w sprawie wypoczynku dzieci i młodzieży (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Dz. U. z 2016 poz. 452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2000" b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wprowadzone zostały zmiany </a:t>
            </a:r>
            <a:r>
              <a:rPr lang="pl-PL" sz="2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b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załączniku nr 6, tj. </a:t>
            </a:r>
            <a:r>
              <a:rPr lang="pl-PL" sz="2000" b="1" i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Karcie kwalifikacyjnej uczestnika wypoczynku</a:t>
            </a:r>
            <a:r>
              <a:rPr lang="pl-PL" sz="2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Nowelizacja rozporządzenia wynikała z konieczności dostosowania przepisów do obowiązującego stanu prawnego w związku z uchyleniem ustawy </a:t>
            </a:r>
            <a:r>
              <a:rPr lang="pl-PL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ochronie danych osobowych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nowelizacją ustawy </a:t>
            </a:r>
            <a:r>
              <a:rPr lang="pl-PL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systemie oświaty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dokonaną art. 22 pkt 2 ustawy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dnia 21 lutego 2019 r.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o zmianie niektórych ustaw 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związku z obowiązkiem stosowania Rozporządzenia Parlamentu Europejskiego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Rady (UE) 2016/679 z dnia 27 kwietnia 2016 r.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w sprawie ochrony osób fizycznych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związku z przetwarzaniem danych osobowych i w sprawie swobodnego przepływu takich danych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oraz uchylenia Dyrektywy 95/46/WE (Ogólne Rozporządzenie o Ochronie Danych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988840"/>
            <a:ext cx="8507288" cy="4464496"/>
          </a:xfrm>
        </p:spPr>
        <p:txBody>
          <a:bodyPr/>
          <a:lstStyle/>
          <a:p>
            <a:pPr marL="0" indent="0"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Zaproponowane 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rozwiązanie dotyczyło skreślenia </a:t>
            </a: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wzorze załącznika nr 6 do ww. rozporządzenia, w części II </a:t>
            </a:r>
            <a:r>
              <a:rPr lang="pl-PL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Informacje dotyczące uczestnika wypoczynku</a:t>
            </a: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wyrazów: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Wyrażam zgodę na przetwarzanie danych osobowych zawartych w karcie kwalifikacyjnej na potrzeby niezbędne do zapewnienia bezpieczeństwa i ochrony zdrowia uczestnika wypoczynku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(zgodnie z ustawą z dnia 29 sierpnia 1997 r. o ochronie danych osobowych (Dz. U. z 2015 r. poz. 2135,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zm.)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w związku z czym konieczne było określenie nowego wzoru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Karty kwalifikacyjnej uczestnika wypoczynku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Ponadto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części II </a:t>
            </a:r>
            <a:r>
              <a:rPr lang="pl-PL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Karty kwalifikacyjnej uczestnika wypoczyn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ku, pn. </a:t>
            </a:r>
            <a:r>
              <a:rPr lang="pl-PL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Informacje dotyczące uczestnika wypoczynku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usunięto informację o posiadaniu przez uczestnika wypoczynku szczepienia ochronnego przeciwko durowi</a:t>
            </a: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Obecnie szczepienie przeciwko durowi nie należy do szczepień obowiązkowych i wymaganie tego szczepienia oraz – co za tym idzie – jego potwierdzenie, nie znajduje uzasadnienia</a:t>
            </a:r>
            <a:r>
              <a:rPr lang="pl-PL" sz="1600" dirty="0" smtClean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l-PL" sz="1600" dirty="0">
              <a:solidFill>
                <a:srgbClr val="2C0D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Dodatkowo w Karcie wprowadzone zostały zmiany porządkujące.</a:t>
            </a:r>
          </a:p>
          <a:p>
            <a:pPr marL="0" indent="0" algn="just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988840"/>
            <a:ext cx="8507288" cy="4137323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Strona Ministerstwa Edukacji i Nauki 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sz="2800" b="1" dirty="0" smtClean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Pytania i odpowiedzi w sprawie organizacji wypoczynku dzieci i młodzieży</a:t>
            </a:r>
          </a:p>
          <a:p>
            <a:pPr marL="0" indent="0" algn="ctr">
              <a:buNone/>
            </a:pPr>
            <a:endParaRPr lang="pl-PL" sz="2800" b="1" dirty="0">
              <a:solidFill>
                <a:srgbClr val="2C0D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b="1" dirty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pl-PL" sz="2000" b="1" dirty="0" smtClean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www.gov.pl/web/edukacja-i-nauka/pytania-i-odpowiedzi-w-sprawie-organizacji-wypoczynku-dzieci-i-mlodziezy</a:t>
            </a:r>
            <a:r>
              <a:rPr lang="pl-PL" sz="2000" b="1" dirty="0" smtClean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b="1" dirty="0">
              <a:solidFill>
                <a:srgbClr val="2C0D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060848"/>
            <a:ext cx="705678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060848"/>
            <a:ext cx="800323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1988840"/>
            <a:ext cx="763284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/>
          <a:lstStyle/>
          <a:p>
            <a:pPr marL="0" indent="0" algn="ctr">
              <a:buNone/>
            </a:pPr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INFORMACJE MOŻNA UZYSKAĆ POD NUMEREM TELEFONU:</a:t>
            </a:r>
          </a:p>
          <a:p>
            <a:pPr marL="0" indent="0" algn="ctr">
              <a:buNone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331640" y="3068960"/>
            <a:ext cx="6696744" cy="3580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750"/>
              </a:spcAft>
            </a:pPr>
            <a:endParaRPr lang="pl-PL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spcAft>
                <a:spcPts val="750"/>
              </a:spcAft>
            </a:pPr>
            <a:r>
              <a:rPr lang="pl-PL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Warszawa i powiaty okołowarszawskie </a:t>
            </a:r>
          </a:p>
          <a:p>
            <a:pPr lvl="0" algn="ctr">
              <a:spcAft>
                <a:spcPts val="750"/>
              </a:spcAft>
            </a:pPr>
            <a:endParaRPr lang="pl-PL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spcAft>
                <a:spcPts val="750"/>
              </a:spcAft>
            </a:pP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Anna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Laskowska</a:t>
            </a:r>
            <a:b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e-mail: </a:t>
            </a:r>
            <a:r>
              <a:rPr lang="pl-PL" dirty="0">
                <a:solidFill>
                  <a:srgbClr val="4169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anna.laskowska@kuratorium.waw.pl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tel. 22 551 24 00 wew. </a:t>
            </a:r>
            <a:r>
              <a:rPr lang="pl-PL" dirty="0" smtClean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4022</a:t>
            </a:r>
          </a:p>
          <a:p>
            <a:pPr lvl="0" algn="ctr">
              <a:spcAft>
                <a:spcPts val="750"/>
              </a:spcAft>
            </a:pPr>
            <a:endParaRPr lang="pl-PL" dirty="0" smtClean="0">
              <a:solidFill>
                <a:srgbClr val="6666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spcAft>
                <a:spcPts val="750"/>
              </a:spcAft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Tomasz Kamiński </a:t>
            </a:r>
          </a:p>
          <a:p>
            <a:pPr lvl="0" algn="ctr">
              <a:spcAft>
                <a:spcPts val="750"/>
              </a:spcAft>
            </a:pP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l-PL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-mil: </a:t>
            </a:r>
            <a:r>
              <a:rPr lang="pl-PL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tomasz.kaminski@kuratorium.waw.pl</a:t>
            </a:r>
            <a:r>
              <a:rPr lang="pl-PL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spcAft>
                <a:spcPts val="75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el. 22 551 24 00 wew. 3022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265671"/>
              </p:ext>
            </p:extLst>
          </p:nvPr>
        </p:nvGraphicFramePr>
        <p:xfrm>
          <a:off x="457199" y="2420888"/>
          <a:ext cx="8229601" cy="3672408"/>
        </p:xfrm>
        <a:graphic>
          <a:graphicData uri="http://schemas.openxmlformats.org/drawingml/2006/table">
            <a:tbl>
              <a:tblPr firstRow="1" firstCol="1" bandRow="1"/>
              <a:tblGrid>
                <a:gridCol w="8229601">
                  <a:extLst>
                    <a:ext uri="{9D8B030D-6E8A-4147-A177-3AD203B41FA5}">
                      <a16:colId xmlns:a16="http://schemas.microsoft.com/office/drawing/2014/main" val="3607616820"/>
                    </a:ext>
                  </a:extLst>
                </a:gridCol>
              </a:tblGrid>
              <a:tr h="3672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Delegatura w Ciechanowie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Janina Witkowska</a:t>
                      </a:r>
                      <a:b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800" dirty="0" smtClean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e-mail: </a:t>
                      </a:r>
                      <a:r>
                        <a:rPr lang="pl-PL" sz="180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janina.witkowska</a:t>
                      </a:r>
                      <a:r>
                        <a:rPr lang="pl-PL" sz="1800" u="none" strike="noStrike" dirty="0" smtClean="0">
                          <a:solidFill>
                            <a:srgbClr val="4169E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2"/>
                        </a:rPr>
                        <a:t>@kuratorium.waw.pl</a:t>
                      </a:r>
                      <a:r>
                        <a:rPr lang="pl-PL" sz="1800" dirty="0" smtClean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pl-PL" sz="1800" dirty="0" smtClean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tel. 23 672 44 71 do 73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pl-PL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Delegatura 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Ostrołęce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Teresa Michalak</a:t>
                      </a:r>
                      <a:b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80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e-mail: </a:t>
                      </a:r>
                      <a:r>
                        <a:rPr lang="pl-PL" sz="1800" u="none" strike="noStrike" dirty="0">
                          <a:solidFill>
                            <a:srgbClr val="4169E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teresa.michalak@kuratorium.waw.pl</a:t>
                      </a:r>
                      <a:r>
                        <a:rPr lang="pl-PL" sz="180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pl-PL" sz="180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tel. 29 760 42 91 wew.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457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15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28736"/>
            <a:ext cx="871296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Gdzie:</a:t>
            </a:r>
            <a:endParaRPr lang="pl-PL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r>
              <a:rPr lang="pl-PL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pl-PL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pl-PL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wypoczynek.mein.gov.pl</a:t>
            </a:r>
            <a:r>
              <a:rPr lang="pl-PL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l-PL" sz="4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5085184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endParaRPr lang="pl-PL" sz="1400" b="1" dirty="0" smtClean="0">
              <a:solidFill>
                <a:srgbClr val="6666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pl-PL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Delegatura </a:t>
            </a:r>
            <a:r>
              <a:rPr lang="pl-PL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Płocku</a:t>
            </a: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Barbara Kubacka</a:t>
            </a:r>
            <a:b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e-mail: </a:t>
            </a:r>
            <a:r>
              <a:rPr lang="pl-PL" sz="1800" dirty="0">
                <a:solidFill>
                  <a:srgbClr val="4169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barbara.kubacka@kuratorium.waw.pl</a:t>
            </a:r>
            <a:r>
              <a:rPr lang="pl-PL" sz="18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pl-PL" sz="18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tel. 24 262 64 50 wew. </a:t>
            </a:r>
            <a:r>
              <a:rPr lang="pl-PL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404</a:t>
            </a: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endParaRPr lang="pl-PL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pl-PL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Delegatura w Radomiu</a:t>
            </a: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Czesław Ziemniak</a:t>
            </a:r>
            <a:b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 </a:t>
            </a:r>
            <a:r>
              <a:rPr lang="pl-PL" sz="1800" dirty="0">
                <a:solidFill>
                  <a:srgbClr val="4169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czeslaw.ziemniak@kuratorium.waw.pl</a:t>
            </a:r>
            <a:r>
              <a:rPr lang="pl-PL" sz="18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l-PL" sz="18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tel. </a:t>
            </a:r>
            <a:r>
              <a:rPr lang="pl-PL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506 073 669</a:t>
            </a:r>
            <a:r>
              <a:rPr lang="pl-PL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8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None/>
            </a:pPr>
            <a:endParaRPr lang="pl-PL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pl-PL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Delegatura </a:t>
            </a:r>
            <a:r>
              <a:rPr lang="pl-PL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Siedlcach</a:t>
            </a: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Agnieszka Jankowska</a:t>
            </a:r>
            <a:b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e-mail: </a:t>
            </a:r>
            <a:r>
              <a:rPr lang="pl-PL" sz="1800" dirty="0">
                <a:solidFill>
                  <a:srgbClr val="4169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agnieszka.jankowska@kuratorium.waw.pl</a:t>
            </a:r>
            <a:r>
              <a:rPr lang="pl-PL" sz="18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pl-PL" sz="18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tel. 25 632 60 00 wew. 110</a:t>
            </a:r>
            <a:endParaRPr lang="pl-PL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pl-PL" sz="1100" b="1" dirty="0">
              <a:solidFill>
                <a:srgbClr val="6666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endParaRPr lang="pl-PL" sz="1400" b="1" dirty="0" smtClean="0">
              <a:solidFill>
                <a:srgbClr val="6666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</a:t>
            </a: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pl-PL" sz="2400" b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pl-PL" sz="2400" b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Dziękuję </a:t>
            </a: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 uwagę</a:t>
            </a:r>
            <a:endParaRPr lang="pl-PL" sz="2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16832"/>
            <a:ext cx="90364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9645" y="1700808"/>
            <a:ext cx="8784976" cy="5040560"/>
          </a:xfrm>
        </p:spPr>
        <p:txBody>
          <a:bodyPr/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2400" b="1" dirty="0" smtClean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W jaki sposób: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dokonać zgłoszenia w postaci:</a:t>
            </a:r>
          </a:p>
          <a:p>
            <a:pPr marL="285750" lvl="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papierowej będącej wydrukiem formularza wypełnionego w wersji elektronicznej (wraz z załącznikami)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albo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formularza </a:t>
            </a:r>
            <a:r>
              <a:rPr lang="pl-PL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elektronicznego zamieszczonego </a:t>
            </a: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bazie wypoczynku, uwierzytelnionego </a:t>
            </a: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kwalifikowanym podpisem elektronicznym </a:t>
            </a:r>
            <a:r>
              <a:rPr lang="pl-PL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lub poprzez profil zaufany e-PUAP.</a:t>
            </a:r>
            <a:endParaRPr lang="pl-PL" sz="1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l-PL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							§ </a:t>
            </a:r>
            <a:r>
              <a:rPr lang="pl-PL" sz="18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 ust. 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pl-PL" sz="1800" b="1" dirty="0" err="1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rozp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1800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9645" y="1844824"/>
            <a:ext cx="8784976" cy="4536504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600" b="1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Kiedy: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2800" b="1" dirty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nie </a:t>
            </a:r>
            <a:r>
              <a:rPr lang="pl-P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później niż </a:t>
            </a: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21 dni przed terminem </a:t>
            </a:r>
            <a:r>
              <a:rPr lang="pl-P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rozpoczęcia wypoczynku</a:t>
            </a: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nie </a:t>
            </a:r>
            <a:r>
              <a:rPr lang="pl-P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później </a:t>
            </a: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niż na 14 dni przed terminem</a:t>
            </a:r>
            <a:r>
              <a:rPr lang="pl-PL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rozpoczęcia półkolonii lub wypoczynku </a:t>
            </a:r>
            <a:r>
              <a:rPr lang="pl-PL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 </a:t>
            </a:r>
            <a:r>
              <a:rPr lang="pl-P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granicą</a:t>
            </a: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przypadkach uzasadnionych względami społecznymi organizator wypoczynku może zgłosić zamiar jego organizacji  po upływie ww. terminów – </a:t>
            </a: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 później jednak niż na 7 dni przed terminem</a:t>
            </a:r>
            <a:r>
              <a:rPr lang="pl-P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rozpoczęcia wypoczynku    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§ </a:t>
            </a:r>
            <a:r>
              <a:rPr lang="pl-PL" sz="18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 ust. 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pl-PL" sz="18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pl-PL" sz="1800" b="1" dirty="0" err="1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rozp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1800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784976" cy="4793482"/>
          </a:xfrm>
        </p:spPr>
        <p:txBody>
          <a:bodyPr/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b="1" dirty="0" smtClean="0">
              <a:solidFill>
                <a:srgbClr val="2D91C3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b="1" dirty="0" smtClean="0">
              <a:solidFill>
                <a:srgbClr val="2D91C3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Wypoczynek może się odbyć wyłącznie po umieszczeniu zgłoszenia wypoczynku </a:t>
            </a:r>
            <a:br>
              <a:rPr lang="pl-PL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w bazie wypoczynku.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ea typeface="+mj-ea"/>
                <a:cs typeface="Arial" pitchFamily="34" charset="0"/>
              </a:rPr>
              <a:t>						(art. 92d.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ea typeface="+mj-ea"/>
                <a:cs typeface="Arial" pitchFamily="34" charset="0"/>
              </a:rPr>
              <a:t>u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ea typeface="+mj-ea"/>
                <a:cs typeface="Arial" pitchFamily="34" charset="0"/>
              </a:rPr>
              <a:t>st. 7.)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4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l-PL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4365</Words>
  <Application>Microsoft Office PowerPoint</Application>
  <PresentationFormat>Pokaz na ekranie (4:3)</PresentationFormat>
  <Paragraphs>434</Paragraphs>
  <Slides>51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9" baseType="lpstr">
      <vt:lpstr>Arial</vt:lpstr>
      <vt:lpstr>Calibri</vt:lpstr>
      <vt:lpstr>Proxima Nova</vt:lpstr>
      <vt:lpstr>Times New Roman</vt:lpstr>
      <vt:lpstr>Wingdings</vt:lpstr>
      <vt:lpstr>Wingdings 2</vt:lpstr>
      <vt:lpstr>Wingdings 3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2014-05-06T13:01:12Z</dcterms:created>
  <dcterms:modified xsi:type="dcterms:W3CDTF">2022-01-18T09:44:01Z</dcterms:modified>
</cp:coreProperties>
</file>