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374" r:id="rId2"/>
    <p:sldId id="406" r:id="rId3"/>
    <p:sldId id="405" r:id="rId4"/>
    <p:sldId id="404" r:id="rId5"/>
    <p:sldId id="403" r:id="rId6"/>
    <p:sldId id="407" r:id="rId7"/>
    <p:sldId id="408" r:id="rId8"/>
    <p:sldId id="402" r:id="rId9"/>
    <p:sldId id="401" r:id="rId10"/>
  </p:sldIdLst>
  <p:sldSz cx="9144000" cy="6858000" type="screen4x3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09" autoAdjust="0"/>
    <p:restoredTop sz="96192" autoAdjust="0"/>
  </p:normalViewPr>
  <p:slideViewPr>
    <p:cSldViewPr snapToGrid="0">
      <p:cViewPr varScale="1">
        <p:scale>
          <a:sx n="88" d="100"/>
          <a:sy n="88" d="100"/>
        </p:scale>
        <p:origin x="1474" y="6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891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33EBBF-F2C8-4432-8CA0-5D81ADF964E3}" type="datetimeFigureOut">
              <a:rPr lang="pl-PL" smtClean="0"/>
              <a:t>19.01.2021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8B0BC2-E944-4853-A3CC-3FA9F43EB46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022530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1655C4-06D4-4383-A31E-901C1A3F2A90}" type="datetimeFigureOut">
              <a:rPr lang="pl-PL" smtClean="0"/>
              <a:t>19.01.2021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A9539AD-A3D6-4C3E-86B8-F6C50BE749F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66610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605D2-93D7-4DCF-B25A-6DA9124AB4D4}" type="datetimeFigureOut">
              <a:rPr lang="pl-PL" smtClean="0"/>
              <a:t>19.01.2021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8A0D0-A34E-407E-A58D-908A01EE6D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1722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605D2-93D7-4DCF-B25A-6DA9124AB4D4}" type="datetimeFigureOut">
              <a:rPr lang="pl-PL" smtClean="0"/>
              <a:t>19.01.2021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8A0D0-A34E-407E-A58D-908A01EE6D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1140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605D2-93D7-4DCF-B25A-6DA9124AB4D4}" type="datetimeFigureOut">
              <a:rPr lang="pl-PL" smtClean="0"/>
              <a:t>19.01.2021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8A0D0-A34E-407E-A58D-908A01EE6D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8249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605D2-93D7-4DCF-B25A-6DA9124AB4D4}" type="datetimeFigureOut">
              <a:rPr lang="pl-PL" smtClean="0"/>
              <a:t>19.01.2021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8A0D0-A34E-407E-A58D-908A01EE6D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8302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605D2-93D7-4DCF-B25A-6DA9124AB4D4}" type="datetimeFigureOut">
              <a:rPr lang="pl-PL" smtClean="0"/>
              <a:t>19.01.2021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8A0D0-A34E-407E-A58D-908A01EE6D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52816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605D2-93D7-4DCF-B25A-6DA9124AB4D4}" type="datetimeFigureOut">
              <a:rPr lang="pl-PL" smtClean="0"/>
              <a:t>19.01.2021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8A0D0-A34E-407E-A58D-908A01EE6D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16892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605D2-93D7-4DCF-B25A-6DA9124AB4D4}" type="datetimeFigureOut">
              <a:rPr lang="pl-PL" smtClean="0"/>
              <a:t>19.01.2021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8A0D0-A34E-407E-A58D-908A01EE6D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3777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605D2-93D7-4DCF-B25A-6DA9124AB4D4}" type="datetimeFigureOut">
              <a:rPr lang="pl-PL" smtClean="0"/>
              <a:t>19.01.2021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8A0D0-A34E-407E-A58D-908A01EE6D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040338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605D2-93D7-4DCF-B25A-6DA9124AB4D4}" type="datetimeFigureOut">
              <a:rPr lang="pl-PL" smtClean="0"/>
              <a:t>19.01.2021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8A0D0-A34E-407E-A58D-908A01EE6D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2356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605D2-93D7-4DCF-B25A-6DA9124AB4D4}" type="datetimeFigureOut">
              <a:rPr lang="pl-PL" smtClean="0"/>
              <a:t>19.01.2021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8A0D0-A34E-407E-A58D-908A01EE6D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85487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605D2-93D7-4DCF-B25A-6DA9124AB4D4}" type="datetimeFigureOut">
              <a:rPr lang="pl-PL" smtClean="0"/>
              <a:t>19.01.2021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68A0D0-A34E-407E-A58D-908A01EE6D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86004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0605D2-93D7-4DCF-B25A-6DA9124AB4D4}" type="datetimeFigureOut">
              <a:rPr lang="pl-PL" smtClean="0"/>
              <a:t>19.01.2021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68A0D0-A34E-407E-A58D-908A01EE6D94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0549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suicydologia.org/publikacje/" TargetMode="External"/><Relationship Id="rId3" Type="http://schemas.openxmlformats.org/officeDocument/2006/relationships/hyperlink" Target="http://www.forumprzeciwdepresji.pl/" TargetMode="External"/><Relationship Id="rId7" Type="http://schemas.openxmlformats.org/officeDocument/2006/relationships/hyperlink" Target="http://www.naglesami.org.pl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www.babyboom.pl/" TargetMode="External"/><Relationship Id="rId5" Type="http://schemas.openxmlformats.org/officeDocument/2006/relationships/hyperlink" Target="http://www.zobaczznikam.pl/" TargetMode="External"/><Relationship Id="rId4" Type="http://schemas.openxmlformats.org/officeDocument/2006/relationships/hyperlink" Target="http://www.zobaczjestem.pl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 rotWithShape="1">
          <a:blip r:embed="rId2"/>
          <a:srcRect b="74656"/>
          <a:stretch/>
        </p:blipFill>
        <p:spPr>
          <a:xfrm>
            <a:off x="0" y="0"/>
            <a:ext cx="9144793" cy="1562100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116541" y="1864659"/>
            <a:ext cx="881790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>
          <a:xfrm>
            <a:off x="629046" y="1976845"/>
            <a:ext cx="7886700" cy="4737463"/>
          </a:xfrm>
        </p:spPr>
        <p:txBody>
          <a:bodyPr>
            <a:normAutofit fontScale="90000"/>
          </a:bodyPr>
          <a:lstStyle/>
          <a:p>
            <a:pPr algn="ctr"/>
            <a:r>
              <a:rPr lang="pl-PL" b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Konferencja</a:t>
            </a:r>
            <a:r>
              <a:rPr lang="pl-PL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b="1" i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Przywrócić </a:t>
            </a:r>
            <a:r>
              <a:rPr lang="pl-PL" b="1" i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radość życia – </a:t>
            </a:r>
            <a:r>
              <a:rPr lang="pl-PL" b="1" i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b="1" i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b="1" i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jak </a:t>
            </a:r>
            <a:r>
              <a:rPr lang="pl-PL" b="1" i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rozpoznać i pomóc osobie </a:t>
            </a:r>
            <a:br>
              <a:rPr lang="pl-PL" b="1" i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b="1" i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kryzysie </a:t>
            </a:r>
            <a:r>
              <a:rPr lang="pl-PL" b="1" i="1" dirty="0" err="1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suicydalnym</a:t>
            </a:r>
            <a:r>
              <a:rPr lang="pl-PL" b="1" i="1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pl-PL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b="1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8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lang="pl-PL" sz="1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dniu 13 stycznia 2021 r.</a:t>
            </a:r>
            <a:r>
              <a:rPr lang="pl-PL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pl-PL" sz="1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pl-PL" sz="18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6607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 rotWithShape="1">
          <a:blip r:embed="rId2"/>
          <a:srcRect b="74656"/>
          <a:stretch/>
        </p:blipFill>
        <p:spPr>
          <a:xfrm>
            <a:off x="0" y="-35511"/>
            <a:ext cx="9144793" cy="1562100"/>
          </a:xfrm>
          <a:prstGeom prst="rect">
            <a:avLst/>
          </a:prstGeom>
        </p:spPr>
      </p:pic>
      <p:sp>
        <p:nvSpPr>
          <p:cNvPr id="4" name="Prostokąt 3"/>
          <p:cNvSpPr/>
          <p:nvPr/>
        </p:nvSpPr>
        <p:spPr>
          <a:xfrm>
            <a:off x="204186" y="1525402"/>
            <a:ext cx="8842159" cy="51202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pl-PL" sz="1600" b="1" u="sng" dirty="0">
                <a:solidFill>
                  <a:srgbClr val="0000CC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GDZIE MOŻNA SZUKAĆ POMOCY</a:t>
            </a:r>
          </a:p>
          <a:p>
            <a:pPr>
              <a:spcAft>
                <a:spcPts val="0"/>
              </a:spcAft>
            </a:pPr>
            <a:r>
              <a:rPr lang="pl-PL" sz="16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pl-PL" sz="16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pl-PL" sz="1600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Środowiskowe Centra Zdrowia Psychicznego dla dzieci i </a:t>
            </a:r>
            <a:r>
              <a:rPr lang="pl-PL" sz="1600" b="1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młodzieży;</a:t>
            </a:r>
            <a:endParaRPr lang="pl-PL" sz="16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pl-PL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Placówka w Warszawie dla dzieci i młodzieży; ul. Daniłowskiego 31 01-833 Warszawa</a:t>
            </a:r>
            <a:endParaRPr lang="pl-PL" sz="1600" b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pl-PL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Telefony: </a:t>
            </a:r>
            <a:r>
              <a:rPr lang="pl-PL" sz="1600" dirty="0">
                <a:solidFill>
                  <a:srgbClr val="0000C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536 777 251; 530 777 875</a:t>
            </a:r>
          </a:p>
          <a:p>
            <a:pPr algn="just">
              <a:spcAft>
                <a:spcPts val="0"/>
              </a:spcAft>
            </a:pPr>
            <a:r>
              <a:rPr lang="pl-PL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pPr algn="just">
              <a:spcAft>
                <a:spcPts val="0"/>
              </a:spcAft>
            </a:pPr>
            <a:r>
              <a:rPr lang="pl-PL" sz="160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Centrum Pomocy Psychologicznej dla dorosłych;</a:t>
            </a:r>
            <a:r>
              <a:rPr lang="pl-PL" sz="16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l-PL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ul. Cegłowska 80 01-809 Warszawa</a:t>
            </a:r>
            <a:endParaRPr lang="pl-PL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r>
              <a:rPr lang="pl-PL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Telefon: 22 569 07 </a:t>
            </a:r>
            <a:r>
              <a:rPr lang="pl-PL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50</a:t>
            </a: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pl-PL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/>
            <a:r>
              <a:rPr lang="pl-PL" sz="1600" b="1" dirty="0">
                <a:latin typeface="Arial" panose="020B0604020202020204" pitchFamily="34" charset="0"/>
                <a:cs typeface="Arial" panose="020B0604020202020204" pitchFamily="34" charset="0"/>
              </a:rPr>
              <a:t>Specjalistyczne Poradnie Rodzinne na terenie Warszawy: </a:t>
            </a:r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l-PL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Specjalistyczna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Poradnia Rodzinna Dzielnicy Bemowo;  ul. Pełczyńskiego 28 E </a:t>
            </a:r>
            <a:b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01-471 Warszawa tel. : 22 664 13 42, 22 664 08 49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Specjalistyczna Poradnia Rodzinna Dzielnicy Wawer  ul. Włókiennicza 54 </a:t>
            </a:r>
            <a:b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04-974 Warszawa </a:t>
            </a:r>
            <a:r>
              <a:rPr lang="pl-PL" sz="1600" dirty="0" err="1">
                <a:latin typeface="Arial" panose="020B0604020202020204" pitchFamily="34" charset="0"/>
                <a:cs typeface="Arial" panose="020B0604020202020204" pitchFamily="34" charset="0"/>
              </a:rPr>
              <a:t>tel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/fax: 22-612-77-97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Specjalistyczna Poradnia Rodzinna Dzielnicy Bielany Al. Zjednoczenia 11 </a:t>
            </a:r>
            <a:b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01-829 Warszawa </a:t>
            </a:r>
            <a:r>
              <a:rPr lang="de-DE" sz="1600" dirty="0">
                <a:latin typeface="Arial" panose="020B0604020202020204" pitchFamily="34" charset="0"/>
                <a:cs typeface="Arial" panose="020B0604020202020204" pitchFamily="34" charset="0"/>
              </a:rPr>
              <a:t>tel. : 22 864 73 05, 22 864 73 06 </a:t>
            </a:r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0"/>
              </a:spcAft>
            </a:pPr>
            <a:endParaRPr lang="pl-PL" sz="1600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</a:pPr>
            <a:r>
              <a:rPr lang="pl-PL" sz="1600" b="1" dirty="0">
                <a:latin typeface="Arial" panose="020B0604020202020204" pitchFamily="34" charset="0"/>
                <a:cs typeface="Arial" panose="020B0604020202020204" pitchFamily="34" charset="0"/>
              </a:rPr>
              <a:t>Poradnia Specjalistyczna Młodzieżowy Ośrodek Profilaktyki i Psychoterapii MOP</a:t>
            </a:r>
            <a:br>
              <a:rPr lang="pl-PL" sz="16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ul. Boryszewska 4 w Warszawie tel.</a:t>
            </a:r>
            <a:r>
              <a:rPr lang="pl-PL" sz="16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1600" dirty="0">
                <a:latin typeface="Arial" panose="020B0604020202020204" pitchFamily="34" charset="0"/>
                <a:cs typeface="Arial" panose="020B0604020202020204" pitchFamily="34" charset="0"/>
              </a:rPr>
              <a:t>22 646 57 25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endParaRPr lang="pl-PL" sz="16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46036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 rotWithShape="1">
          <a:blip r:embed="rId2"/>
          <a:srcRect b="74656"/>
          <a:stretch/>
        </p:blipFill>
        <p:spPr>
          <a:xfrm>
            <a:off x="0" y="-35511"/>
            <a:ext cx="9144793" cy="1562100"/>
          </a:xfrm>
          <a:prstGeom prst="rect">
            <a:avLst/>
          </a:prstGeom>
        </p:spPr>
      </p:pic>
      <p:sp>
        <p:nvSpPr>
          <p:cNvPr id="4" name="Prostokąt 3"/>
          <p:cNvSpPr/>
          <p:nvPr/>
        </p:nvSpPr>
        <p:spPr>
          <a:xfrm>
            <a:off x="181992" y="1690689"/>
            <a:ext cx="8780015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pl-PL" sz="2000" b="1" dirty="0">
                <a:solidFill>
                  <a:srgbClr val="0000CC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Ośrodki Interwencji Kryzysowej woj. mazowieckie </a:t>
            </a:r>
            <a:endParaRPr lang="pl-PL" sz="2000" b="1" dirty="0" smtClean="0">
              <a:solidFill>
                <a:srgbClr val="0000CC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pl-PL" sz="1400" b="1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		</a:t>
            </a:r>
            <a:endParaRPr lang="pl-PL" sz="14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pl-PL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Powiatowy </a:t>
            </a:r>
            <a:r>
              <a:rPr lang="pl-PL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Ośrodek Interwencji Kryzysowej- Konstancin - Jeziorna ul. Wacława Gąsiorowskiego </a:t>
            </a:r>
            <a:r>
              <a:rPr lang="pl-PL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3, 05-510 </a:t>
            </a:r>
            <a:r>
              <a:rPr lang="pl-PL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Konstancin – Jeziorna (22) </a:t>
            </a:r>
            <a:r>
              <a:rPr lang="pl-PL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757-68-20; 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pl-PL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Ośrodek </a:t>
            </a:r>
            <a:r>
              <a:rPr lang="pl-PL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Interwencji Kryzysowej w ramach Zespołu Wsparcia w Mławie </a:t>
            </a:r>
            <a:r>
              <a:rPr lang="pl-PL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</a:t>
            </a:r>
            <a:r>
              <a:rPr lang="pl-PL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Słowackiego 18,   06-500 Mława </a:t>
            </a:r>
            <a:r>
              <a:rPr lang="pl-PL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pl-PL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23) </a:t>
            </a:r>
            <a:r>
              <a:rPr lang="pl-PL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654-52-29; 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pl-PL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Ośrodek </a:t>
            </a:r>
            <a:r>
              <a:rPr lang="pl-PL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Interwencji Kryzysowej w Ostrołęce ul. Kościuszki 24/26 07-410 Ostrołęka  </a:t>
            </a:r>
            <a:r>
              <a:rPr lang="pl-PL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l-PL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pl-PL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29) 767-61-94 całodobowo: </a:t>
            </a:r>
            <a:r>
              <a:rPr lang="pl-PL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506-029-478; 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pl-PL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Centrum </a:t>
            </a:r>
            <a:r>
              <a:rPr lang="pl-PL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Interwencji Kryzysowej „Dom Otwartych Serc” w Otwocku </a:t>
            </a:r>
            <a:r>
              <a:rPr lang="pl-PL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ul</a:t>
            </a:r>
            <a:r>
              <a:rPr lang="pl-PL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Tadeusza 12,  </a:t>
            </a:r>
            <a:r>
              <a:rPr lang="pl-PL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l-PL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05-400 </a:t>
            </a:r>
            <a:r>
              <a:rPr lang="pl-PL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Otwock 	(22) </a:t>
            </a:r>
            <a:r>
              <a:rPr lang="pl-PL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779-58-63;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pl-PL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Ośrodek </a:t>
            </a:r>
            <a:r>
              <a:rPr lang="pl-PL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Interwencji Kryzysowej w Płocku ul. Wolskiego 4, 09-400 Płock </a:t>
            </a:r>
            <a:r>
              <a:rPr lang="pl-PL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pl-PL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24) 364-02-48 (24) </a:t>
            </a:r>
            <a:r>
              <a:rPr lang="pl-PL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364-02-49;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pl-PL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Ośrodek </a:t>
            </a:r>
            <a:r>
              <a:rPr lang="pl-PL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Interwencji Kryzysowej oraz Specjalistyczny Ośrodek Wsparcia dla Ofiar Przemocy w Rodzinie w Piastowie ul. Ks. J. Popiełuszki 24, 05-820 Piastów </a:t>
            </a:r>
            <a:r>
              <a:rPr lang="pl-PL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pl-PL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22) 753-45-56,  fax: (22) </a:t>
            </a:r>
            <a:r>
              <a:rPr lang="pl-PL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723-39-05; 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pl-PL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Ośrodek </a:t>
            </a:r>
            <a:r>
              <a:rPr lang="pl-PL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Interwencji Kryzysowej w Warszawie ul. </a:t>
            </a:r>
            <a:r>
              <a:rPr lang="pl-PL" sz="1600" dirty="0" err="1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Dalibora</a:t>
            </a:r>
            <a:r>
              <a:rPr lang="pl-PL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1, 01-439 Warszawa </a:t>
            </a:r>
            <a:r>
              <a:rPr lang="pl-PL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pl-PL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pl-PL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pl-PL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22) </a:t>
            </a:r>
            <a:r>
              <a:rPr lang="pl-PL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837-55-59; </a:t>
            </a:r>
          </a:p>
          <a:p>
            <a:pPr marL="342900" lvl="0" indent="-342900" algn="just">
              <a:spcAft>
                <a:spcPts val="0"/>
              </a:spcAft>
              <a:buFont typeface="+mj-lt"/>
              <a:buAutoNum type="arabicPeriod"/>
              <a:tabLst>
                <a:tab pos="457200" algn="l"/>
              </a:tabLst>
            </a:pPr>
            <a:r>
              <a:rPr lang="pl-PL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Ośrodek </a:t>
            </a:r>
            <a:r>
              <a:rPr lang="pl-PL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Interwencji Kryzysowej w Warszawie ul. 6-go Sierpnia 1/5 01-439 Warszawa </a:t>
            </a:r>
            <a:r>
              <a:rPr lang="pl-PL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/>
            </a:r>
            <a:br>
              <a:rPr lang="pl-PL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</a:br>
            <a:r>
              <a:rPr lang="pl-PL" sz="1600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(</a:t>
            </a:r>
            <a:r>
              <a:rPr lang="pl-PL" sz="16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22) 855-44-32 </a:t>
            </a:r>
            <a:r>
              <a:rPr lang="pl-PL" sz="14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	</a:t>
            </a:r>
            <a:endParaRPr lang="pl-PL" sz="1400" dirty="0"/>
          </a:p>
        </p:txBody>
      </p:sp>
    </p:spTree>
    <p:extLst>
      <p:ext uri="{BB962C8B-B14F-4D97-AF65-F5344CB8AC3E}">
        <p14:creationId xmlns:p14="http://schemas.microsoft.com/office/powerpoint/2010/main" val="2351149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 rotWithShape="1">
          <a:blip r:embed="rId2"/>
          <a:srcRect b="74656"/>
          <a:stretch/>
        </p:blipFill>
        <p:spPr>
          <a:xfrm>
            <a:off x="0" y="-35511"/>
            <a:ext cx="9144793" cy="1562100"/>
          </a:xfrm>
          <a:prstGeom prst="rect">
            <a:avLst/>
          </a:prstGeom>
        </p:spPr>
      </p:pic>
      <p:sp>
        <p:nvSpPr>
          <p:cNvPr id="4" name="Prostokąt 3"/>
          <p:cNvSpPr/>
          <p:nvPr/>
        </p:nvSpPr>
        <p:spPr>
          <a:xfrm>
            <a:off x="97654" y="1878262"/>
            <a:ext cx="8806649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tabLst>
                <a:tab pos="457200" algn="l"/>
              </a:tabLst>
            </a:pPr>
            <a:r>
              <a:rPr lang="pl-PL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	</a:t>
            </a:r>
            <a:endParaRPr lang="pl-PL" sz="20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>
              <a:spcAft>
                <a:spcPts val="0"/>
              </a:spcAft>
              <a:tabLst>
                <a:tab pos="457200" algn="l"/>
              </a:tabLst>
            </a:pPr>
            <a:r>
              <a:rPr lang="pl-PL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Fundacja NAGLE SAMI </a:t>
            </a:r>
            <a:r>
              <a:rPr lang="pl-PL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pl-PL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tel. 800 </a:t>
            </a:r>
            <a:r>
              <a:rPr lang="pl-PL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108 108</a:t>
            </a:r>
          </a:p>
          <a:p>
            <a:pPr lvl="0" algn="just">
              <a:spcAft>
                <a:spcPts val="0"/>
              </a:spcAft>
              <a:tabLst>
                <a:tab pos="457200" algn="l"/>
              </a:tabLst>
            </a:pPr>
            <a:r>
              <a:rPr lang="pl-PL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TUMBO pomaga </a:t>
            </a:r>
            <a:r>
              <a:rPr lang="pl-PL" b="1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tumbolinia</a:t>
            </a:r>
            <a:r>
              <a:rPr lang="pl-PL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l-PL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- </a:t>
            </a:r>
            <a:r>
              <a:rPr lang="pl-PL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tel. 800 </a:t>
            </a:r>
            <a:r>
              <a:rPr lang="pl-PL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111 123</a:t>
            </a:r>
          </a:p>
          <a:p>
            <a:pPr lvl="0" algn="just">
              <a:spcAft>
                <a:spcPts val="0"/>
              </a:spcAft>
              <a:tabLst>
                <a:tab pos="457200" algn="l"/>
              </a:tabLst>
            </a:pPr>
            <a:r>
              <a:rPr lang="pl-PL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Telefon </a:t>
            </a:r>
            <a:r>
              <a:rPr lang="pl-PL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Zaufania </a:t>
            </a:r>
            <a:r>
              <a:rPr lang="pl-PL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dla Dzieci</a:t>
            </a:r>
            <a:r>
              <a:rPr lang="pl-PL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r>
              <a:rPr lang="pl-PL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 Młodzieży - </a:t>
            </a:r>
            <a:r>
              <a:rPr lang="pl-PL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tel. 116 111</a:t>
            </a:r>
          </a:p>
          <a:p>
            <a:pPr lvl="0" algn="just">
              <a:spcAft>
                <a:spcPts val="0"/>
              </a:spcAft>
              <a:tabLst>
                <a:tab pos="457200" algn="l"/>
              </a:tabLst>
            </a:pPr>
            <a:r>
              <a:rPr lang="pl-PL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Telefon Zaufania Rzecznika Praw Dziecka - </a:t>
            </a:r>
            <a:r>
              <a:rPr lang="pl-PL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tel. 800 12 12 12</a:t>
            </a:r>
            <a:endParaRPr lang="pl-PL" dirty="0">
              <a:solidFill>
                <a:srgbClr val="FF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 algn="just">
              <a:spcAft>
                <a:spcPts val="0"/>
              </a:spcAft>
              <a:tabLst>
                <a:tab pos="457200" algn="l"/>
              </a:tabLst>
            </a:pPr>
            <a:r>
              <a:rPr lang="pl-PL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Antydepresyjny Telefon Zaufania Fundacji ITAKA -</a:t>
            </a:r>
            <a:r>
              <a:rPr lang="pl-PL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pl-PL" dirty="0" smtClean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tel. 22 </a:t>
            </a:r>
            <a:r>
              <a:rPr lang="pl-PL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484 88 01</a:t>
            </a:r>
          </a:p>
          <a:p>
            <a:pPr marL="228600"/>
            <a:endParaRPr lang="pl-PL" b="1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28600"/>
            <a:r>
              <a:rPr lang="pl-PL" b="1" dirty="0" smtClean="0">
                <a:solidFill>
                  <a:srgbClr val="0000CC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Przykładowe </a:t>
            </a:r>
            <a:r>
              <a:rPr lang="pl-PL" b="1" dirty="0">
                <a:solidFill>
                  <a:srgbClr val="0000CC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strony internetowe</a:t>
            </a:r>
            <a:r>
              <a:rPr lang="pl-PL" b="1" dirty="0" smtClean="0">
                <a:solidFill>
                  <a:srgbClr val="0000CC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:</a:t>
            </a:r>
            <a:endParaRPr lang="pl-PL" sz="2000" dirty="0" smtClean="0">
              <a:solidFill>
                <a:srgbClr val="0000CC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228600" algn="just"/>
            <a:r>
              <a:rPr lang="pl-PL" u="sng" dirty="0" smtClean="0">
                <a:solidFill>
                  <a:srgbClr val="0000FF"/>
                </a:solidFill>
                <a:latin typeface="Arial" panose="020B0604020202020204" pitchFamily="34" charset="0"/>
                <a:ea typeface="Calibri" panose="020F0502020204030204" pitchFamily="34" charset="0"/>
                <a:hlinkClick r:id="rId3"/>
              </a:rPr>
              <a:t>www.forumprzeciwdepresji.pl</a:t>
            </a:r>
            <a:r>
              <a:rPr lang="pl-PL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; </a:t>
            </a:r>
            <a:endParaRPr lang="pl-PL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28600" algn="just"/>
            <a:r>
              <a:rPr lang="pl-PL" dirty="0" smtClean="0">
                <a:solidFill>
                  <a:srgbClr val="0000FF"/>
                </a:solidFill>
                <a:latin typeface="Arial" panose="020B0604020202020204" pitchFamily="34" charset="0"/>
                <a:ea typeface="Calibri" panose="020F0502020204030204" pitchFamily="34" charset="0"/>
                <a:hlinkClick r:id="rId4"/>
              </a:rPr>
              <a:t>www.zobaczjestem.pl</a:t>
            </a:r>
            <a:r>
              <a:rPr lang="pl-PL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; </a:t>
            </a:r>
          </a:p>
          <a:p>
            <a:pPr marL="228600" algn="just"/>
            <a:r>
              <a:rPr lang="pl-PL" dirty="0" smtClean="0">
                <a:solidFill>
                  <a:srgbClr val="0000FF"/>
                </a:solidFill>
                <a:latin typeface="Arial" panose="020B0604020202020204" pitchFamily="34" charset="0"/>
                <a:ea typeface="Calibri" panose="020F0502020204030204" pitchFamily="34" charset="0"/>
                <a:hlinkClick r:id="rId5"/>
              </a:rPr>
              <a:t>www.zobaczznikam.pl</a:t>
            </a:r>
            <a:r>
              <a:rPr lang="pl-PL" dirty="0" smtClean="0">
                <a:solidFill>
                  <a:srgbClr val="0000FF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;</a:t>
            </a:r>
          </a:p>
          <a:p>
            <a:pPr marL="228600" algn="just"/>
            <a:r>
              <a:rPr lang="pl-PL" dirty="0" smtClean="0">
                <a:solidFill>
                  <a:srgbClr val="0000FF"/>
                </a:solidFill>
                <a:latin typeface="Arial" panose="020B0604020202020204" pitchFamily="34" charset="0"/>
                <a:ea typeface="Calibri" panose="020F0502020204030204" pitchFamily="34" charset="0"/>
                <a:hlinkClick r:id="rId6"/>
              </a:rPr>
              <a:t>www.babyboom.pl</a:t>
            </a:r>
            <a:r>
              <a:rPr lang="pl-PL" dirty="0" smtClean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;</a:t>
            </a:r>
          </a:p>
          <a:p>
            <a:pPr marL="228600" algn="just"/>
            <a:r>
              <a:rPr lang="pl-PL" dirty="0" smtClean="0">
                <a:solidFill>
                  <a:srgbClr val="0000FF"/>
                </a:solidFill>
                <a:latin typeface="Arial" panose="020B0604020202020204" pitchFamily="34" charset="0"/>
                <a:ea typeface="Calibri" panose="020F0502020204030204" pitchFamily="34" charset="0"/>
                <a:hlinkClick r:id="rId7"/>
              </a:rPr>
              <a:t>www.naglesami.org.pl</a:t>
            </a:r>
            <a:r>
              <a:rPr lang="pl-PL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; </a:t>
            </a:r>
            <a:endParaRPr lang="pl-PL" dirty="0" smtClean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228600" algn="just"/>
            <a:r>
              <a:rPr lang="pl-PL" u="sng" dirty="0">
                <a:hlinkClick r:id="rId8"/>
              </a:rPr>
              <a:t>https://suicydologia.org/publikacje/</a:t>
            </a:r>
            <a:endParaRPr lang="pl-PL" dirty="0"/>
          </a:p>
          <a:p>
            <a:pPr marL="228600" algn="just"/>
            <a:endParaRPr lang="pl-PL" sz="2000" dirty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46533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8530" y="1625756"/>
            <a:ext cx="7886700" cy="655806"/>
          </a:xfrm>
        </p:spPr>
        <p:txBody>
          <a:bodyPr>
            <a:normAutofit/>
          </a:bodyPr>
          <a:lstStyle/>
          <a:p>
            <a:r>
              <a:rPr lang="pl-PL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Poradniki do pobrania</a:t>
            </a:r>
            <a:endParaRPr lang="pl-PL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 rotWithShape="1">
          <a:blip r:embed="rId2"/>
          <a:srcRect b="74656"/>
          <a:stretch/>
        </p:blipFill>
        <p:spPr>
          <a:xfrm>
            <a:off x="0" y="-35511"/>
            <a:ext cx="9144793" cy="1562100"/>
          </a:xfrm>
          <a:prstGeom prst="rect">
            <a:avLst/>
          </a:prstGeom>
        </p:spPr>
      </p:pic>
      <p:pic>
        <p:nvPicPr>
          <p:cNvPr id="4" name="Obraz 3" descr="151_239_okladka_-_afirmacja_zycia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948" y="2380729"/>
            <a:ext cx="2476870" cy="2928118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az 4" descr="who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1385" y="1625756"/>
            <a:ext cx="3062004" cy="275093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Obraz 5" descr="media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8002" y="4475858"/>
            <a:ext cx="3723739" cy="22992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4975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8530" y="1882066"/>
            <a:ext cx="7886700" cy="754602"/>
          </a:xfrm>
        </p:spPr>
        <p:txBody>
          <a:bodyPr>
            <a:normAutofit/>
          </a:bodyPr>
          <a:lstStyle/>
          <a:p>
            <a:r>
              <a:rPr lang="pl-PL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Poradniki do pobrania</a:t>
            </a:r>
            <a:endParaRPr lang="pl-PL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 rotWithShape="1">
          <a:blip r:embed="rId2"/>
          <a:srcRect b="74656"/>
          <a:stretch/>
        </p:blipFill>
        <p:spPr>
          <a:xfrm>
            <a:off x="0" y="-35511"/>
            <a:ext cx="9144793" cy="1562100"/>
          </a:xfrm>
          <a:prstGeom prst="rect">
            <a:avLst/>
          </a:prstGeom>
        </p:spPr>
      </p:pic>
      <p:pic>
        <p:nvPicPr>
          <p:cNvPr id="8" name="Obraz 7" descr="nauczyciel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315" y="3321762"/>
            <a:ext cx="3333121" cy="263778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Obraz 8" descr="pow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1899" y="2281562"/>
            <a:ext cx="3879542" cy="30825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36818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8530" y="1625756"/>
            <a:ext cx="7886700" cy="655806"/>
          </a:xfrm>
        </p:spPr>
        <p:txBody>
          <a:bodyPr>
            <a:normAutofit/>
          </a:bodyPr>
          <a:lstStyle/>
          <a:p>
            <a:r>
              <a:rPr lang="pl-PL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Poradniki do pobrania</a:t>
            </a:r>
            <a:endParaRPr lang="pl-PL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 rotWithShape="1">
          <a:blip r:embed="rId2"/>
          <a:srcRect b="74656"/>
          <a:stretch/>
        </p:blipFill>
        <p:spPr>
          <a:xfrm>
            <a:off x="0" y="-35511"/>
            <a:ext cx="9144793" cy="1562100"/>
          </a:xfrm>
          <a:prstGeom prst="rect">
            <a:avLst/>
          </a:prstGeom>
        </p:spPr>
      </p:pic>
      <p:pic>
        <p:nvPicPr>
          <p:cNvPr id="10" name="Obraz 9" descr="lekarze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3288" y="2380728"/>
            <a:ext cx="5659071" cy="406446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69500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/>
        </p:nvPicPr>
        <p:blipFill rotWithShape="1">
          <a:blip r:embed="rId2"/>
          <a:srcRect b="74656"/>
          <a:stretch/>
        </p:blipFill>
        <p:spPr>
          <a:xfrm>
            <a:off x="0" y="-35511"/>
            <a:ext cx="9144793" cy="1562100"/>
          </a:xfrm>
          <a:prstGeom prst="rect">
            <a:avLst/>
          </a:prstGeom>
        </p:spPr>
      </p:pic>
      <p:sp>
        <p:nvSpPr>
          <p:cNvPr id="4" name="Prostokąt 3"/>
          <p:cNvSpPr/>
          <p:nvPr/>
        </p:nvSpPr>
        <p:spPr>
          <a:xfrm>
            <a:off x="430963" y="2038421"/>
            <a:ext cx="8282866" cy="42164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pl-PL" sz="2400" b="1" dirty="0">
                <a:solidFill>
                  <a:srgbClr val="0000CC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DEKALOG ZDROWIA PSYCHICZNEGO</a:t>
            </a:r>
            <a:endParaRPr lang="pl-PL" dirty="0">
              <a:solidFill>
                <a:srgbClr val="0000CC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pl-PL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 podstawie oprac. </a:t>
            </a:r>
            <a:r>
              <a:rPr lang="en-US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Health Education Authority 1999 </a:t>
            </a:r>
            <a:r>
              <a:rPr lang="en-US" sz="1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US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Instytutu</a:t>
            </a:r>
            <a:r>
              <a:rPr lang="en-US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Psychiatrii</a:t>
            </a:r>
            <a:r>
              <a:rPr lang="en-US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</a:t>
            </a:r>
            <a:r>
              <a:rPr lang="en-US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n-US" sz="120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Neurologii</a:t>
            </a:r>
            <a:r>
              <a:rPr lang="en-US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–</a:t>
            </a:r>
            <a:endParaRPr lang="pl-PL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pl-PL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ulotka </a:t>
            </a:r>
            <a:r>
              <a:rPr lang="pl-PL" sz="1200" b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Zrób coś dobrego dla swego zdrowia psychicznego</a:t>
            </a:r>
            <a:r>
              <a:rPr lang="pl-PL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-2000</a:t>
            </a:r>
            <a:endParaRPr lang="pl-PL" sz="12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12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Oto 10 zasad, które mogą Tobie pomóc: zmienić coś w Twoim życiu na lepsze, nadać mu więcej sensu, poprawić samopoczucie i poczucie własnej wartości, polepszyć relację z innymi ludźmi, zwiększyć optymizm i zadowolenie z życia</a:t>
            </a:r>
            <a:r>
              <a:rPr lang="pl-PL" sz="12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l-PL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sz="1400" b="1" dirty="0">
                <a:solidFill>
                  <a:srgbClr val="0000CC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Akceptuj siebie takim, jaki jesteś.</a:t>
            </a:r>
            <a:endParaRPr lang="pl-PL" sz="1400" dirty="0">
              <a:solidFill>
                <a:srgbClr val="0000CC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sz="1400" b="1" dirty="0">
                <a:solidFill>
                  <a:srgbClr val="0000CC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Rozmawiaj o swoich kłopotach.</a:t>
            </a:r>
            <a:endParaRPr lang="pl-PL" sz="1400" dirty="0">
              <a:solidFill>
                <a:srgbClr val="0000CC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sz="1400" b="1" dirty="0">
                <a:solidFill>
                  <a:srgbClr val="0000CC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Bądź aktywny.</a:t>
            </a:r>
            <a:endParaRPr lang="pl-PL" sz="1400" dirty="0">
              <a:solidFill>
                <a:srgbClr val="0000CC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sz="1400" b="1" dirty="0">
                <a:solidFill>
                  <a:srgbClr val="0000CC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Naucz się nowych umiejętności.</a:t>
            </a:r>
            <a:endParaRPr lang="pl-PL" sz="1400" dirty="0">
              <a:solidFill>
                <a:srgbClr val="0000CC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sz="1400" b="1" dirty="0">
                <a:solidFill>
                  <a:srgbClr val="0000CC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Bądź w kontakcie z przyjaciółmi.</a:t>
            </a:r>
            <a:endParaRPr lang="pl-PL" sz="1400" dirty="0">
              <a:solidFill>
                <a:srgbClr val="0000CC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sz="1400" b="1" dirty="0">
                <a:solidFill>
                  <a:srgbClr val="0000CC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Zajmij się czymś twórczym.</a:t>
            </a:r>
            <a:endParaRPr lang="pl-PL" sz="1400" dirty="0">
              <a:solidFill>
                <a:srgbClr val="0000CC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sz="1400" b="1" dirty="0">
                <a:solidFill>
                  <a:srgbClr val="0000CC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Zaangażuj się.</a:t>
            </a:r>
            <a:endParaRPr lang="pl-PL" sz="1400" dirty="0">
              <a:solidFill>
                <a:srgbClr val="0000CC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sz="1400" b="1" dirty="0">
                <a:solidFill>
                  <a:srgbClr val="0000CC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Poproś o pomoc.</a:t>
            </a:r>
            <a:endParaRPr lang="pl-PL" sz="1400" dirty="0">
              <a:solidFill>
                <a:srgbClr val="0000CC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0"/>
              </a:spcAft>
              <a:buFont typeface="+mj-lt"/>
              <a:buAutoNum type="arabicPeriod"/>
            </a:pPr>
            <a:r>
              <a:rPr lang="pl-PL" sz="1400" b="1" dirty="0">
                <a:solidFill>
                  <a:srgbClr val="0000CC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Zrelaksuj się.</a:t>
            </a:r>
            <a:endParaRPr lang="pl-PL" sz="1400" dirty="0">
              <a:solidFill>
                <a:srgbClr val="0000CC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pl-PL" sz="1400" b="1" dirty="0">
                <a:solidFill>
                  <a:srgbClr val="0000CC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Przetrwaj trudny czas.</a:t>
            </a:r>
            <a:endParaRPr lang="pl-PL" sz="1400" dirty="0">
              <a:solidFill>
                <a:srgbClr val="0000CC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4154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/>
        </p:nvPicPr>
        <p:blipFill rotWithShape="1">
          <a:blip r:embed="rId2"/>
          <a:srcRect b="74656"/>
          <a:stretch/>
        </p:blipFill>
        <p:spPr>
          <a:xfrm>
            <a:off x="0" y="0"/>
            <a:ext cx="9144793" cy="1562100"/>
          </a:xfrm>
          <a:prstGeom prst="rect">
            <a:avLst/>
          </a:prstGeom>
        </p:spPr>
      </p:pic>
      <p:sp>
        <p:nvSpPr>
          <p:cNvPr id="6" name="Prostokąt 5"/>
          <p:cNvSpPr/>
          <p:nvPr/>
        </p:nvSpPr>
        <p:spPr>
          <a:xfrm>
            <a:off x="116541" y="1864659"/>
            <a:ext cx="881790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Prostokąt 1"/>
          <p:cNvSpPr/>
          <p:nvPr/>
        </p:nvSpPr>
        <p:spPr>
          <a:xfrm>
            <a:off x="3082834" y="1762890"/>
            <a:ext cx="5851616" cy="38472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l-PL" sz="1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endParaRPr lang="pl-PL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pl-PL" sz="3600" b="1" i="1" dirty="0" smtClean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Dziękujemy za uwagę</a:t>
            </a:r>
            <a:endParaRPr lang="pl-PL" sz="3600" b="1" i="1" dirty="0">
              <a:solidFill>
                <a:srgbClr val="0000C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405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1200</TotalTime>
  <Words>572</Words>
  <Application>Microsoft Office PowerPoint</Application>
  <PresentationFormat>Pokaz na ekranie (4:3)</PresentationFormat>
  <Paragraphs>72</Paragraphs>
  <Slides>9</Slides>
  <Notes>0</Notes>
  <HiddenSlides>1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Motyw pakietu Office</vt:lpstr>
      <vt:lpstr>Konferencja  Przywrócić radość życia –  jak rozpoznać i pomóc osobie  w kryzysie suicydalnym?      w dniu 13 stycznia 2021 r. </vt:lpstr>
      <vt:lpstr>Prezentacja programu PowerPoint</vt:lpstr>
      <vt:lpstr>Prezentacja programu PowerPoint</vt:lpstr>
      <vt:lpstr>Prezentacja programu PowerPoint</vt:lpstr>
      <vt:lpstr>Poradniki do pobrania</vt:lpstr>
      <vt:lpstr>Poradniki do pobrania</vt:lpstr>
      <vt:lpstr>Poradniki do pobrania</vt:lpstr>
      <vt:lpstr>Prezentacja programu PowerPoint</vt:lpstr>
      <vt:lpstr>Prezentacja programu PowerPoint</vt:lpstr>
    </vt:vector>
  </TitlesOfParts>
  <Company>Kuratorium Oświaty w Warszawie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Joanna Ogrodnik</dc:creator>
  <cp:lastModifiedBy>Renata Karwat</cp:lastModifiedBy>
  <cp:revision>214</cp:revision>
  <cp:lastPrinted>2021-01-11T13:46:16Z</cp:lastPrinted>
  <dcterms:created xsi:type="dcterms:W3CDTF">2017-04-27T12:18:46Z</dcterms:created>
  <dcterms:modified xsi:type="dcterms:W3CDTF">2021-01-19T11:21:57Z</dcterms:modified>
</cp:coreProperties>
</file>