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7"/>
  </p:notesMasterIdLst>
  <p:handoutMasterIdLst>
    <p:handoutMasterId r:id="rId18"/>
  </p:handoutMasterIdLst>
  <p:sldIdLst>
    <p:sldId id="413" r:id="rId2"/>
    <p:sldId id="411" r:id="rId3"/>
    <p:sldId id="332" r:id="rId4"/>
    <p:sldId id="382" r:id="rId5"/>
    <p:sldId id="383" r:id="rId6"/>
    <p:sldId id="430" r:id="rId7"/>
    <p:sldId id="429" r:id="rId8"/>
    <p:sldId id="431" r:id="rId9"/>
    <p:sldId id="410" r:id="rId10"/>
    <p:sldId id="403" r:id="rId11"/>
    <p:sldId id="404" r:id="rId12"/>
    <p:sldId id="405" r:id="rId13"/>
    <p:sldId id="426" r:id="rId14"/>
    <p:sldId id="432" r:id="rId15"/>
    <p:sldId id="433" r:id="rId16"/>
  </p:sldIdLst>
  <p:sldSz cx="9144000" cy="6858000" type="screen4x3"/>
  <p:notesSz cx="6797675" cy="992822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0DE3"/>
    <a:srgbClr val="2D91C3"/>
    <a:srgbClr val="0DE10D"/>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76" autoAdjust="0"/>
    <p:restoredTop sz="89179" autoAdjust="0"/>
  </p:normalViewPr>
  <p:slideViewPr>
    <p:cSldViewPr>
      <p:cViewPr varScale="1">
        <p:scale>
          <a:sx n="65" d="100"/>
          <a:sy n="65" d="100"/>
        </p:scale>
        <p:origin x="1782" y="72"/>
      </p:cViewPr>
      <p:guideLst>
        <p:guide orient="horz" pos="2160"/>
        <p:guide pos="2880"/>
      </p:guideLst>
    </p:cSldViewPr>
  </p:slideViewPr>
  <p:outlineViewPr>
    <p:cViewPr>
      <p:scale>
        <a:sx n="33" d="100"/>
        <a:sy n="33" d="100"/>
      </p:scale>
      <p:origin x="0" y="18331"/>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Arkusz_programu_Microsoft_Excel.xlsx"/><Relationship Id="rId2" Type="http://schemas.openxmlformats.org/officeDocument/2006/relationships/image" Target="../media/image9.png"/><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216" b="1" i="0" u="none" strike="noStrike" kern="1200" cap="none" spc="0" normalizeH="0" baseline="0">
                <a:solidFill>
                  <a:schemeClr val="dk1">
                    <a:lumMod val="50000"/>
                    <a:lumOff val="50000"/>
                  </a:schemeClr>
                </a:solidFill>
                <a:latin typeface="Arial" panose="020B0604020202020204" pitchFamily="34" charset="0"/>
                <a:ea typeface="+mj-ea"/>
                <a:cs typeface="Arial" panose="020B0604020202020204" pitchFamily="34" charset="0"/>
              </a:defRPr>
            </a:pPr>
            <a:r>
              <a:rPr lang="pl-PL">
                <a:latin typeface="Arial" panose="020B0604020202020204" pitchFamily="34" charset="0"/>
                <a:cs typeface="Arial" panose="020B0604020202020204" pitchFamily="34" charset="0"/>
              </a:rPr>
              <a:t>Liczba wypoczywających</a:t>
            </a:r>
          </a:p>
        </c:rich>
      </c:tx>
      <c:overlay val="0"/>
      <c:spPr>
        <a:noFill/>
        <a:ln w="35177">
          <a:noFill/>
        </a:ln>
      </c:spPr>
    </c:title>
    <c:autoTitleDeleted val="0"/>
    <c:plotArea>
      <c:layout/>
      <c:lineChart>
        <c:grouping val="standard"/>
        <c:varyColors val="0"/>
        <c:ser>
          <c:idx val="0"/>
          <c:order val="0"/>
          <c:spPr>
            <a:ln w="30780"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E4-49E0-A8CD-ED75790C673A}"/>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E4-49E0-A8CD-ED75790C673A}"/>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E4-49E0-A8CD-ED75790C673A}"/>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E4-49E0-A8CD-ED75790C673A}"/>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E4-49E0-A8CD-ED75790C673A}"/>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E4-49E0-A8CD-ED75790C673A}"/>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E4-49E0-A8CD-ED75790C673A}"/>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E4-49E0-A8CD-ED75790C673A}"/>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6E4-49E0-A8CD-ED75790C673A}"/>
                </c:ext>
              </c:extLst>
            </c:dLbl>
            <c:spPr>
              <a:noFill/>
              <a:ln w="35177">
                <a:noFill/>
              </a:ln>
            </c:spPr>
            <c:txPr>
              <a:bodyPr rot="0" spcFirstLastPara="1" vertOverflow="ellipsis" vert="horz" wrap="square" lIns="38100" tIns="19050" rIns="38100" bIns="19050" anchor="ctr" anchorCtr="1">
                <a:spAutoFit/>
              </a:bodyPr>
              <a:lstStyle/>
              <a:p>
                <a:pPr>
                  <a:defRPr sz="1246" b="0" i="0" u="none" strike="noStrike" kern="1200" baseline="0">
                    <a:ln>
                      <a:noFill/>
                    </a:ln>
                    <a:solidFill>
                      <a:srgbClr val="FF0000"/>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'Lato 2018 wykresy'!$B$23:$J$23</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'Lato 2018 wykresy'!$B$24:$J$24</c:f>
              <c:numCache>
                <c:formatCode>#\ ##0</c:formatCode>
                <c:ptCount val="9"/>
                <c:pt idx="0">
                  <c:v>98910</c:v>
                </c:pt>
                <c:pt idx="1">
                  <c:v>155725</c:v>
                </c:pt>
                <c:pt idx="2">
                  <c:v>154900</c:v>
                </c:pt>
                <c:pt idx="3">
                  <c:v>163945</c:v>
                </c:pt>
                <c:pt idx="4">
                  <c:v>174486</c:v>
                </c:pt>
                <c:pt idx="5">
                  <c:v>186994</c:v>
                </c:pt>
                <c:pt idx="6">
                  <c:v>200082</c:v>
                </c:pt>
                <c:pt idx="7">
                  <c:v>229450</c:v>
                </c:pt>
                <c:pt idx="8">
                  <c:v>253147</c:v>
                </c:pt>
              </c:numCache>
            </c:numRef>
          </c:val>
          <c:smooth val="0"/>
          <c:extLst>
            <c:ext xmlns:c16="http://schemas.microsoft.com/office/drawing/2014/chart" uri="{C3380CC4-5D6E-409C-BE32-E72D297353CC}">
              <c16:uniqueId val="{00000009-A6E4-49E0-A8CD-ED75790C673A}"/>
            </c:ext>
          </c:extLst>
        </c:ser>
        <c:dLbls>
          <c:showLegendKey val="0"/>
          <c:showVal val="0"/>
          <c:showCatName val="0"/>
          <c:showSerName val="0"/>
          <c:showPercent val="0"/>
          <c:showBubbleSize val="0"/>
        </c:dLbls>
        <c:upDownBars>
          <c:gapWidth val="72"/>
          <c:upBars>
            <c:spPr>
              <a:solidFill>
                <a:schemeClr val="lt1"/>
              </a:solidFill>
              <a:ln w="13191" cap="flat" cmpd="sng" algn="ctr">
                <a:solidFill>
                  <a:schemeClr val="dk1">
                    <a:lumMod val="50000"/>
                    <a:lumOff val="50000"/>
                  </a:schemeClr>
                </a:solidFill>
                <a:round/>
              </a:ln>
              <a:effectLst/>
            </c:spPr>
          </c:upBars>
          <c:downBars>
            <c:spPr>
              <a:solidFill>
                <a:schemeClr val="dk1">
                  <a:lumMod val="75000"/>
                  <a:lumOff val="25000"/>
                </a:schemeClr>
              </a:solidFill>
              <a:ln w="13191" cap="flat" cmpd="sng" algn="ctr">
                <a:solidFill>
                  <a:schemeClr val="dk1">
                    <a:lumMod val="50000"/>
                    <a:lumOff val="50000"/>
                  </a:schemeClr>
                </a:solidFill>
                <a:round/>
              </a:ln>
              <a:effectLst/>
            </c:spPr>
          </c:downBars>
        </c:upDownBars>
        <c:smooth val="0"/>
        <c:axId val="159167168"/>
        <c:axId val="1"/>
      </c:lineChart>
      <c:catAx>
        <c:axId val="159167168"/>
        <c:scaling>
          <c:orientation val="minMax"/>
        </c:scaling>
        <c:delete val="0"/>
        <c:axPos val="b"/>
        <c:majorGridlines>
          <c:spPr>
            <a:ln w="13191" cap="flat" cmpd="sng" algn="ctr">
              <a:solidFill>
                <a:schemeClr val="dk1">
                  <a:lumMod val="15000"/>
                  <a:lumOff val="85000"/>
                  <a:alpha val="54000"/>
                </a:schemeClr>
              </a:solidFill>
              <a:round/>
            </a:ln>
            <a:effectLst/>
          </c:spPr>
        </c:majorGridlines>
        <c:minorGridlines>
          <c:spPr>
            <a:ln w="13191"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13191" cap="flat" cmpd="sng" algn="ctr">
            <a:solidFill>
              <a:schemeClr val="dk1">
                <a:lumMod val="15000"/>
                <a:lumOff val="85000"/>
              </a:schemeClr>
            </a:solidFill>
            <a:round/>
          </a:ln>
          <a:effectLst/>
        </c:spPr>
        <c:txPr>
          <a:bodyPr rot="-60000000" spcFirstLastPara="1" vertOverflow="ellipsis" vert="horz" wrap="square" anchor="ctr" anchorCtr="1"/>
          <a:lstStyle/>
          <a:p>
            <a:pPr>
              <a:defRPr sz="1246" b="0" i="0" u="none" strike="noStrike" kern="1200" cap="none" spc="0" normalizeH="0" baseline="0">
                <a:solidFill>
                  <a:schemeClr val="dk1">
                    <a:lumMod val="65000"/>
                    <a:lumOff val="35000"/>
                  </a:schemeClr>
                </a:solidFill>
                <a:latin typeface="+mn-lt"/>
                <a:ea typeface="+mn-ea"/>
                <a:cs typeface="+mn-cs"/>
              </a:defRPr>
            </a:pPr>
            <a:endParaRPr lang="pl-PL"/>
          </a:p>
        </c:txPr>
        <c:crossAx val="1"/>
        <c:crossesAt val="0"/>
        <c:auto val="1"/>
        <c:lblAlgn val="ctr"/>
        <c:lblOffset val="100"/>
        <c:noMultiLvlLbl val="0"/>
      </c:catAx>
      <c:valAx>
        <c:axId val="1"/>
        <c:scaling>
          <c:orientation val="minMax"/>
          <c:max val="260000"/>
          <c:min val="0"/>
        </c:scaling>
        <c:delete val="0"/>
        <c:axPos val="l"/>
        <c:majorGridlines>
          <c:spPr>
            <a:ln w="13191" cap="flat" cmpd="sng" algn="ctr">
              <a:solidFill>
                <a:schemeClr val="dk1">
                  <a:lumMod val="15000"/>
                  <a:lumOff val="85000"/>
                  <a:alpha val="54000"/>
                </a:schemeClr>
              </a:solidFill>
              <a:round/>
            </a:ln>
            <a:effectLst/>
          </c:spPr>
        </c:majorGridlines>
        <c:numFmt formatCode="#,##0" sourceLinked="0"/>
        <c:majorTickMark val="none"/>
        <c:minorTickMark val="none"/>
        <c:tickLblPos val="nextTo"/>
        <c:spPr>
          <a:ln w="8794">
            <a:noFill/>
          </a:ln>
        </c:spPr>
        <c:txPr>
          <a:bodyPr rot="-60000000" spcFirstLastPara="1" vertOverflow="ellipsis" vert="horz" wrap="square" anchor="ctr" anchorCtr="1"/>
          <a:lstStyle/>
          <a:p>
            <a:pPr>
              <a:defRPr sz="1246" b="0" i="0" u="none" strike="noStrike" kern="1200" baseline="0">
                <a:solidFill>
                  <a:schemeClr val="dk1">
                    <a:lumMod val="65000"/>
                    <a:lumOff val="35000"/>
                  </a:schemeClr>
                </a:solidFill>
                <a:latin typeface="+mn-lt"/>
                <a:ea typeface="+mn-ea"/>
                <a:cs typeface="+mn-cs"/>
              </a:defRPr>
            </a:pPr>
            <a:endParaRPr lang="pl-PL"/>
          </a:p>
        </c:txPr>
        <c:crossAx val="159167168"/>
        <c:crosses val="autoZero"/>
        <c:crossBetween val="between"/>
      </c:valAx>
      <c:spPr>
        <a:blipFill dpi="0" rotWithShape="0">
          <a:blip xmlns:r="http://schemas.openxmlformats.org/officeDocument/2006/relationships" r:embed="rId2"/>
          <a:srcRect/>
          <a:tile tx="0" ty="0" sx="100000" sy="100000" flip="none" algn="tl"/>
        </a:blipFill>
        <a:ln w="35177">
          <a:noFill/>
        </a:ln>
      </c:spPr>
    </c:plotArea>
    <c:plotVisOnly val="1"/>
    <c:dispBlanksAs val="gap"/>
    <c:showDLblsOverMax val="0"/>
  </c:chart>
  <c:spPr>
    <a:solidFill>
      <a:schemeClr val="lt1"/>
    </a:solidFill>
    <a:ln w="13191" cap="flat" cmpd="sng" algn="ctr">
      <a:solidFill>
        <a:schemeClr val="bg1">
          <a:lumMod val="50000"/>
        </a:schemeClr>
      </a:solidFill>
      <a:round/>
    </a:ln>
    <a:effectLst/>
  </c:spPr>
  <c:txPr>
    <a:bodyPr/>
    <a:lstStyle/>
    <a:p>
      <a:pPr>
        <a:defRPr/>
      </a:pPr>
      <a:endParaRPr lang="pl-PL"/>
    </a:p>
  </c:txPr>
  <c:externalData r:id="rId3">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2946400" cy="496967"/>
          </a:xfrm>
          <a:prstGeom prst="rect">
            <a:avLst/>
          </a:prstGeom>
        </p:spPr>
        <p:txBody>
          <a:bodyPr vert="horz" lIns="91431" tIns="45715" rIns="91431" bIns="45715" rtlCol="0"/>
          <a:lstStyle>
            <a:lvl1pPr algn="l">
              <a:defRPr sz="1200"/>
            </a:lvl1pPr>
          </a:lstStyle>
          <a:p>
            <a:endParaRPr lang="pl-PL"/>
          </a:p>
        </p:txBody>
      </p:sp>
      <p:sp>
        <p:nvSpPr>
          <p:cNvPr id="3" name="Symbol zastępczy daty 2"/>
          <p:cNvSpPr>
            <a:spLocks noGrp="1"/>
          </p:cNvSpPr>
          <p:nvPr>
            <p:ph type="dt" sz="quarter" idx="1"/>
          </p:nvPr>
        </p:nvSpPr>
        <p:spPr>
          <a:xfrm>
            <a:off x="3849688" y="1"/>
            <a:ext cx="2946400" cy="496967"/>
          </a:xfrm>
          <a:prstGeom prst="rect">
            <a:avLst/>
          </a:prstGeom>
        </p:spPr>
        <p:txBody>
          <a:bodyPr vert="horz" lIns="91431" tIns="45715" rIns="91431" bIns="45715" rtlCol="0"/>
          <a:lstStyle>
            <a:lvl1pPr algn="r">
              <a:defRPr sz="1200"/>
            </a:lvl1pPr>
          </a:lstStyle>
          <a:p>
            <a:fld id="{7B72FC35-84B6-43CA-BF18-B388B9CEF70A}" type="datetimeFigureOut">
              <a:rPr lang="pl-PL" smtClean="0"/>
              <a:t>2019-05-23</a:t>
            </a:fld>
            <a:endParaRPr lang="pl-PL"/>
          </a:p>
        </p:txBody>
      </p:sp>
      <p:sp>
        <p:nvSpPr>
          <p:cNvPr id="4" name="Symbol zastępczy stopki 3"/>
          <p:cNvSpPr>
            <a:spLocks noGrp="1"/>
          </p:cNvSpPr>
          <p:nvPr>
            <p:ph type="ftr" sz="quarter" idx="2"/>
          </p:nvPr>
        </p:nvSpPr>
        <p:spPr>
          <a:xfrm>
            <a:off x="0" y="9429671"/>
            <a:ext cx="2946400" cy="496966"/>
          </a:xfrm>
          <a:prstGeom prst="rect">
            <a:avLst/>
          </a:prstGeom>
        </p:spPr>
        <p:txBody>
          <a:bodyPr vert="horz" lIns="91431" tIns="45715" rIns="91431" bIns="45715"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9688" y="9429671"/>
            <a:ext cx="2946400" cy="496966"/>
          </a:xfrm>
          <a:prstGeom prst="rect">
            <a:avLst/>
          </a:prstGeom>
        </p:spPr>
        <p:txBody>
          <a:bodyPr vert="horz" lIns="91431" tIns="45715" rIns="91431" bIns="45715" rtlCol="0" anchor="b"/>
          <a:lstStyle>
            <a:lvl1pPr algn="r">
              <a:defRPr sz="1200"/>
            </a:lvl1pPr>
          </a:lstStyle>
          <a:p>
            <a:fld id="{A7451CAF-C687-41AF-99C6-C1983664339E}" type="slidenum">
              <a:rPr lang="pl-PL" smtClean="0"/>
              <a:t>‹#›</a:t>
            </a:fld>
            <a:endParaRPr lang="pl-PL"/>
          </a:p>
        </p:txBody>
      </p:sp>
    </p:spTree>
    <p:extLst>
      <p:ext uri="{BB962C8B-B14F-4D97-AF65-F5344CB8AC3E}">
        <p14:creationId xmlns:p14="http://schemas.microsoft.com/office/powerpoint/2010/main" val="1457267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2946400" cy="496967"/>
          </a:xfrm>
          <a:prstGeom prst="rect">
            <a:avLst/>
          </a:prstGeom>
        </p:spPr>
        <p:txBody>
          <a:bodyPr vert="horz" lIns="91431" tIns="45715" rIns="91431" bIns="45715" rtlCol="0"/>
          <a:lstStyle>
            <a:lvl1pPr algn="l">
              <a:defRPr sz="1200"/>
            </a:lvl1pPr>
          </a:lstStyle>
          <a:p>
            <a:endParaRPr lang="pl-PL"/>
          </a:p>
        </p:txBody>
      </p:sp>
      <p:sp>
        <p:nvSpPr>
          <p:cNvPr id="3" name="Symbol zastępczy daty 2"/>
          <p:cNvSpPr>
            <a:spLocks noGrp="1"/>
          </p:cNvSpPr>
          <p:nvPr>
            <p:ph type="dt" idx="1"/>
          </p:nvPr>
        </p:nvSpPr>
        <p:spPr>
          <a:xfrm>
            <a:off x="3849688" y="1"/>
            <a:ext cx="2946400" cy="496967"/>
          </a:xfrm>
          <a:prstGeom prst="rect">
            <a:avLst/>
          </a:prstGeom>
        </p:spPr>
        <p:txBody>
          <a:bodyPr vert="horz" lIns="91431" tIns="45715" rIns="91431" bIns="45715" rtlCol="0"/>
          <a:lstStyle>
            <a:lvl1pPr algn="r">
              <a:defRPr sz="1200"/>
            </a:lvl1pPr>
          </a:lstStyle>
          <a:p>
            <a:fld id="{45C11DCF-27A4-46DE-BD0C-D83B9E988796}" type="datetimeFigureOut">
              <a:rPr lang="pl-PL" smtClean="0"/>
              <a:t>2019-05-23</a:t>
            </a:fld>
            <a:endParaRPr lang="pl-PL"/>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endParaRPr lang="pl-PL"/>
          </a:p>
        </p:txBody>
      </p:sp>
      <p:sp>
        <p:nvSpPr>
          <p:cNvPr id="5" name="Symbol zastępczy notatek 4"/>
          <p:cNvSpPr>
            <a:spLocks noGrp="1"/>
          </p:cNvSpPr>
          <p:nvPr>
            <p:ph type="body" sz="quarter" idx="3"/>
          </p:nvPr>
        </p:nvSpPr>
        <p:spPr>
          <a:xfrm>
            <a:off x="679452" y="4715629"/>
            <a:ext cx="5438775" cy="4467940"/>
          </a:xfrm>
          <a:prstGeom prst="rect">
            <a:avLst/>
          </a:prstGeom>
        </p:spPr>
        <p:txBody>
          <a:bodyPr vert="horz" lIns="91431" tIns="45715" rIns="91431" bIns="45715"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29671"/>
            <a:ext cx="2946400" cy="496966"/>
          </a:xfrm>
          <a:prstGeom prst="rect">
            <a:avLst/>
          </a:prstGeom>
        </p:spPr>
        <p:txBody>
          <a:bodyPr vert="horz" lIns="91431" tIns="45715" rIns="91431" bIns="45715"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49688" y="9429671"/>
            <a:ext cx="2946400" cy="496966"/>
          </a:xfrm>
          <a:prstGeom prst="rect">
            <a:avLst/>
          </a:prstGeom>
        </p:spPr>
        <p:txBody>
          <a:bodyPr vert="horz" lIns="91431" tIns="45715" rIns="91431" bIns="45715" rtlCol="0" anchor="b"/>
          <a:lstStyle>
            <a:lvl1pPr algn="r">
              <a:defRPr sz="1200"/>
            </a:lvl1pPr>
          </a:lstStyle>
          <a:p>
            <a:fld id="{6B04ED5C-E567-4526-ADD6-D7DBF7738968}" type="slidenum">
              <a:rPr lang="pl-PL" smtClean="0"/>
              <a:t>‹#›</a:t>
            </a:fld>
            <a:endParaRPr lang="pl-PL"/>
          </a:p>
        </p:txBody>
      </p:sp>
    </p:spTree>
    <p:extLst>
      <p:ext uri="{BB962C8B-B14F-4D97-AF65-F5344CB8AC3E}">
        <p14:creationId xmlns:p14="http://schemas.microsoft.com/office/powerpoint/2010/main" val="253981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B04ED5C-E567-4526-ADD6-D7DBF7738968}" type="slidenum">
              <a:rPr lang="pl-PL" smtClean="0"/>
              <a:t>7</a:t>
            </a:fld>
            <a:endParaRPr lang="pl-PL"/>
          </a:p>
        </p:txBody>
      </p:sp>
    </p:spTree>
    <p:extLst>
      <p:ext uri="{BB962C8B-B14F-4D97-AF65-F5344CB8AC3E}">
        <p14:creationId xmlns:p14="http://schemas.microsoft.com/office/powerpoint/2010/main" val="3349250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Opinia</a:t>
            </a:r>
            <a:r>
              <a:rPr lang="pl-PL" baseline="0" dirty="0" smtClean="0"/>
              <a:t> straży powinna być aktualna i nie posiadać wpisów o </a:t>
            </a:r>
            <a:r>
              <a:rPr lang="pl-PL" baseline="0" dirty="0" smtClean="0">
                <a:solidFill>
                  <a:srgbClr val="FF0000"/>
                </a:solidFill>
              </a:rPr>
              <a:t>warunkowym  dopuszczeniu </a:t>
            </a:r>
            <a:r>
              <a:rPr lang="pl-PL" baseline="0" dirty="0" smtClean="0"/>
              <a:t>obiektu dla wypoczynku dzieci i młodzieży</a:t>
            </a:r>
            <a:endParaRPr lang="pl-PL" dirty="0"/>
          </a:p>
        </p:txBody>
      </p:sp>
      <p:sp>
        <p:nvSpPr>
          <p:cNvPr id="4" name="Symbol zastępczy numeru slajdu 3"/>
          <p:cNvSpPr>
            <a:spLocks noGrp="1"/>
          </p:cNvSpPr>
          <p:nvPr>
            <p:ph type="sldNum" sz="quarter" idx="10"/>
          </p:nvPr>
        </p:nvSpPr>
        <p:spPr/>
        <p:txBody>
          <a:bodyPr/>
          <a:lstStyle/>
          <a:p>
            <a:fld id="{6B04ED5C-E567-4526-ADD6-D7DBF7738968}" type="slidenum">
              <a:rPr lang="pl-PL" smtClean="0"/>
              <a:t>10</a:t>
            </a:fld>
            <a:endParaRPr lang="pl-PL"/>
          </a:p>
        </p:txBody>
      </p:sp>
    </p:spTree>
    <p:extLst>
      <p:ext uri="{BB962C8B-B14F-4D97-AF65-F5344CB8AC3E}">
        <p14:creationId xmlns:p14="http://schemas.microsoft.com/office/powerpoint/2010/main" val="2868475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Opinia</a:t>
            </a:r>
            <a:r>
              <a:rPr lang="pl-PL" baseline="0" dirty="0" smtClean="0"/>
              <a:t> straży powinna być aktualna i nie posiadać wpisów o </a:t>
            </a:r>
            <a:r>
              <a:rPr lang="pl-PL" baseline="0" dirty="0" smtClean="0">
                <a:solidFill>
                  <a:srgbClr val="FF0000"/>
                </a:solidFill>
              </a:rPr>
              <a:t>warunkowym  dopuszczeniu </a:t>
            </a:r>
            <a:r>
              <a:rPr lang="pl-PL" baseline="0" dirty="0" smtClean="0"/>
              <a:t>obiektu dla wypoczynku dzieci i młodzieży</a:t>
            </a:r>
            <a:endParaRPr lang="pl-PL" dirty="0"/>
          </a:p>
        </p:txBody>
      </p:sp>
      <p:sp>
        <p:nvSpPr>
          <p:cNvPr id="4" name="Symbol zastępczy numeru slajdu 3"/>
          <p:cNvSpPr>
            <a:spLocks noGrp="1"/>
          </p:cNvSpPr>
          <p:nvPr>
            <p:ph type="sldNum" sz="quarter" idx="10"/>
          </p:nvPr>
        </p:nvSpPr>
        <p:spPr/>
        <p:txBody>
          <a:bodyPr/>
          <a:lstStyle/>
          <a:p>
            <a:fld id="{6B04ED5C-E567-4526-ADD6-D7DBF7738968}" type="slidenum">
              <a:rPr lang="pl-PL" smtClean="0"/>
              <a:t>11</a:t>
            </a:fld>
            <a:endParaRPr lang="pl-PL"/>
          </a:p>
        </p:txBody>
      </p:sp>
    </p:spTree>
    <p:extLst>
      <p:ext uri="{BB962C8B-B14F-4D97-AF65-F5344CB8AC3E}">
        <p14:creationId xmlns:p14="http://schemas.microsoft.com/office/powerpoint/2010/main" val="243736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Opinia</a:t>
            </a:r>
            <a:r>
              <a:rPr lang="pl-PL" baseline="0" dirty="0" smtClean="0"/>
              <a:t> straży powinna być aktualna i nie posiadać wpisów o </a:t>
            </a:r>
            <a:r>
              <a:rPr lang="pl-PL" baseline="0" dirty="0" smtClean="0">
                <a:solidFill>
                  <a:srgbClr val="FF0000"/>
                </a:solidFill>
              </a:rPr>
              <a:t>warunkowym  dopuszczeniu </a:t>
            </a:r>
            <a:r>
              <a:rPr lang="pl-PL" baseline="0" dirty="0" smtClean="0"/>
              <a:t>obiektu dla wypoczynku dzieci i młodzieży</a:t>
            </a:r>
            <a:endParaRPr lang="pl-PL" dirty="0"/>
          </a:p>
        </p:txBody>
      </p:sp>
      <p:sp>
        <p:nvSpPr>
          <p:cNvPr id="4" name="Symbol zastępczy numeru slajdu 3"/>
          <p:cNvSpPr>
            <a:spLocks noGrp="1"/>
          </p:cNvSpPr>
          <p:nvPr>
            <p:ph type="sldNum" sz="quarter" idx="10"/>
          </p:nvPr>
        </p:nvSpPr>
        <p:spPr/>
        <p:txBody>
          <a:bodyPr/>
          <a:lstStyle/>
          <a:p>
            <a:fld id="{6B04ED5C-E567-4526-ADD6-D7DBF7738968}" type="slidenum">
              <a:rPr lang="pl-PL" smtClean="0"/>
              <a:t>12</a:t>
            </a:fld>
            <a:endParaRPr lang="pl-PL"/>
          </a:p>
        </p:txBody>
      </p:sp>
    </p:spTree>
    <p:extLst>
      <p:ext uri="{BB962C8B-B14F-4D97-AF65-F5344CB8AC3E}">
        <p14:creationId xmlns:p14="http://schemas.microsoft.com/office/powerpoint/2010/main" val="3984842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00BE71A0-DB14-4F89-B862-2A032F464DC4}" type="datetimeFigureOut">
              <a:rPr lang="pl-PL">
                <a:solidFill>
                  <a:prstClr val="black">
                    <a:tint val="75000"/>
                  </a:prstClr>
                </a:solidFill>
              </a:rPr>
              <a:pPr>
                <a:defRPr/>
              </a:pPr>
              <a:t>2019-05-23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DB9FA09E-3D17-4103-9B75-6B1FF2E860A2}"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32259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E9DCD234-3415-4BE8-9DF1-8462FE85C6F4}" type="datetimeFigureOut">
              <a:rPr lang="pl-PL">
                <a:solidFill>
                  <a:prstClr val="black">
                    <a:tint val="75000"/>
                  </a:prstClr>
                </a:solidFill>
              </a:rPr>
              <a:pPr>
                <a:defRPr/>
              </a:pPr>
              <a:t>2019-05-23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EAB388C-B0F1-49CD-9AB4-992E68DF1114}"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05295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4F70C7E3-9791-49C4-AEE3-ED1F84EB0A74}" type="datetimeFigureOut">
              <a:rPr lang="pl-PL">
                <a:solidFill>
                  <a:prstClr val="black">
                    <a:tint val="75000"/>
                  </a:prstClr>
                </a:solidFill>
              </a:rPr>
              <a:pPr>
                <a:defRPr/>
              </a:pPr>
              <a:t>2019-05-23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63958060-B465-45EC-9262-A717B2E7E532}"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79487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C272676E-EF92-4077-B513-FECF9C26F951}" type="datetimeFigureOut">
              <a:rPr lang="pl-PL">
                <a:solidFill>
                  <a:prstClr val="black">
                    <a:tint val="75000"/>
                  </a:prstClr>
                </a:solidFill>
              </a:rPr>
              <a:pPr>
                <a:defRPr/>
              </a:pPr>
              <a:t>2019-05-23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8CA8CD29-2CFE-471E-864E-26F510CE151F}"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775419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5F4297FF-612A-4337-9FD8-541D73281284}" type="datetimeFigureOut">
              <a:rPr lang="pl-PL">
                <a:solidFill>
                  <a:prstClr val="black">
                    <a:tint val="75000"/>
                  </a:prstClr>
                </a:solidFill>
              </a:rPr>
              <a:pPr>
                <a:defRPr/>
              </a:pPr>
              <a:t>2019-05-23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981C73F-248E-4035-8124-B3471B8D9559}"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42805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54381A74-6CE5-4EFE-897B-5B26E0332528}" type="datetimeFigureOut">
              <a:rPr lang="pl-PL">
                <a:solidFill>
                  <a:prstClr val="black">
                    <a:tint val="75000"/>
                  </a:prstClr>
                </a:solidFill>
              </a:rPr>
              <a:pPr>
                <a:defRPr/>
              </a:pPr>
              <a:t>2019-05-23</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94187B5D-CF4B-4443-B07D-5EDA38B55427}"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290931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C3FE65EB-0928-4086-BE0B-0C0EC32FFD67}" type="datetimeFigureOut">
              <a:rPr lang="pl-PL">
                <a:solidFill>
                  <a:prstClr val="black">
                    <a:tint val="75000"/>
                  </a:prstClr>
                </a:solidFill>
              </a:rPr>
              <a:pPr>
                <a:defRPr/>
              </a:pPr>
              <a:t>2019-05-23</a:t>
            </a:fld>
            <a:endParaRPr lang="pl-PL">
              <a:solidFill>
                <a:prstClr val="black">
                  <a:tint val="75000"/>
                </a:prstClr>
              </a:solidFill>
            </a:endParaRPr>
          </a:p>
        </p:txBody>
      </p:sp>
      <p:sp>
        <p:nvSpPr>
          <p:cNvPr id="8"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F83A8A2E-E94D-4373-BE89-59EA6F64456B}"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472325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91AFAEFC-0AF3-4DFB-8707-0E9F71DC1210}" type="datetimeFigureOut">
              <a:rPr lang="pl-PL">
                <a:solidFill>
                  <a:prstClr val="black">
                    <a:tint val="75000"/>
                  </a:prstClr>
                </a:solidFill>
              </a:rPr>
              <a:pPr>
                <a:defRPr/>
              </a:pPr>
              <a:t>2019-05-23</a:t>
            </a:fld>
            <a:endParaRPr lang="pl-PL">
              <a:solidFill>
                <a:prstClr val="black">
                  <a:tint val="75000"/>
                </a:prstClr>
              </a:solidFill>
            </a:endParaRPr>
          </a:p>
        </p:txBody>
      </p:sp>
      <p:sp>
        <p:nvSpPr>
          <p:cNvPr id="4"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2F409DD3-AE2A-4A37-A52D-30450EF266F6}"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726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8225F527-EA50-4B6A-A78F-1F7357528AB1}" type="datetimeFigureOut">
              <a:rPr lang="pl-PL">
                <a:solidFill>
                  <a:prstClr val="black">
                    <a:tint val="75000"/>
                  </a:prstClr>
                </a:solidFill>
              </a:rPr>
              <a:pPr>
                <a:defRPr/>
              </a:pPr>
              <a:t>2019-05-23</a:t>
            </a:fld>
            <a:endParaRPr lang="pl-PL">
              <a:solidFill>
                <a:prstClr val="black">
                  <a:tint val="75000"/>
                </a:prstClr>
              </a:solidFill>
            </a:endParaRPr>
          </a:p>
        </p:txBody>
      </p:sp>
      <p:sp>
        <p:nvSpPr>
          <p:cNvPr id="3"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C780EB4D-7F43-404C-AE8E-AD7747B4C5E4}"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89097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EA56B19F-80FB-4AFC-AF0E-DABD4FCBBC5F}" type="datetimeFigureOut">
              <a:rPr lang="pl-PL">
                <a:solidFill>
                  <a:prstClr val="black">
                    <a:tint val="75000"/>
                  </a:prstClr>
                </a:solidFill>
              </a:rPr>
              <a:pPr>
                <a:defRPr/>
              </a:pPr>
              <a:t>2019-05-23</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83BEA423-3CA2-43D8-A297-87AEE97A9FD0}"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3046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FD988C4B-7D3C-4291-AE21-791DB53CBBE0}" type="datetimeFigureOut">
              <a:rPr lang="pl-PL">
                <a:solidFill>
                  <a:prstClr val="black">
                    <a:tint val="75000"/>
                  </a:prstClr>
                </a:solidFill>
              </a:rPr>
              <a:pPr>
                <a:defRPr/>
              </a:pPr>
              <a:t>2019-05-23</a:t>
            </a:fld>
            <a:endParaRPr lang="pl-PL">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17831F52-0095-491D-821F-3A30AEE2AB3B}"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2633654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08235-1228-4660-BE36-07BB6E164F5E}" type="datetimeFigureOut">
              <a:rPr lang="pl-PL">
                <a:solidFill>
                  <a:prstClr val="black">
                    <a:tint val="75000"/>
                  </a:prstClr>
                </a:solidFill>
              </a:rPr>
              <a:pPr>
                <a:defRPr/>
              </a:pPr>
              <a:t>2019-05-23</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6F8D770-291D-4928-B50D-67D4B2BCF78F}"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3053331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ypoczynek.men.gov.p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kuratorium@kuratorium.waw.pl" TargetMode="External"/><Relationship Id="rId7" Type="http://schemas.openxmlformats.org/officeDocument/2006/relationships/hyperlink" Target="mailto:delegatura.radom@kuratorium.waw.p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delegatura.plock@kuratorium.waw.pl" TargetMode="External"/><Relationship Id="rId5" Type="http://schemas.openxmlformats.org/officeDocument/2006/relationships/hyperlink" Target="mailto:delegatura.ostroleka@kuratorium.waw.pl" TargetMode="External"/><Relationship Id="rId4" Type="http://schemas.openxmlformats.org/officeDocument/2006/relationships/hyperlink" Target="mailto:delegatura.ciechanow@kuratorium.waw.p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850854"/>
            <a:ext cx="9001156" cy="5007146"/>
          </a:xfrm>
        </p:spPr>
        <p:txBody>
          <a:bodyPr/>
          <a:lstStyle/>
          <a:p>
            <a:pPr marL="0" indent="0" algn="ctr">
              <a:lnSpc>
                <a:spcPct val="150000"/>
              </a:lnSpc>
              <a:buNone/>
            </a:pPr>
            <a:r>
              <a:rPr lang="pl-PL" sz="2400" b="1" dirty="0" smtClean="0">
                <a:solidFill>
                  <a:schemeClr val="tx2"/>
                </a:solidFill>
                <a:latin typeface="Arial" pitchFamily="34" charset="0"/>
                <a:cs typeface="Arial" pitchFamily="34" charset="0"/>
              </a:rPr>
              <a:t>WYPOCZYNEK DZIECI I MŁODZIEŻY</a:t>
            </a:r>
          </a:p>
          <a:p>
            <a:pPr marL="0" indent="0" algn="ctr">
              <a:lnSpc>
                <a:spcPct val="150000"/>
              </a:lnSpc>
              <a:buNone/>
            </a:pPr>
            <a:endParaRPr lang="pl-PL"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marL="0" indent="0" algn="ctr">
              <a:lnSpc>
                <a:spcPct val="150000"/>
              </a:lnSpc>
              <a:buNone/>
            </a:pPr>
            <a:endParaRPr lang="pl-PL"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marL="0" indent="0" algn="ctr">
              <a:lnSpc>
                <a:spcPct val="150000"/>
              </a:lnSpc>
              <a:buNone/>
            </a:pPr>
            <a:endParaRPr lang="pl-PL"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marL="0" indent="0" algn="ctr">
              <a:lnSpc>
                <a:spcPct val="150000"/>
              </a:lnSpc>
              <a:buNone/>
            </a:pPr>
            <a:endParaRPr lang="pl-PL"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marL="0" indent="0" algn="ctr">
              <a:lnSpc>
                <a:spcPct val="150000"/>
              </a:lnSpc>
              <a:buNone/>
            </a:pPr>
            <a:endParaRPr lang="pl-PL"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marL="0" indent="0" algn="ctr">
              <a:lnSpc>
                <a:spcPct val="150000"/>
              </a:lnSpc>
              <a:buNone/>
            </a:pPr>
            <a:endParaRPr lang="pl-PL"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marL="0" indent="0" algn="ctr">
              <a:lnSpc>
                <a:spcPct val="150000"/>
              </a:lnSpc>
              <a:buNone/>
            </a:pPr>
            <a:endParaRPr lang="pl-PL" sz="2400" b="1" dirty="0" smtClean="0">
              <a:solidFill>
                <a:schemeClr val="tx2"/>
              </a:solidFill>
              <a:latin typeface="Arial" pitchFamily="34" charset="0"/>
              <a:cs typeface="Arial" pitchFamily="34" charset="0"/>
            </a:endParaRPr>
          </a:p>
          <a:p>
            <a:pPr marL="0" indent="0" algn="ctr">
              <a:lnSpc>
                <a:spcPct val="150000"/>
              </a:lnSpc>
              <a:buNone/>
            </a:pPr>
            <a:r>
              <a:rPr lang="pl-PL" sz="2400" b="1" dirty="0" smtClean="0">
                <a:solidFill>
                  <a:schemeClr val="tx2"/>
                </a:solidFill>
                <a:latin typeface="Arial" pitchFamily="34" charset="0"/>
                <a:cs typeface="Arial" pitchFamily="34" charset="0"/>
              </a:rPr>
              <a:t>Bezpieczne Wakacje 2019</a:t>
            </a:r>
          </a:p>
          <a:p>
            <a:pPr marL="0" indent="0" algn="ctr">
              <a:lnSpc>
                <a:spcPct val="150000"/>
              </a:lnSpc>
              <a:buNone/>
            </a:pPr>
            <a:endParaRPr lang="pl-PL"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marL="457200" indent="-457200">
              <a:lnSpc>
                <a:spcPct val="150000"/>
              </a:lnSpc>
            </a:pPr>
            <a:endParaRPr lang="pl-PL"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marL="457200" indent="-457200" algn="ctr">
              <a:buNone/>
            </a:pPr>
            <a:r>
              <a:rPr lang="pl-PL" sz="2000" dirty="0" smtClean="0">
                <a:latin typeface="Arial" pitchFamily="34" charset="0"/>
                <a:cs typeface="Arial" pitchFamily="34" charset="0"/>
              </a:rPr>
              <a:t>	</a:t>
            </a:r>
          </a:p>
          <a:p>
            <a:pPr marL="457200" indent="-457200" algn="ctr">
              <a:buNone/>
            </a:pPr>
            <a:endParaRPr lang="pl-PL" sz="2000" dirty="0" smtClean="0">
              <a:latin typeface="Arial" pitchFamily="34" charset="0"/>
              <a:cs typeface="Arial" pitchFamily="34" charset="0"/>
            </a:endParaRPr>
          </a:p>
        </p:txBody>
      </p:sp>
      <p:pic>
        <p:nvPicPr>
          <p:cNvPr id="5" name="Picture 4"/>
          <p:cNvPicPr>
            <a:picLocks noChangeAspect="1" noChangeArrowheads="1"/>
          </p:cNvPicPr>
          <p:nvPr/>
        </p:nvPicPr>
        <p:blipFill>
          <a:blip r:embed="rId2" cstate="print"/>
          <a:stretch>
            <a:fillRect/>
          </a:stretch>
        </p:blipFill>
        <p:spPr bwMode="auto">
          <a:xfrm>
            <a:off x="7873506" y="1850854"/>
            <a:ext cx="1054469" cy="1722162"/>
          </a:xfrm>
          <a:prstGeom prst="rect">
            <a:avLst/>
          </a:prstGeom>
          <a:noFill/>
          <a:ln w="9525">
            <a:noFill/>
            <a:miter lim="800000"/>
            <a:headEnd/>
            <a:tailEnd/>
          </a:ln>
        </p:spPr>
      </p:pic>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3" y="2492896"/>
            <a:ext cx="6480721" cy="3816424"/>
          </a:xfrm>
          <a:prstGeom prst="rect">
            <a:avLst/>
          </a:prstGeom>
        </p:spPr>
      </p:pic>
    </p:spTree>
    <p:extLst>
      <p:ext uri="{BB962C8B-B14F-4D97-AF65-F5344CB8AC3E}">
        <p14:creationId xmlns:p14="http://schemas.microsoft.com/office/powerpoint/2010/main" val="3832161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7504" y="1844824"/>
            <a:ext cx="8856984" cy="4896544"/>
          </a:xfrm>
        </p:spPr>
        <p:txBody>
          <a:bodyPr/>
          <a:lstStyle/>
          <a:p>
            <a:pPr marL="0" indent="-169164" eaLnBrk="1" fontAlgn="auto" hangingPunct="1">
              <a:spcBef>
                <a:spcPts val="350"/>
              </a:spcBef>
              <a:spcAft>
                <a:spcPts val="0"/>
              </a:spcAft>
              <a:buSzPct val="100000"/>
              <a:buNone/>
              <a:defRPr/>
            </a:pPr>
            <a:r>
              <a:rPr lang="pl-PL" sz="2000" b="1" dirty="0" smtClean="0">
                <a:latin typeface="Arial" pitchFamily="34" charset="0"/>
                <a:cs typeface="Arial" pitchFamily="34" charset="0"/>
              </a:rPr>
              <a:t>Rejestracja wypoczynku – o czym powinien wiedzieć organizator </a:t>
            </a:r>
          </a:p>
          <a:p>
            <a:pPr marL="400050" lvl="1" indent="-169164" eaLnBrk="1" fontAlgn="auto" hangingPunct="1">
              <a:spcBef>
                <a:spcPts val="350"/>
              </a:spcBef>
              <a:spcAft>
                <a:spcPts val="0"/>
              </a:spcAft>
              <a:buSzPct val="100000"/>
              <a:buNone/>
              <a:defRPr/>
            </a:pPr>
            <a:r>
              <a:rPr lang="pl-PL" sz="1600" dirty="0" smtClean="0">
                <a:solidFill>
                  <a:srgbClr val="FF0000"/>
                </a:solidFill>
                <a:latin typeface="Arial" pitchFamily="34" charset="0"/>
                <a:cs typeface="Arial" pitchFamily="34" charset="0"/>
              </a:rPr>
              <a:t>Krok </a:t>
            </a:r>
            <a:r>
              <a:rPr lang="pl-PL" sz="1600" dirty="0">
                <a:solidFill>
                  <a:srgbClr val="FF0000"/>
                </a:solidFill>
                <a:latin typeface="Arial" pitchFamily="34" charset="0"/>
                <a:cs typeface="Arial" pitchFamily="34" charset="0"/>
              </a:rPr>
              <a:t>1:</a:t>
            </a:r>
          </a:p>
          <a:p>
            <a:pPr marL="230886" lvl="1" indent="0" algn="just" eaLnBrk="1" fontAlgn="auto" hangingPunct="1">
              <a:spcBef>
                <a:spcPts val="350"/>
              </a:spcBef>
              <a:spcAft>
                <a:spcPts val="0"/>
              </a:spcAft>
              <a:buSzPct val="100000"/>
              <a:buNone/>
              <a:defRPr/>
            </a:pPr>
            <a:r>
              <a:rPr lang="pl-PL" sz="1400" dirty="0">
                <a:latin typeface="Arial" pitchFamily="34" charset="0"/>
                <a:cs typeface="Arial" pitchFamily="34" charset="0"/>
              </a:rPr>
              <a:t>Zgłoszenie wypoczynku odbywa się drogą elektroniczną poprzez wypełnienie odpowiedniego formularza on-line zamieszczonego na stronie internetowej Ministerstwa Edukacji Narodowej</a:t>
            </a:r>
            <a:r>
              <a:rPr lang="pl-PL" sz="1400" dirty="0" smtClean="0">
                <a:latin typeface="Arial" pitchFamily="34" charset="0"/>
                <a:cs typeface="Arial" pitchFamily="34" charset="0"/>
              </a:rPr>
              <a:t>:</a:t>
            </a:r>
            <a:r>
              <a:rPr lang="pl-PL" sz="1400" dirty="0">
                <a:latin typeface="Arial" pitchFamily="34" charset="0"/>
                <a:cs typeface="Arial" pitchFamily="34" charset="0"/>
              </a:rPr>
              <a:t> </a:t>
            </a:r>
            <a:r>
              <a:rPr lang="pl-PL" sz="1400" dirty="0">
                <a:latin typeface="Arial" pitchFamily="34" charset="0"/>
                <a:cs typeface="Arial" pitchFamily="34" charset="0"/>
                <a:hlinkClick r:id="rId3"/>
              </a:rPr>
              <a:t>http://</a:t>
            </a:r>
            <a:r>
              <a:rPr lang="pl-PL" sz="1400" dirty="0" smtClean="0">
                <a:latin typeface="Arial" pitchFamily="34" charset="0"/>
                <a:cs typeface="Arial" pitchFamily="34" charset="0"/>
                <a:hlinkClick r:id="rId3"/>
              </a:rPr>
              <a:t>wypoczynek.men.gov.pl</a:t>
            </a:r>
            <a:r>
              <a:rPr lang="pl-PL" sz="1400" dirty="0" smtClean="0">
                <a:latin typeface="Arial" pitchFamily="34" charset="0"/>
                <a:cs typeface="Arial" pitchFamily="34" charset="0"/>
              </a:rPr>
              <a:t>  </a:t>
            </a:r>
            <a:r>
              <a:rPr lang="pl-PL" sz="1400" dirty="0" smtClean="0">
                <a:latin typeface="Arial" pitchFamily="34" charset="0"/>
                <a:cs typeface="Arial" pitchFamily="34" charset="0"/>
                <a:hlinkClick r:id="rId3"/>
              </a:rPr>
              <a:t>i</a:t>
            </a:r>
            <a:r>
              <a:rPr lang="pl-PL" sz="1400" dirty="0" smtClean="0">
                <a:latin typeface="Arial" pitchFamily="34" charset="0"/>
                <a:cs typeface="Arial" pitchFamily="34" charset="0"/>
              </a:rPr>
              <a:t> </a:t>
            </a:r>
            <a:r>
              <a:rPr lang="pl-PL" sz="1400" b="1" dirty="0">
                <a:latin typeface="Arial" pitchFamily="34" charset="0"/>
                <a:cs typeface="Arial" pitchFamily="34" charset="0"/>
              </a:rPr>
              <a:t>następnie złożenie wydruku tego formularza w formie </a:t>
            </a:r>
            <a:r>
              <a:rPr lang="pl-PL" sz="1400" b="1" dirty="0" smtClean="0">
                <a:latin typeface="Arial" pitchFamily="34" charset="0"/>
                <a:cs typeface="Arial" pitchFamily="34" charset="0"/>
              </a:rPr>
              <a:t>papierowej, </a:t>
            </a:r>
            <a:r>
              <a:rPr lang="pl-PL" sz="1400" b="1" dirty="0">
                <a:latin typeface="Arial" pitchFamily="34" charset="0"/>
                <a:cs typeface="Arial" pitchFamily="34" charset="0"/>
              </a:rPr>
              <a:t>opatrzonego datą, czytelnym podpisem i ostemplowanego przez organizatora wraz z załącznikami (potwierdzonymi za zgodność z oryginałem) </a:t>
            </a:r>
            <a:r>
              <a:rPr lang="pl-PL" sz="1400" dirty="0" smtClean="0">
                <a:latin typeface="Arial" pitchFamily="34" charset="0"/>
                <a:cs typeface="Arial" pitchFamily="34" charset="0"/>
              </a:rPr>
              <a:t>w </a:t>
            </a:r>
            <a:r>
              <a:rPr lang="pl-PL" sz="1400" dirty="0">
                <a:latin typeface="Arial" pitchFamily="34" charset="0"/>
                <a:cs typeface="Arial" pitchFamily="34" charset="0"/>
              </a:rPr>
              <a:t>kuratorium oświaty, na którego terenie ma siedzibę lub mieszka organizator wypoczynku. Sprawdź poprawność danych organizatora, zwłaszcza formę prawną (typ), jeżeli jest błędna, popraw wyświetlając dane organizatora. Upewnij się czy masz uprawnienia do wysyłania zgłoszeń na platformę wypoczynku. </a:t>
            </a:r>
            <a:r>
              <a:rPr lang="pl-PL" sz="1400" b="1" dirty="0">
                <a:latin typeface="Arial" pitchFamily="34" charset="0"/>
                <a:cs typeface="Arial" pitchFamily="34" charset="0"/>
              </a:rPr>
              <a:t>Papierowej wersji formularza nie składa organizator posiadający kwalifikowany podpis elektroniczny.</a:t>
            </a:r>
          </a:p>
          <a:p>
            <a:pPr marL="230886" lvl="1" indent="0" eaLnBrk="1" fontAlgn="auto" hangingPunct="1">
              <a:spcBef>
                <a:spcPts val="350"/>
              </a:spcBef>
              <a:spcAft>
                <a:spcPts val="0"/>
              </a:spcAft>
              <a:buSzPct val="100000"/>
              <a:buNone/>
              <a:defRPr/>
            </a:pPr>
            <a:r>
              <a:rPr lang="pl-PL" sz="1600" dirty="0" smtClean="0">
                <a:solidFill>
                  <a:srgbClr val="FF0000"/>
                </a:solidFill>
                <a:latin typeface="Arial" pitchFamily="34" charset="0"/>
                <a:cs typeface="Arial" pitchFamily="34" charset="0"/>
              </a:rPr>
              <a:t>Krok </a:t>
            </a:r>
            <a:r>
              <a:rPr lang="pl-PL" sz="1600" dirty="0">
                <a:solidFill>
                  <a:srgbClr val="FF0000"/>
                </a:solidFill>
                <a:latin typeface="Arial" pitchFamily="34" charset="0"/>
                <a:cs typeface="Arial" pitchFamily="34" charset="0"/>
              </a:rPr>
              <a:t>2:</a:t>
            </a:r>
          </a:p>
          <a:p>
            <a:pPr marL="230886" lvl="1" indent="0" algn="just" eaLnBrk="1" fontAlgn="auto" hangingPunct="1">
              <a:spcBef>
                <a:spcPts val="350"/>
              </a:spcBef>
              <a:spcAft>
                <a:spcPts val="0"/>
              </a:spcAft>
              <a:buSzPct val="100000"/>
              <a:buNone/>
              <a:defRPr/>
            </a:pPr>
            <a:r>
              <a:rPr lang="pl-PL" sz="1400" b="1" dirty="0">
                <a:latin typeface="Arial" pitchFamily="34" charset="0"/>
                <a:cs typeface="Arial" pitchFamily="34" charset="0"/>
              </a:rPr>
              <a:t>Formularz wniosku należy wypełnić rzetelnie i dokładnie na podstawie posiadanych dokumentów </a:t>
            </a:r>
            <a:r>
              <a:rPr lang="pl-PL" sz="1400" b="1" dirty="0" smtClean="0">
                <a:latin typeface="Arial" pitchFamily="34" charset="0"/>
                <a:cs typeface="Arial" pitchFamily="34" charset="0"/>
              </a:rPr>
              <a:t/>
            </a:r>
            <a:br>
              <a:rPr lang="pl-PL" sz="1400" b="1" dirty="0" smtClean="0">
                <a:latin typeface="Arial" pitchFamily="34" charset="0"/>
                <a:cs typeface="Arial" pitchFamily="34" charset="0"/>
              </a:rPr>
            </a:br>
            <a:r>
              <a:rPr lang="pl-PL" sz="1400" b="1" dirty="0" smtClean="0">
                <a:latin typeface="Arial" pitchFamily="34" charset="0"/>
                <a:cs typeface="Arial" pitchFamily="34" charset="0"/>
              </a:rPr>
              <a:t>z </a:t>
            </a:r>
            <a:r>
              <a:rPr lang="pl-PL" sz="1400" b="1" dirty="0">
                <a:latin typeface="Arial" pitchFamily="34" charset="0"/>
                <a:cs typeface="Arial" pitchFamily="34" charset="0"/>
              </a:rPr>
              <a:t>pomocą wydrukowanej</a:t>
            </a:r>
            <a:r>
              <a:rPr lang="pl-PL" sz="1400" dirty="0">
                <a:latin typeface="Arial" pitchFamily="34" charset="0"/>
                <a:cs typeface="Arial" pitchFamily="34" charset="0"/>
              </a:rPr>
              <a:t>  </a:t>
            </a:r>
            <a:r>
              <a:rPr lang="pl-PL" sz="1400" b="1" dirty="0">
                <a:solidFill>
                  <a:srgbClr val="FF0000"/>
                </a:solidFill>
                <a:latin typeface="Arial" pitchFamily="34" charset="0"/>
                <a:cs typeface="Arial" pitchFamily="34" charset="0"/>
              </a:rPr>
              <a:t>Instrukcji  rejestracji wypoczynku przez organizatora</a:t>
            </a:r>
            <a:r>
              <a:rPr lang="pl-PL" sz="1400" dirty="0">
                <a:latin typeface="Arial" pitchFamily="34" charset="0"/>
                <a:cs typeface="Arial" pitchFamily="34" charset="0"/>
              </a:rPr>
              <a:t>. </a:t>
            </a:r>
            <a:r>
              <a:rPr lang="pl-PL" sz="1400" b="1" dirty="0">
                <a:latin typeface="Arial" pitchFamily="34" charset="0"/>
                <a:cs typeface="Arial" pitchFamily="34" charset="0"/>
              </a:rPr>
              <a:t>Należy </a:t>
            </a:r>
            <a:r>
              <a:rPr lang="pl-PL" sz="1400" b="1" dirty="0" smtClean="0">
                <a:latin typeface="Arial" pitchFamily="34" charset="0"/>
                <a:cs typeface="Arial" pitchFamily="34" charset="0"/>
              </a:rPr>
              <a:t>obowiązkowo </a:t>
            </a:r>
            <a:r>
              <a:rPr lang="pl-PL" sz="1400" b="1" dirty="0">
                <a:latin typeface="Arial" pitchFamily="34" charset="0"/>
                <a:cs typeface="Arial" pitchFamily="34" charset="0"/>
              </a:rPr>
              <a:t>wypełnić informacje dotyczące warunków sanitarno-higienicznych w obiekcie, </a:t>
            </a:r>
            <a:r>
              <a:rPr lang="pl-PL" sz="1400" b="1" dirty="0" smtClean="0">
                <a:latin typeface="Arial" pitchFamily="34" charset="0"/>
                <a:cs typeface="Arial" pitchFamily="34" charset="0"/>
              </a:rPr>
              <a:t/>
            </a:r>
            <a:br>
              <a:rPr lang="pl-PL" sz="1400" b="1" dirty="0" smtClean="0">
                <a:latin typeface="Arial" pitchFamily="34" charset="0"/>
                <a:cs typeface="Arial" pitchFamily="34" charset="0"/>
              </a:rPr>
            </a:br>
            <a:r>
              <a:rPr lang="pl-PL" sz="1400" b="1" dirty="0" smtClean="0">
                <a:latin typeface="Arial" pitchFamily="34" charset="0"/>
                <a:cs typeface="Arial" pitchFamily="34" charset="0"/>
              </a:rPr>
              <a:t>o </a:t>
            </a:r>
            <a:r>
              <a:rPr lang="pl-PL" sz="1400" b="1" dirty="0">
                <a:latin typeface="Arial" pitchFamily="34" charset="0"/>
                <a:cs typeface="Arial" pitchFamily="34" charset="0"/>
              </a:rPr>
              <a:t>dostępie do opieki medycznej, żywieniu i kwalifikacjach kadry</a:t>
            </a:r>
            <a:r>
              <a:rPr lang="pl-PL" sz="1400" b="1" dirty="0" smtClean="0">
                <a:latin typeface="Arial" pitchFamily="34" charset="0"/>
                <a:cs typeface="Arial" pitchFamily="34" charset="0"/>
              </a:rPr>
              <a:t>.</a:t>
            </a:r>
            <a:endParaRPr lang="pl-PL" sz="1400" b="1" dirty="0">
              <a:latin typeface="Arial" pitchFamily="34" charset="0"/>
              <a:cs typeface="Arial" pitchFamily="34" charset="0"/>
            </a:endParaRPr>
          </a:p>
        </p:txBody>
      </p:sp>
    </p:spTree>
    <p:extLst>
      <p:ext uri="{BB962C8B-B14F-4D97-AF65-F5344CB8AC3E}">
        <p14:creationId xmlns:p14="http://schemas.microsoft.com/office/powerpoint/2010/main" val="1955164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7504" y="1844824"/>
            <a:ext cx="8856984" cy="4896544"/>
          </a:xfrm>
        </p:spPr>
        <p:txBody>
          <a:bodyPr/>
          <a:lstStyle/>
          <a:p>
            <a:pPr marL="0" indent="-169164" eaLnBrk="1" fontAlgn="auto" hangingPunct="1">
              <a:spcBef>
                <a:spcPts val="350"/>
              </a:spcBef>
              <a:spcAft>
                <a:spcPts val="0"/>
              </a:spcAft>
              <a:buSzPct val="100000"/>
              <a:buNone/>
              <a:defRPr/>
            </a:pPr>
            <a:r>
              <a:rPr lang="pl-PL" sz="2000" b="1" dirty="0">
                <a:latin typeface="Arial" pitchFamily="34" charset="0"/>
                <a:cs typeface="Arial" pitchFamily="34" charset="0"/>
              </a:rPr>
              <a:t>Rejestracja </a:t>
            </a:r>
            <a:r>
              <a:rPr lang="pl-PL" sz="2000" b="1" dirty="0" smtClean="0">
                <a:latin typeface="Arial" pitchFamily="34" charset="0"/>
                <a:cs typeface="Arial" pitchFamily="34" charset="0"/>
              </a:rPr>
              <a:t>wypoczynku</a:t>
            </a:r>
            <a:endParaRPr lang="pl-PL" sz="2000" b="1" dirty="0">
              <a:latin typeface="Arial" pitchFamily="34" charset="0"/>
              <a:cs typeface="Arial" pitchFamily="34" charset="0"/>
            </a:endParaRPr>
          </a:p>
          <a:p>
            <a:pPr marL="230886" lvl="1" indent="0" algn="just" eaLnBrk="1" fontAlgn="auto" hangingPunct="1">
              <a:spcBef>
                <a:spcPts val="350"/>
              </a:spcBef>
              <a:spcAft>
                <a:spcPts val="0"/>
              </a:spcAft>
              <a:buSzPct val="100000"/>
              <a:buNone/>
              <a:defRPr/>
            </a:pPr>
            <a:r>
              <a:rPr lang="pl-PL" sz="1600" dirty="0" smtClean="0">
                <a:solidFill>
                  <a:srgbClr val="FF0000"/>
                </a:solidFill>
                <a:latin typeface="Arial" pitchFamily="34" charset="0"/>
                <a:cs typeface="Arial" pitchFamily="34" charset="0"/>
              </a:rPr>
              <a:t>Krok </a:t>
            </a:r>
            <a:r>
              <a:rPr lang="pl-PL" sz="1600" dirty="0">
                <a:solidFill>
                  <a:srgbClr val="FF0000"/>
                </a:solidFill>
                <a:latin typeface="Arial" pitchFamily="34" charset="0"/>
                <a:cs typeface="Arial" pitchFamily="34" charset="0"/>
              </a:rPr>
              <a:t>3:</a:t>
            </a:r>
          </a:p>
          <a:p>
            <a:pPr marL="230886" lvl="1" indent="0" algn="just" eaLnBrk="1" fontAlgn="auto" hangingPunct="1">
              <a:spcBef>
                <a:spcPts val="350"/>
              </a:spcBef>
              <a:spcAft>
                <a:spcPts val="0"/>
              </a:spcAft>
              <a:buSzPct val="100000"/>
              <a:buNone/>
              <a:defRPr/>
            </a:pPr>
            <a:r>
              <a:rPr lang="pl-PL" sz="1400" dirty="0">
                <a:latin typeface="Arial" pitchFamily="34" charset="0"/>
                <a:cs typeface="Arial" pitchFamily="34" charset="0"/>
              </a:rPr>
              <a:t>Każdy turnus musi być </a:t>
            </a:r>
            <a:r>
              <a:rPr lang="pl-PL" sz="1400" dirty="0" smtClean="0">
                <a:latin typeface="Arial" pitchFamily="34" charset="0"/>
                <a:cs typeface="Arial" pitchFamily="34" charset="0"/>
              </a:rPr>
              <a:t>zarejestrowany (wydrukowany formularz elektroniczny dostarczony kuratorowi oświaty) </a:t>
            </a:r>
            <a:r>
              <a:rPr lang="pl-PL" sz="1400" dirty="0">
                <a:latin typeface="Arial" pitchFamily="34" charset="0"/>
                <a:cs typeface="Arial" pitchFamily="34" charset="0"/>
              </a:rPr>
              <a:t>jako osobne zgłoszenie: </a:t>
            </a:r>
            <a:r>
              <a:rPr lang="pl-PL" sz="1400" b="1" dirty="0">
                <a:latin typeface="Arial" pitchFamily="34" charset="0"/>
                <a:cs typeface="Arial" pitchFamily="34" charset="0"/>
              </a:rPr>
              <a:t>nie później niż 21 dni przed rozpoczęciem wypoczynku w przypadku formy wyjazdowej w kraju oraz nie później niż na 14 przed terminem rozpoczęcia wypoczynku </a:t>
            </a:r>
            <a:r>
              <a:rPr lang="pl-PL" sz="1400" b="1" dirty="0" smtClean="0">
                <a:latin typeface="Arial" pitchFamily="34" charset="0"/>
                <a:cs typeface="Arial" pitchFamily="34" charset="0"/>
              </a:rPr>
              <a:t/>
            </a:r>
            <a:br>
              <a:rPr lang="pl-PL" sz="1400" b="1" dirty="0" smtClean="0">
                <a:latin typeface="Arial" pitchFamily="34" charset="0"/>
                <a:cs typeface="Arial" pitchFamily="34" charset="0"/>
              </a:rPr>
            </a:br>
            <a:r>
              <a:rPr lang="pl-PL" sz="1400" b="1" dirty="0" smtClean="0">
                <a:latin typeface="Arial" pitchFamily="34" charset="0"/>
                <a:cs typeface="Arial" pitchFamily="34" charset="0"/>
              </a:rPr>
              <a:t>w </a:t>
            </a:r>
            <a:r>
              <a:rPr lang="pl-PL" sz="1400" b="1" dirty="0">
                <a:latin typeface="Arial" pitchFamily="34" charset="0"/>
                <a:cs typeface="Arial" pitchFamily="34" charset="0"/>
              </a:rPr>
              <a:t>formie półkolonii i wypoczynku organizowanego poza granicami Rzeczypospolitej Polskiej</a:t>
            </a:r>
            <a:r>
              <a:rPr lang="pl-PL" sz="1400" dirty="0">
                <a:latin typeface="Arial" pitchFamily="34" charset="0"/>
                <a:cs typeface="Arial" pitchFamily="34" charset="0"/>
              </a:rPr>
              <a:t>.</a:t>
            </a:r>
          </a:p>
          <a:p>
            <a:pPr marL="230886" lvl="1" indent="0" algn="just" eaLnBrk="1" fontAlgn="auto" hangingPunct="1">
              <a:spcBef>
                <a:spcPts val="350"/>
              </a:spcBef>
              <a:spcAft>
                <a:spcPts val="0"/>
              </a:spcAft>
              <a:buSzPct val="100000"/>
              <a:buNone/>
              <a:defRPr/>
            </a:pPr>
            <a:r>
              <a:rPr lang="pl-PL" sz="1600" dirty="0">
                <a:solidFill>
                  <a:srgbClr val="FF0000"/>
                </a:solidFill>
                <a:latin typeface="Arial" pitchFamily="34" charset="0"/>
                <a:cs typeface="Arial" pitchFamily="34" charset="0"/>
              </a:rPr>
              <a:t>Krok 4:</a:t>
            </a:r>
          </a:p>
          <a:p>
            <a:pPr marL="230886" lvl="1" indent="0" algn="just" eaLnBrk="1" fontAlgn="auto" hangingPunct="1">
              <a:spcBef>
                <a:spcPts val="350"/>
              </a:spcBef>
              <a:spcAft>
                <a:spcPts val="0"/>
              </a:spcAft>
              <a:buSzPct val="100000"/>
              <a:buNone/>
              <a:defRPr/>
            </a:pPr>
            <a:r>
              <a:rPr lang="pl-PL" sz="1400" dirty="0">
                <a:latin typeface="Arial" pitchFamily="34" charset="0"/>
                <a:cs typeface="Arial" pitchFamily="34" charset="0"/>
              </a:rPr>
              <a:t>Kurator oświaty otrzymuje zgłoszenie wypoczynku i jeśli nie stwierdzi braków/nieprawidłowości zatwierdza je umieszczając w elektronicznej bazie wypoczynku. Zaświadczenie </a:t>
            </a:r>
            <a:r>
              <a:rPr lang="pl-PL" sz="1400" dirty="0" smtClean="0">
                <a:latin typeface="Arial" pitchFamily="34" charset="0"/>
                <a:cs typeface="Arial" pitchFamily="34" charset="0"/>
              </a:rPr>
              <a:t>o </a:t>
            </a:r>
            <a:r>
              <a:rPr lang="pl-PL" sz="1400" dirty="0">
                <a:latin typeface="Arial" pitchFamily="34" charset="0"/>
                <a:cs typeface="Arial" pitchFamily="34" charset="0"/>
              </a:rPr>
              <a:t>umieszczeniu w bazie dostępne jest dla organizatora w formie elektronicznej i nie wymaga podpisu ani stempla kuratora oświaty. </a:t>
            </a:r>
            <a:r>
              <a:rPr lang="pl-PL" sz="1400" b="1" dirty="0">
                <a:solidFill>
                  <a:srgbClr val="FF0000"/>
                </a:solidFill>
                <a:latin typeface="Arial" pitchFamily="34" charset="0"/>
                <a:cs typeface="Arial" pitchFamily="34" charset="0"/>
              </a:rPr>
              <a:t>Wydrukować je może tylko i wyłącznie organizator wypoczynku, po zalogowaniu do własnego konta</a:t>
            </a:r>
            <a:r>
              <a:rPr lang="pl-PL" sz="1400" dirty="0">
                <a:solidFill>
                  <a:srgbClr val="FF0000"/>
                </a:solidFill>
                <a:latin typeface="Arial" pitchFamily="34" charset="0"/>
                <a:cs typeface="Arial" pitchFamily="34" charset="0"/>
              </a:rPr>
              <a:t>. </a:t>
            </a:r>
            <a:r>
              <a:rPr lang="pl-PL" sz="1400" dirty="0">
                <a:latin typeface="Arial" pitchFamily="34" charset="0"/>
                <a:cs typeface="Arial" pitchFamily="34" charset="0"/>
              </a:rPr>
              <a:t>Zaświadczenie organizator zobowiązany jest przechowywać wraz z całą dokumentacją wypoczynku przez okres 5 lat od daty zakończenia wypoczynku.</a:t>
            </a:r>
          </a:p>
          <a:p>
            <a:pPr marL="230886" lvl="1" indent="0" algn="just" eaLnBrk="1" fontAlgn="auto" hangingPunct="1">
              <a:spcBef>
                <a:spcPts val="350"/>
              </a:spcBef>
              <a:spcAft>
                <a:spcPts val="0"/>
              </a:spcAft>
              <a:buSzPct val="100000"/>
              <a:buNone/>
              <a:defRPr/>
            </a:pPr>
            <a:r>
              <a:rPr lang="pl-PL" sz="1600" dirty="0">
                <a:solidFill>
                  <a:srgbClr val="FF0000"/>
                </a:solidFill>
                <a:latin typeface="Arial" pitchFamily="34" charset="0"/>
                <a:cs typeface="Arial" pitchFamily="34" charset="0"/>
              </a:rPr>
              <a:t>Krok 5:</a:t>
            </a:r>
          </a:p>
          <a:p>
            <a:pPr marL="230886" lvl="1" indent="0" algn="just" eaLnBrk="1" fontAlgn="auto" hangingPunct="1">
              <a:spcBef>
                <a:spcPts val="350"/>
              </a:spcBef>
              <a:spcAft>
                <a:spcPts val="0"/>
              </a:spcAft>
              <a:buSzPct val="100000"/>
              <a:buNone/>
              <a:defRPr/>
            </a:pPr>
            <a:r>
              <a:rPr lang="pl-PL" sz="1400" dirty="0">
                <a:latin typeface="Arial" pitchFamily="34" charset="0"/>
                <a:cs typeface="Arial" pitchFamily="34" charset="0"/>
              </a:rPr>
              <a:t>W przypadku stwierdzenia braków/nieprawidłowości kurator wzywa organizatora do ich usunięcia </a:t>
            </a:r>
            <a:r>
              <a:rPr lang="pl-PL" sz="1400" dirty="0" smtClean="0">
                <a:latin typeface="Arial" pitchFamily="34" charset="0"/>
                <a:cs typeface="Arial" pitchFamily="34" charset="0"/>
              </a:rPr>
              <a:t/>
            </a:r>
            <a:br>
              <a:rPr lang="pl-PL" sz="1400" dirty="0" smtClean="0">
                <a:latin typeface="Arial" pitchFamily="34" charset="0"/>
                <a:cs typeface="Arial" pitchFamily="34" charset="0"/>
              </a:rPr>
            </a:br>
            <a:r>
              <a:rPr lang="pl-PL" sz="1400" dirty="0" smtClean="0">
                <a:latin typeface="Arial" pitchFamily="34" charset="0"/>
                <a:cs typeface="Arial" pitchFamily="34" charset="0"/>
              </a:rPr>
              <a:t>w </a:t>
            </a:r>
            <a:r>
              <a:rPr lang="pl-PL" sz="1400" dirty="0">
                <a:latin typeface="Arial" pitchFamily="34" charset="0"/>
                <a:cs typeface="Arial" pitchFamily="34" charset="0"/>
              </a:rPr>
              <a:t>wyznaczonym terminie. Organizator zobowiązany jest do dokonania korekty </a:t>
            </a:r>
            <a:r>
              <a:rPr lang="pl-PL" sz="1400" dirty="0" smtClean="0">
                <a:latin typeface="Arial" pitchFamily="34" charset="0"/>
                <a:cs typeface="Arial" pitchFamily="34" charset="0"/>
              </a:rPr>
              <a:t>na </a:t>
            </a:r>
            <a:r>
              <a:rPr lang="pl-PL" sz="1400" dirty="0">
                <a:latin typeface="Arial" pitchFamily="34" charset="0"/>
                <a:cs typeface="Arial" pitchFamily="34" charset="0"/>
              </a:rPr>
              <a:t>platformie </a:t>
            </a:r>
            <a:r>
              <a:rPr lang="pl-PL" sz="1400" dirty="0" smtClean="0">
                <a:latin typeface="Arial" pitchFamily="34" charset="0"/>
                <a:cs typeface="Arial" pitchFamily="34" charset="0"/>
              </a:rPr>
              <a:t>wypoczynku</a:t>
            </a:r>
            <a:br>
              <a:rPr lang="pl-PL" sz="1400" dirty="0" smtClean="0">
                <a:latin typeface="Arial" pitchFamily="34" charset="0"/>
                <a:cs typeface="Arial" pitchFamily="34" charset="0"/>
              </a:rPr>
            </a:br>
            <a:r>
              <a:rPr lang="pl-PL" sz="1400" dirty="0" smtClean="0">
                <a:latin typeface="Arial" pitchFamily="34" charset="0"/>
                <a:cs typeface="Arial" pitchFamily="34" charset="0"/>
              </a:rPr>
              <a:t>i </a:t>
            </a:r>
            <a:r>
              <a:rPr lang="pl-PL" sz="1400" dirty="0">
                <a:latin typeface="Arial" pitchFamily="34" charset="0"/>
                <a:cs typeface="Arial" pitchFamily="34" charset="0"/>
              </a:rPr>
              <a:t>złożenia wersji papierowej korekty opatrzonej datą, czytelnym podpisem i ostemplowanej przez organizatora wraz z załącznikami (potwierdzonymi za zgodność z oryginałem) właściwemu kuratorowi oświaty. </a:t>
            </a:r>
            <a:r>
              <a:rPr lang="pl-PL" sz="1400" b="1" dirty="0">
                <a:latin typeface="Arial" pitchFamily="34" charset="0"/>
                <a:cs typeface="Arial" pitchFamily="34" charset="0"/>
              </a:rPr>
              <a:t>Papierowej korekty formularza nie składa organizator posiadający kwalifikowany podpis elektroniczny.</a:t>
            </a:r>
          </a:p>
          <a:p>
            <a:pPr marL="230886" lvl="1" indent="0" algn="just" eaLnBrk="1" fontAlgn="auto" hangingPunct="1">
              <a:spcBef>
                <a:spcPts val="350"/>
              </a:spcBef>
              <a:spcAft>
                <a:spcPts val="0"/>
              </a:spcAft>
              <a:buSzPct val="100000"/>
              <a:buNone/>
              <a:defRPr/>
            </a:pPr>
            <a:endParaRPr lang="pl-PL" sz="1200"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585225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7504" y="1844824"/>
            <a:ext cx="8856984" cy="4896544"/>
          </a:xfrm>
        </p:spPr>
        <p:txBody>
          <a:bodyPr/>
          <a:lstStyle/>
          <a:p>
            <a:pPr marL="0" indent="-169164" eaLnBrk="1" fontAlgn="auto" hangingPunct="1">
              <a:spcBef>
                <a:spcPts val="350"/>
              </a:spcBef>
              <a:spcAft>
                <a:spcPts val="0"/>
              </a:spcAft>
              <a:buSzPct val="100000"/>
              <a:buNone/>
              <a:defRPr/>
            </a:pPr>
            <a:r>
              <a:rPr lang="pl-PL" sz="2000" b="1" dirty="0">
                <a:latin typeface="Arial" pitchFamily="34" charset="0"/>
                <a:cs typeface="Arial" pitchFamily="34" charset="0"/>
              </a:rPr>
              <a:t>Rejestracja wypoczynku </a:t>
            </a:r>
          </a:p>
          <a:p>
            <a:pPr marL="230886" lvl="1" indent="0" eaLnBrk="1" fontAlgn="auto" hangingPunct="1">
              <a:spcBef>
                <a:spcPts val="350"/>
              </a:spcBef>
              <a:spcAft>
                <a:spcPts val="0"/>
              </a:spcAft>
              <a:buSzPct val="100000"/>
              <a:buNone/>
              <a:defRPr/>
            </a:pPr>
            <a:r>
              <a:rPr lang="pl-PL" sz="1600" dirty="0" smtClean="0">
                <a:solidFill>
                  <a:srgbClr val="FF0000"/>
                </a:solidFill>
                <a:latin typeface="Arial" pitchFamily="34" charset="0"/>
                <a:cs typeface="Arial" pitchFamily="34" charset="0"/>
              </a:rPr>
              <a:t>Krok </a:t>
            </a:r>
            <a:r>
              <a:rPr lang="pl-PL" sz="1600" dirty="0">
                <a:solidFill>
                  <a:srgbClr val="FF0000"/>
                </a:solidFill>
                <a:latin typeface="Arial" pitchFamily="34" charset="0"/>
                <a:cs typeface="Arial" pitchFamily="34" charset="0"/>
              </a:rPr>
              <a:t>6:</a:t>
            </a:r>
          </a:p>
          <a:p>
            <a:pPr marL="230886" lvl="1" indent="0" algn="just" eaLnBrk="1" fontAlgn="auto" hangingPunct="1">
              <a:spcBef>
                <a:spcPts val="350"/>
              </a:spcBef>
              <a:spcAft>
                <a:spcPts val="0"/>
              </a:spcAft>
              <a:buSzPct val="100000"/>
              <a:buNone/>
              <a:defRPr/>
            </a:pPr>
            <a:r>
              <a:rPr lang="pl-PL" sz="1400" dirty="0">
                <a:latin typeface="Arial" pitchFamily="34" charset="0"/>
                <a:cs typeface="Arial" pitchFamily="34" charset="0"/>
              </a:rPr>
              <a:t>Jeżeli mimo wezwania organizator wypoczynku nie uzupełnił braków lub nie usunął nieprawidłowości </a:t>
            </a:r>
            <a:r>
              <a:rPr lang="pl-PL" sz="1400" dirty="0" smtClean="0">
                <a:latin typeface="Arial" pitchFamily="34" charset="0"/>
                <a:cs typeface="Arial" pitchFamily="34" charset="0"/>
              </a:rPr>
              <a:t/>
            </a:r>
            <a:br>
              <a:rPr lang="pl-PL" sz="1400" dirty="0" smtClean="0">
                <a:latin typeface="Arial" pitchFamily="34" charset="0"/>
                <a:cs typeface="Arial" pitchFamily="34" charset="0"/>
              </a:rPr>
            </a:br>
            <a:r>
              <a:rPr lang="pl-PL" sz="1400" dirty="0" smtClean="0">
                <a:latin typeface="Arial" pitchFamily="34" charset="0"/>
                <a:cs typeface="Arial" pitchFamily="34" charset="0"/>
              </a:rPr>
              <a:t>w </a:t>
            </a:r>
            <a:r>
              <a:rPr lang="pl-PL" sz="1400" dirty="0">
                <a:latin typeface="Arial" pitchFamily="34" charset="0"/>
                <a:cs typeface="Arial" pitchFamily="34" charset="0"/>
              </a:rPr>
              <a:t>wyznaczonym terminie, kurator oświaty </a:t>
            </a:r>
            <a:r>
              <a:rPr lang="pl-PL" sz="1400" b="1" dirty="0">
                <a:latin typeface="Arial" pitchFamily="34" charset="0"/>
                <a:cs typeface="Arial" pitchFamily="34" charset="0"/>
              </a:rPr>
              <a:t>w drodze decyzji administracyjnej odmawia umieszczenia zgłoszenia wypoczynku w bazie wypoczynku.</a:t>
            </a:r>
            <a:r>
              <a:rPr lang="pl-PL" sz="1400" dirty="0">
                <a:latin typeface="Arial" pitchFamily="34" charset="0"/>
                <a:cs typeface="Arial" pitchFamily="34" charset="0"/>
              </a:rPr>
              <a:t> Taki wypoczynek zgodnie z obowiązującymi przepisami </a:t>
            </a:r>
            <a:r>
              <a:rPr lang="pl-PL" sz="1400" dirty="0">
                <a:solidFill>
                  <a:srgbClr val="FF0000"/>
                </a:solidFill>
                <a:latin typeface="Arial" pitchFamily="34" charset="0"/>
                <a:cs typeface="Arial" pitchFamily="34" charset="0"/>
              </a:rPr>
              <a:t>nie ma prawa się odbyć</a:t>
            </a:r>
            <a:r>
              <a:rPr lang="pl-PL" sz="1400" dirty="0">
                <a:latin typeface="Arial" pitchFamily="34" charset="0"/>
                <a:cs typeface="Arial" pitchFamily="34" charset="0"/>
              </a:rPr>
              <a:t>. </a:t>
            </a:r>
          </a:p>
          <a:p>
            <a:pPr marL="230886" lvl="1" indent="0" algn="just" eaLnBrk="1" fontAlgn="auto" hangingPunct="1">
              <a:spcBef>
                <a:spcPts val="350"/>
              </a:spcBef>
              <a:spcAft>
                <a:spcPts val="0"/>
              </a:spcAft>
              <a:buSzPct val="100000"/>
              <a:buNone/>
              <a:defRPr/>
            </a:pPr>
            <a:r>
              <a:rPr lang="pl-PL" sz="1400" b="1" dirty="0">
                <a:latin typeface="Arial" pitchFamily="34" charset="0"/>
                <a:cs typeface="Arial" pitchFamily="34" charset="0"/>
              </a:rPr>
              <a:t>Kurator oświaty kieruje wniosek o ukaranie </a:t>
            </a:r>
            <a:r>
              <a:rPr lang="pl-PL" sz="1400" b="1" dirty="0" smtClean="0">
                <a:latin typeface="Arial" pitchFamily="34" charset="0"/>
                <a:cs typeface="Arial" pitchFamily="34" charset="0"/>
              </a:rPr>
              <a:t>organizatora, zgodnie z Kodeksem postępowania </a:t>
            </a:r>
            <a:br>
              <a:rPr lang="pl-PL" sz="1400" b="1" dirty="0" smtClean="0">
                <a:latin typeface="Arial" pitchFamily="34" charset="0"/>
                <a:cs typeface="Arial" pitchFamily="34" charset="0"/>
              </a:rPr>
            </a:br>
            <a:r>
              <a:rPr lang="pl-PL" sz="1400" b="1" dirty="0" smtClean="0">
                <a:latin typeface="Arial" pitchFamily="34" charset="0"/>
                <a:cs typeface="Arial" pitchFamily="34" charset="0"/>
              </a:rPr>
              <a:t>w sprawach o wykroczenia.</a:t>
            </a:r>
            <a:endParaRPr lang="pl-PL" sz="1400" b="1" dirty="0">
              <a:latin typeface="Arial" pitchFamily="34" charset="0"/>
              <a:cs typeface="Arial" pitchFamily="34" charset="0"/>
            </a:endParaRPr>
          </a:p>
          <a:p>
            <a:pPr marL="230886" lvl="1" indent="0" eaLnBrk="1" fontAlgn="auto" hangingPunct="1">
              <a:spcBef>
                <a:spcPts val="350"/>
              </a:spcBef>
              <a:spcAft>
                <a:spcPts val="0"/>
              </a:spcAft>
              <a:buSzPct val="100000"/>
              <a:buNone/>
              <a:defRPr/>
            </a:pPr>
            <a:r>
              <a:rPr lang="pl-PL" sz="1600" dirty="0">
                <a:solidFill>
                  <a:srgbClr val="FF0000"/>
                </a:solidFill>
                <a:latin typeface="Arial" pitchFamily="34" charset="0"/>
                <a:cs typeface="Arial" pitchFamily="34" charset="0"/>
              </a:rPr>
              <a:t>Krok 7: </a:t>
            </a:r>
          </a:p>
          <a:p>
            <a:pPr marL="230886" lvl="1" indent="0" eaLnBrk="1" fontAlgn="auto" hangingPunct="1">
              <a:spcBef>
                <a:spcPts val="350"/>
              </a:spcBef>
              <a:spcAft>
                <a:spcPts val="0"/>
              </a:spcAft>
              <a:buSzPct val="100000"/>
              <a:buNone/>
              <a:defRPr/>
            </a:pPr>
            <a:r>
              <a:rPr lang="pl-PL" sz="1400" dirty="0">
                <a:latin typeface="Arial" pitchFamily="34" charset="0"/>
                <a:cs typeface="Arial" pitchFamily="34" charset="0"/>
              </a:rPr>
              <a:t>W przypadku zmian  powstałych po zatwierdzeniu zgłoszenia, organizator obowiązany jest każdorazowo poinformować kuratora o zmianach okoliczności objętych zgłoszeniem, przesyłając szczegółową informację na adres: </a:t>
            </a:r>
            <a:r>
              <a:rPr lang="pl-PL" sz="1400" dirty="0" smtClean="0">
                <a:latin typeface="Arial" pitchFamily="34" charset="0"/>
                <a:cs typeface="Arial" pitchFamily="34" charset="0"/>
                <a:hlinkClick r:id="rId3"/>
              </a:rPr>
              <a:t>kuratorium@kuratorium.waw.pl</a:t>
            </a:r>
            <a:r>
              <a:rPr lang="pl-PL" sz="1400" dirty="0" smtClean="0">
                <a:latin typeface="Arial" pitchFamily="34" charset="0"/>
                <a:cs typeface="Arial" pitchFamily="34" charset="0"/>
              </a:rPr>
              <a:t>  lub </a:t>
            </a:r>
          </a:p>
          <a:p>
            <a:r>
              <a:rPr lang="pl-PL" sz="1400" dirty="0">
                <a:latin typeface="Arial" panose="020B0604020202020204" pitchFamily="34" charset="0"/>
                <a:cs typeface="Arial" panose="020B0604020202020204" pitchFamily="34" charset="0"/>
              </a:rPr>
              <a:t>lub delegatury do której złożył zgłoszenie wypoczynku:</a:t>
            </a:r>
          </a:p>
          <a:p>
            <a:r>
              <a:rPr lang="pl-PL" sz="1400" u="sng" dirty="0" smtClean="0">
                <a:latin typeface="Arial" panose="020B0604020202020204" pitchFamily="34" charset="0"/>
                <a:cs typeface="Arial" panose="020B0604020202020204" pitchFamily="34" charset="0"/>
                <a:hlinkClick r:id="rId4"/>
              </a:rPr>
              <a:t>delegatura.ciechanow@kuratorium.waw.pl</a:t>
            </a:r>
            <a:r>
              <a:rPr lang="pl-PL" sz="1400" dirty="0" smtClean="0">
                <a:latin typeface="Arial" panose="020B0604020202020204" pitchFamily="34" charset="0"/>
                <a:cs typeface="Arial" panose="020B0604020202020204" pitchFamily="34" charset="0"/>
              </a:rPr>
              <a:t> </a:t>
            </a:r>
            <a:endParaRPr lang="pl-PL" sz="1400" dirty="0">
              <a:latin typeface="Arial" panose="020B0604020202020204" pitchFamily="34" charset="0"/>
              <a:cs typeface="Arial" panose="020B0604020202020204" pitchFamily="34" charset="0"/>
            </a:endParaRPr>
          </a:p>
          <a:p>
            <a:r>
              <a:rPr lang="pl-PL" sz="1400" u="sng" dirty="0">
                <a:latin typeface="Arial" panose="020B0604020202020204" pitchFamily="34" charset="0"/>
                <a:cs typeface="Arial" panose="020B0604020202020204" pitchFamily="34" charset="0"/>
                <a:hlinkClick r:id="rId5"/>
              </a:rPr>
              <a:t>delegatura.ostroleka@kuratorium.waw.pl</a:t>
            </a:r>
            <a:endParaRPr lang="pl-PL" sz="1400" dirty="0">
              <a:latin typeface="Arial" panose="020B0604020202020204" pitchFamily="34" charset="0"/>
              <a:cs typeface="Arial" panose="020B0604020202020204" pitchFamily="34" charset="0"/>
            </a:endParaRPr>
          </a:p>
          <a:p>
            <a:r>
              <a:rPr lang="pl-PL" sz="1400" u="sng" dirty="0">
                <a:latin typeface="Arial" panose="020B0604020202020204" pitchFamily="34" charset="0"/>
                <a:cs typeface="Arial" panose="020B0604020202020204" pitchFamily="34" charset="0"/>
                <a:hlinkClick r:id="rId6"/>
              </a:rPr>
              <a:t>delegatura.plock@kuratorium.waw.pl</a:t>
            </a:r>
            <a:endParaRPr lang="pl-PL" sz="1400" dirty="0">
              <a:latin typeface="Arial" panose="020B0604020202020204" pitchFamily="34" charset="0"/>
              <a:cs typeface="Arial" panose="020B0604020202020204" pitchFamily="34" charset="0"/>
            </a:endParaRPr>
          </a:p>
          <a:p>
            <a:r>
              <a:rPr lang="pl-PL" sz="1400" u="sng" dirty="0" smtClean="0">
                <a:latin typeface="Arial" panose="020B0604020202020204" pitchFamily="34" charset="0"/>
                <a:cs typeface="Arial" panose="020B0604020202020204" pitchFamily="34" charset="0"/>
                <a:hlinkClick r:id="rId7"/>
              </a:rPr>
              <a:t>delegatura.radom@kuratorium.waw.pl</a:t>
            </a:r>
            <a:endParaRPr lang="pl-PL" sz="1400" u="sng" dirty="0" smtClean="0">
              <a:latin typeface="Arial" panose="020B0604020202020204" pitchFamily="34" charset="0"/>
              <a:cs typeface="Arial" panose="020B0604020202020204" pitchFamily="34" charset="0"/>
            </a:endParaRPr>
          </a:p>
          <a:p>
            <a:r>
              <a:rPr lang="pl-PL" sz="1400" u="sng" dirty="0" smtClean="0">
                <a:solidFill>
                  <a:srgbClr val="2C0DE3"/>
                </a:solidFill>
                <a:latin typeface="Arial" panose="020B0604020202020204" pitchFamily="34" charset="0"/>
                <a:cs typeface="Arial" panose="020B0604020202020204" pitchFamily="34" charset="0"/>
              </a:rPr>
              <a:t>delegatura.siedlce@kuratorium.waw.pl</a:t>
            </a:r>
          </a:p>
          <a:p>
            <a:endParaRPr lang="pl-PL" sz="1400" dirty="0">
              <a:latin typeface="Arial" panose="020B0604020202020204" pitchFamily="34" charset="0"/>
              <a:cs typeface="Arial" panose="020B0604020202020204" pitchFamily="34" charset="0"/>
            </a:endParaRPr>
          </a:p>
          <a:p>
            <a:pPr marL="230886" lvl="1" indent="0" eaLnBrk="1" fontAlgn="auto" hangingPunct="1">
              <a:spcBef>
                <a:spcPts val="350"/>
              </a:spcBef>
              <a:spcAft>
                <a:spcPts val="0"/>
              </a:spcAft>
              <a:buSzPct val="100000"/>
              <a:buNone/>
              <a:defRPr/>
            </a:pPr>
            <a:endParaRPr lang="pl-PL" sz="1400" b="1" dirty="0" smtClean="0">
              <a:latin typeface="Arial" pitchFamily="34" charset="0"/>
              <a:cs typeface="Arial" pitchFamily="34" charset="0"/>
            </a:endParaRPr>
          </a:p>
          <a:p>
            <a:pPr marL="230886" lvl="1" indent="0" eaLnBrk="1" fontAlgn="auto" hangingPunct="1">
              <a:spcBef>
                <a:spcPts val="350"/>
              </a:spcBef>
              <a:spcAft>
                <a:spcPts val="0"/>
              </a:spcAft>
              <a:buSzPct val="100000"/>
              <a:buNone/>
              <a:defRPr/>
            </a:pPr>
            <a:endParaRPr lang="pl-PL" sz="1400" dirty="0">
              <a:latin typeface="Arial" pitchFamily="34" charset="0"/>
              <a:cs typeface="Arial" pitchFamily="34" charset="0"/>
            </a:endParaRPr>
          </a:p>
          <a:p>
            <a:pPr marL="230886" lvl="1" indent="0" eaLnBrk="1" fontAlgn="auto" hangingPunct="1">
              <a:spcBef>
                <a:spcPts val="350"/>
              </a:spcBef>
              <a:spcAft>
                <a:spcPts val="0"/>
              </a:spcAft>
              <a:buSzPct val="100000"/>
              <a:buNone/>
              <a:defRPr/>
            </a:pPr>
            <a:endParaRPr lang="pl-PL" sz="1400" dirty="0" smtClean="0">
              <a:latin typeface="Arial" pitchFamily="34" charset="0"/>
              <a:cs typeface="Arial" pitchFamily="34" charset="0"/>
            </a:endParaRPr>
          </a:p>
          <a:p>
            <a:pPr marL="230886" lvl="1" indent="0" eaLnBrk="1" fontAlgn="auto" hangingPunct="1">
              <a:spcBef>
                <a:spcPts val="350"/>
              </a:spcBef>
              <a:spcAft>
                <a:spcPts val="0"/>
              </a:spcAft>
              <a:buSzPct val="100000"/>
              <a:buNone/>
              <a:defRPr/>
            </a:pPr>
            <a:endParaRPr lang="pl-PL" sz="1400" dirty="0">
              <a:latin typeface="Arial" pitchFamily="34" charset="0"/>
              <a:cs typeface="Arial" pitchFamily="34" charset="0"/>
            </a:endParaRPr>
          </a:p>
          <a:p>
            <a:pPr marL="230886" lvl="1" indent="0" eaLnBrk="1" fontAlgn="auto" hangingPunct="1">
              <a:spcBef>
                <a:spcPts val="350"/>
              </a:spcBef>
              <a:spcAft>
                <a:spcPts val="0"/>
              </a:spcAft>
              <a:buSzPct val="100000"/>
              <a:buNone/>
              <a:defRPr/>
            </a:pPr>
            <a:endParaRPr lang="pl-PL" sz="1400" dirty="0" smtClean="0">
              <a:latin typeface="Arial" pitchFamily="34" charset="0"/>
              <a:cs typeface="Arial" pitchFamily="34" charset="0"/>
            </a:endParaRPr>
          </a:p>
          <a:p>
            <a:pPr marL="230886" lvl="1" indent="0" eaLnBrk="1" fontAlgn="auto" hangingPunct="1">
              <a:spcBef>
                <a:spcPts val="350"/>
              </a:spcBef>
              <a:spcAft>
                <a:spcPts val="0"/>
              </a:spcAft>
              <a:buSzPct val="100000"/>
              <a:buNone/>
              <a:defRPr/>
            </a:pPr>
            <a:endParaRPr lang="pl-PL" sz="1400" dirty="0">
              <a:latin typeface="Arial" pitchFamily="34" charset="0"/>
              <a:cs typeface="Arial" pitchFamily="34" charset="0"/>
            </a:endParaRPr>
          </a:p>
          <a:p>
            <a:pPr marL="230886" lvl="1" indent="0" eaLnBrk="1" fontAlgn="auto" hangingPunct="1">
              <a:spcBef>
                <a:spcPts val="350"/>
              </a:spcBef>
              <a:spcAft>
                <a:spcPts val="0"/>
              </a:spcAft>
              <a:buSzPct val="100000"/>
              <a:buNone/>
              <a:defRPr/>
            </a:pPr>
            <a:endParaRPr lang="pl-PL" sz="1400" dirty="0" smtClean="0">
              <a:latin typeface="Arial" pitchFamily="34" charset="0"/>
              <a:cs typeface="Arial" pitchFamily="34" charset="0"/>
            </a:endParaRPr>
          </a:p>
          <a:p>
            <a:pPr marL="230886" lvl="1" indent="0" eaLnBrk="1" fontAlgn="auto" hangingPunct="1">
              <a:spcBef>
                <a:spcPts val="350"/>
              </a:spcBef>
              <a:spcAft>
                <a:spcPts val="0"/>
              </a:spcAft>
              <a:buSzPct val="100000"/>
              <a:buNone/>
              <a:defRPr/>
            </a:pPr>
            <a:endParaRPr lang="pl-PL" sz="1400" dirty="0">
              <a:latin typeface="Arial" pitchFamily="34" charset="0"/>
              <a:cs typeface="Arial" pitchFamily="34" charset="0"/>
            </a:endParaRPr>
          </a:p>
          <a:p>
            <a:pPr marL="230886" lvl="1" indent="0" eaLnBrk="1" fontAlgn="auto" hangingPunct="1">
              <a:spcBef>
                <a:spcPts val="350"/>
              </a:spcBef>
              <a:spcAft>
                <a:spcPts val="0"/>
              </a:spcAft>
              <a:buSzPct val="100000"/>
              <a:buNone/>
              <a:defRPr/>
            </a:pPr>
            <a:r>
              <a:rPr lang="pl-PL" sz="1600" dirty="0">
                <a:solidFill>
                  <a:srgbClr val="FF0000"/>
                </a:solidFill>
                <a:latin typeface="Arial" pitchFamily="34" charset="0"/>
                <a:cs typeface="Arial" pitchFamily="34" charset="0"/>
              </a:rPr>
              <a:t>Krok 8:</a:t>
            </a:r>
          </a:p>
          <a:p>
            <a:pPr marL="230886" lvl="1" indent="0" eaLnBrk="1" fontAlgn="auto" hangingPunct="1">
              <a:spcBef>
                <a:spcPts val="350"/>
              </a:spcBef>
              <a:spcAft>
                <a:spcPts val="0"/>
              </a:spcAft>
              <a:buSzPct val="100000"/>
              <a:buNone/>
              <a:defRPr/>
            </a:pPr>
            <a:r>
              <a:rPr lang="pl-PL" sz="1400" dirty="0">
                <a:latin typeface="Arial" pitchFamily="34" charset="0"/>
                <a:cs typeface="Arial" pitchFamily="34" charset="0"/>
              </a:rPr>
              <a:t>Wypoczynek zgłoszony przez organizatora może się odbyć wyłącznie po zatwierdzeniu i umieszczeniu zgłoszenia wypoczynku w bazie wypoczynku.</a:t>
            </a:r>
          </a:p>
          <a:p>
            <a:pPr marL="230886" lvl="1" indent="0" eaLnBrk="1" fontAlgn="auto" hangingPunct="1">
              <a:spcBef>
                <a:spcPts val="350"/>
              </a:spcBef>
              <a:spcAft>
                <a:spcPts val="0"/>
              </a:spcAft>
              <a:buSzPct val="100000"/>
              <a:buNone/>
              <a:defRPr/>
            </a:pPr>
            <a:endParaRPr lang="pl-PL" sz="1400" dirty="0" smtClean="0">
              <a:latin typeface="Arial" pitchFamily="34" charset="0"/>
              <a:cs typeface="Arial" pitchFamily="34" charset="0"/>
            </a:endParaRPr>
          </a:p>
        </p:txBody>
      </p:sp>
    </p:spTree>
    <p:extLst>
      <p:ext uri="{BB962C8B-B14F-4D97-AF65-F5344CB8AC3E}">
        <p14:creationId xmlns:p14="http://schemas.microsoft.com/office/powerpoint/2010/main" val="3333448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83568" y="2777540"/>
            <a:ext cx="8280920" cy="1518364"/>
          </a:xfrm>
          <a:prstGeom prst="rect">
            <a:avLst/>
          </a:prstGeom>
        </p:spPr>
        <p:txBody>
          <a:bodyPr wrap="square">
            <a:spAutoFit/>
          </a:bodyPr>
          <a:lstStyle/>
          <a:p>
            <a:pPr marL="230886" lvl="1" algn="just">
              <a:spcBef>
                <a:spcPts val="350"/>
              </a:spcBef>
              <a:buSzPct val="100000"/>
              <a:defRPr/>
            </a:pPr>
            <a:r>
              <a:rPr lang="pl-PL" sz="1600" dirty="0">
                <a:solidFill>
                  <a:srgbClr val="FF0000"/>
                </a:solidFill>
                <a:latin typeface="Arial" pitchFamily="34" charset="0"/>
                <a:cs typeface="Arial" pitchFamily="34" charset="0"/>
              </a:rPr>
              <a:t>Krok 8</a:t>
            </a:r>
            <a:r>
              <a:rPr lang="pl-PL" sz="1600" dirty="0" smtClean="0">
                <a:solidFill>
                  <a:srgbClr val="FF0000"/>
                </a:solidFill>
                <a:latin typeface="Arial" pitchFamily="34" charset="0"/>
                <a:cs typeface="Arial" pitchFamily="34" charset="0"/>
              </a:rPr>
              <a:t>:</a:t>
            </a:r>
          </a:p>
          <a:p>
            <a:pPr marL="230886" lvl="1" algn="just">
              <a:spcBef>
                <a:spcPts val="350"/>
              </a:spcBef>
              <a:buSzPct val="100000"/>
              <a:defRPr/>
            </a:pPr>
            <a:r>
              <a:rPr lang="pl-PL" b="1" dirty="0">
                <a:solidFill>
                  <a:srgbClr val="FF0000"/>
                </a:solidFill>
              </a:rPr>
              <a:t>Wypoczynek zgłoszony przez organizatora może się odbyć wyłącznie po zatwierdzeniu </a:t>
            </a:r>
            <a:r>
              <a:rPr lang="pl-PL" b="1" dirty="0" smtClean="0">
                <a:solidFill>
                  <a:srgbClr val="FF0000"/>
                </a:solidFill>
              </a:rPr>
              <a:t>i </a:t>
            </a:r>
            <a:r>
              <a:rPr lang="pl-PL" b="1" dirty="0">
                <a:solidFill>
                  <a:srgbClr val="FF0000"/>
                </a:solidFill>
              </a:rPr>
              <a:t>umieszczeniu zgłoszenia wypoczynku </a:t>
            </a:r>
            <a:r>
              <a:rPr lang="pl-PL" b="1" dirty="0" smtClean="0">
                <a:solidFill>
                  <a:srgbClr val="FF0000"/>
                </a:solidFill>
              </a:rPr>
              <a:t>w </a:t>
            </a:r>
            <a:r>
              <a:rPr lang="pl-PL" b="1" dirty="0">
                <a:solidFill>
                  <a:srgbClr val="FF0000"/>
                </a:solidFill>
              </a:rPr>
              <a:t>ogólnopolskiej bazie wypoczynku.</a:t>
            </a:r>
            <a:endParaRPr lang="pl-PL" dirty="0">
              <a:solidFill>
                <a:srgbClr val="FF0000"/>
              </a:solidFill>
            </a:endParaRPr>
          </a:p>
          <a:p>
            <a:pPr marL="230886" lvl="1">
              <a:spcBef>
                <a:spcPts val="350"/>
              </a:spcBef>
              <a:buSzPct val="100000"/>
              <a:defRPr/>
            </a:pPr>
            <a:endParaRPr lang="pl-PL" sz="16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204007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 y="2074695"/>
            <a:ext cx="91440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400" b="1" i="0" u="none" strike="noStrike" cap="none" normalizeH="0" baseline="0" dirty="0" smtClean="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Wykres</a:t>
            </a:r>
            <a:r>
              <a:rPr kumimoji="0" lang="pl-PL" altLang="pl-PL" sz="1400" b="1" i="0" u="none" strike="noStrike" cap="none" normalizeH="0" dirty="0" smtClean="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 - </a:t>
            </a:r>
            <a:r>
              <a:rPr kumimoji="0" lang="pl-PL" altLang="pl-PL" sz="1400" b="1" i="0" u="none" strike="noStrike" cap="none" normalizeH="0" baseline="0" dirty="0" smtClean="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 Liczba wydanych zaświadczeń </a:t>
            </a:r>
            <a:r>
              <a:rPr lang="pl-PL" altLang="pl-PL" sz="14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a:t>
            </a:r>
            <a:r>
              <a:rPr kumimoji="0" lang="pl-PL" altLang="pl-PL" sz="1400" b="1" i="0" u="none" strike="noStrike" cap="none" normalizeH="0" baseline="0" dirty="0" smtClean="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zgłoszeń umieszczonych w bazie wypoczynku </a:t>
            </a:r>
            <a:br>
              <a:rPr kumimoji="0" lang="pl-PL" altLang="pl-PL" sz="1400" b="1" i="0" u="none" strike="noStrike" cap="none" normalizeH="0" baseline="0" dirty="0" smtClean="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br>
            <a:r>
              <a:rPr kumimoji="0" lang="pl-PL" altLang="pl-PL" sz="1400" b="1" i="0" u="none" strike="noStrike" cap="none" normalizeH="0" baseline="0" dirty="0" smtClean="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w latach 2010 – 2018</a:t>
            </a:r>
            <a:endParaRPr kumimoji="0" lang="pl-PL" altLang="pl-PL" sz="1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3" name="Obiekt 2"/>
          <p:cNvGraphicFramePr>
            <a:graphicFrameLocks/>
          </p:cNvGraphicFramePr>
          <p:nvPr>
            <p:extLst>
              <p:ext uri="{D42A27DB-BD31-4B8C-83A1-F6EECF244321}">
                <p14:modId xmlns:p14="http://schemas.microsoft.com/office/powerpoint/2010/main" val="994301217"/>
              </p:ext>
            </p:extLst>
          </p:nvPr>
        </p:nvGraphicFramePr>
        <p:xfrm>
          <a:off x="-1" y="2705636"/>
          <a:ext cx="9144001" cy="3675692"/>
        </p:xfrm>
        <a:graphic>
          <a:graphicData uri="http://schemas.openxmlformats.org/presentationml/2006/ole">
            <mc:AlternateContent xmlns:mc="http://schemas.openxmlformats.org/markup-compatibility/2006">
              <mc:Choice xmlns:v="urn:schemas-microsoft-com:vml" Requires="v">
                <p:oleObj spid="_x0000_s1038" name="Wykres" r:id="rId3" imgW="5734016" imgH="3114668" progId="Excel.Chart.8">
                  <p:embed/>
                </p:oleObj>
              </mc:Choice>
              <mc:Fallback>
                <p:oleObj name="Wykres" r:id="rId3" imgW="5734016" imgH="3114668" progId="Excel.Chart.8">
                  <p:embed/>
                  <p:pic>
                    <p:nvPicPr>
                      <p:cNvPr id="0" name="Object 1"/>
                      <p:cNvPicPr>
                        <a:picLocks noChangeArrowheads="1"/>
                      </p:cNvPicPr>
                      <p:nvPr/>
                    </p:nvPicPr>
                    <p:blipFill>
                      <a:blip r:embed="rId4">
                        <a:extLst>
                          <a:ext uri="{28A0092B-C50C-407E-A947-70E740481C1C}">
                            <a14:useLocalDpi xmlns:a14="http://schemas.microsoft.com/office/drawing/2010/main" val="0"/>
                          </a:ext>
                        </a:extLst>
                      </a:blip>
                      <a:srcRect r="-23"/>
                      <a:stretch>
                        <a:fillRect/>
                      </a:stretch>
                    </p:blipFill>
                    <p:spPr bwMode="auto">
                      <a:xfrm>
                        <a:off x="-1" y="2705636"/>
                        <a:ext cx="9144001" cy="3675692"/>
                      </a:xfrm>
                      <a:prstGeom prst="rect">
                        <a:avLst/>
                      </a:prstGeom>
                      <a:noFill/>
                      <a:extLst/>
                    </p:spPr>
                  </p:pic>
                </p:oleObj>
              </mc:Fallback>
            </mc:AlternateContent>
          </a:graphicData>
        </a:graphic>
      </p:graphicFrame>
      <p:sp>
        <p:nvSpPr>
          <p:cNvPr id="4" name="Rectangle 3"/>
          <p:cNvSpPr>
            <a:spLocks noChangeArrowheads="1"/>
          </p:cNvSpPr>
          <p:nvPr/>
        </p:nvSpPr>
        <p:spPr bwMode="auto">
          <a:xfrm>
            <a:off x="1475656" y="568910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3684084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845229" y="2259942"/>
            <a:ext cx="48830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400" b="1" i="0" u="none"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Wykres </a:t>
            </a:r>
            <a:r>
              <a:rPr lang="pl-PL" altLang="pl-PL" sz="1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kumimoji="0" lang="pl-PL" altLang="pl-PL" sz="1400" b="1" i="0" u="none" strike="noStrike" cap="none" normalizeH="0" baseline="0" dirty="0" smtClean="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 Liczba wypoczywających w latach 2010 -2018</a:t>
            </a:r>
            <a:endParaRPr kumimoji="0" lang="pl-PL" altLang="pl-PL"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Obiekt 2"/>
          <p:cNvGraphicFramePr>
            <a:graphicFrameLocks/>
          </p:cNvGraphicFramePr>
          <p:nvPr>
            <p:extLst>
              <p:ext uri="{D42A27DB-BD31-4B8C-83A1-F6EECF244321}">
                <p14:modId xmlns:p14="http://schemas.microsoft.com/office/powerpoint/2010/main" val="1136369146"/>
              </p:ext>
            </p:extLst>
          </p:nvPr>
        </p:nvGraphicFramePr>
        <p:xfrm>
          <a:off x="0" y="2636912"/>
          <a:ext cx="9144000"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a:spLocks noChangeArrowheads="1"/>
          </p:cNvSpPr>
          <p:nvPr/>
        </p:nvSpPr>
        <p:spPr bwMode="auto">
          <a:xfrm>
            <a:off x="2483768" y="553365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207175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79512" y="1428736"/>
            <a:ext cx="8712968" cy="5429264"/>
          </a:xfrm>
        </p:spPr>
        <p:txBody>
          <a:bodyPr/>
          <a:lstStyle/>
          <a:p>
            <a:pPr marL="457200" indent="-457200">
              <a:buNone/>
            </a:pPr>
            <a:endParaRPr lang="pl-PL" sz="2000" dirty="0" smtClean="0">
              <a:latin typeface="Arial" pitchFamily="34" charset="0"/>
              <a:cs typeface="Arial" pitchFamily="34" charset="0"/>
            </a:endParaRPr>
          </a:p>
          <a:p>
            <a:pPr marL="457200" lvl="0" indent="-457200" algn="ctr">
              <a:buNone/>
            </a:pPr>
            <a:r>
              <a:rPr lang="pl-PL" sz="1600" b="1" dirty="0">
                <a:latin typeface="Arial" pitchFamily="34" charset="0"/>
                <a:cs typeface="Arial" pitchFamily="34" charset="0"/>
              </a:rPr>
              <a:t>	</a:t>
            </a:r>
            <a:endParaRPr lang="pl-PL" sz="1600" b="1" dirty="0" smtClean="0">
              <a:latin typeface="Arial" pitchFamily="34" charset="0"/>
              <a:cs typeface="Arial" pitchFamily="34" charset="0"/>
            </a:endParaRPr>
          </a:p>
          <a:p>
            <a:pPr marL="457200" lvl="0" indent="-457200" algn="ctr">
              <a:buNone/>
            </a:pPr>
            <a:endParaRPr lang="pl-PL" sz="1600" b="1" dirty="0">
              <a:solidFill>
                <a:schemeClr val="tx2"/>
              </a:solidFill>
              <a:latin typeface="Arial" pitchFamily="34" charset="0"/>
              <a:cs typeface="Arial" pitchFamily="34" charset="0"/>
            </a:endParaRPr>
          </a:p>
          <a:p>
            <a:pPr marL="457200" lvl="0" indent="-457200" algn="ctr">
              <a:buNone/>
            </a:pPr>
            <a:endParaRPr lang="pl-PL" sz="1600" b="1" dirty="0" smtClean="0">
              <a:solidFill>
                <a:schemeClr val="tx2"/>
              </a:solidFill>
              <a:latin typeface="Arial" pitchFamily="34" charset="0"/>
              <a:cs typeface="Arial" pitchFamily="34" charset="0"/>
            </a:endParaRPr>
          </a:p>
          <a:p>
            <a:pPr marL="457200" lvl="0" indent="-457200" algn="ctr">
              <a:buNone/>
            </a:pPr>
            <a:endParaRPr lang="pl-PL" sz="1600" b="1" dirty="0" smtClean="0">
              <a:solidFill>
                <a:schemeClr val="tx2"/>
              </a:solidFill>
              <a:latin typeface="Arial" pitchFamily="34" charset="0"/>
              <a:cs typeface="Arial" pitchFamily="34" charset="0"/>
            </a:endParaRPr>
          </a:p>
          <a:p>
            <a:pPr marL="457200" lvl="0" indent="-457200" algn="ctr">
              <a:buNone/>
            </a:pPr>
            <a:endParaRPr lang="pl-PL" sz="1600" b="1" dirty="0">
              <a:solidFill>
                <a:schemeClr val="tx2"/>
              </a:solidFill>
              <a:latin typeface="Arial" pitchFamily="34" charset="0"/>
              <a:cs typeface="Arial" pitchFamily="34" charset="0"/>
            </a:endParaRPr>
          </a:p>
          <a:p>
            <a:pPr marL="457200" lvl="0" indent="-457200" algn="ctr">
              <a:buNone/>
            </a:pPr>
            <a:r>
              <a:rPr lang="pl-PL" sz="2800" b="1" dirty="0" smtClean="0">
                <a:solidFill>
                  <a:schemeClr val="tx2"/>
                </a:solidFill>
                <a:latin typeface="Arial" pitchFamily="34" charset="0"/>
                <a:cs typeface="Arial" pitchFamily="34" charset="0"/>
              </a:rPr>
              <a:t>Wypoczynek dzieci i młodzieży – </a:t>
            </a:r>
            <a:br>
              <a:rPr lang="pl-PL" sz="2800" b="1" dirty="0" smtClean="0">
                <a:solidFill>
                  <a:schemeClr val="tx2"/>
                </a:solidFill>
                <a:latin typeface="Arial" pitchFamily="34" charset="0"/>
                <a:cs typeface="Arial" pitchFamily="34" charset="0"/>
              </a:rPr>
            </a:br>
            <a:r>
              <a:rPr lang="pl-PL" sz="2800" b="1" dirty="0" smtClean="0">
                <a:solidFill>
                  <a:schemeClr val="tx2"/>
                </a:solidFill>
                <a:latin typeface="Arial" pitchFamily="34" charset="0"/>
                <a:cs typeface="Arial" pitchFamily="34" charset="0"/>
              </a:rPr>
              <a:t>podstawy prawne</a:t>
            </a:r>
          </a:p>
          <a:p>
            <a:pPr marL="457200" lvl="0" indent="-457200" algn="ctr">
              <a:buNone/>
            </a:pPr>
            <a:r>
              <a:rPr lang="pl-PL" sz="1600" b="1" dirty="0" smtClean="0">
                <a:solidFill>
                  <a:srgbClr val="FF0000"/>
                </a:solidFill>
                <a:latin typeface="Arial" pitchFamily="34" charset="0"/>
                <a:cs typeface="Arial" pitchFamily="34" charset="0"/>
              </a:rPr>
              <a:t>	</a:t>
            </a:r>
            <a:endParaRPr lang="pl-PL" sz="1600" b="1"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431814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428736"/>
            <a:ext cx="9036496" cy="5429264"/>
          </a:xfrm>
        </p:spPr>
        <p:txBody>
          <a:bodyPr/>
          <a:lstStyle/>
          <a:p>
            <a:pPr marL="457200" indent="-457200">
              <a:buNone/>
            </a:pPr>
            <a:endParaRPr lang="pl-PL" sz="2000" dirty="0" smtClean="0">
              <a:latin typeface="Arial" pitchFamily="34" charset="0"/>
              <a:cs typeface="Arial" pitchFamily="34" charset="0"/>
            </a:endParaRPr>
          </a:p>
          <a:p>
            <a:pPr marL="457200" lvl="0" indent="-457200" algn="just">
              <a:buNone/>
            </a:pPr>
            <a:r>
              <a:rPr lang="pl-PL" sz="1600" b="1" dirty="0">
                <a:latin typeface="Arial" pitchFamily="34" charset="0"/>
                <a:cs typeface="Arial" pitchFamily="34" charset="0"/>
              </a:rPr>
              <a:t>	</a:t>
            </a:r>
            <a:endParaRPr lang="pl-PL" sz="1600" b="1" dirty="0" smtClean="0">
              <a:solidFill>
                <a:schemeClr val="tx2"/>
              </a:solidFill>
              <a:latin typeface="Arial" pitchFamily="34" charset="0"/>
              <a:cs typeface="Arial" pitchFamily="34" charset="0"/>
            </a:endParaRPr>
          </a:p>
          <a:p>
            <a:pPr marL="457200" lvl="0" indent="-457200" algn="just">
              <a:buNone/>
            </a:pPr>
            <a:r>
              <a:rPr lang="pl-PL" sz="1600" b="1" dirty="0">
                <a:solidFill>
                  <a:schemeClr val="tx2"/>
                </a:solidFill>
                <a:latin typeface="Arial" pitchFamily="34" charset="0"/>
                <a:cs typeface="Arial" pitchFamily="34" charset="0"/>
              </a:rPr>
              <a:t>	</a:t>
            </a:r>
            <a:r>
              <a:rPr lang="pl-PL" sz="2600" b="1" dirty="0" smtClean="0">
                <a:solidFill>
                  <a:schemeClr val="tx2"/>
                </a:solidFill>
                <a:latin typeface="Arial" pitchFamily="34" charset="0"/>
                <a:cs typeface="Arial" pitchFamily="34" charset="0"/>
              </a:rPr>
              <a:t>Ustawa z dnia 11 września 2015 r. o zmianie ustawy </a:t>
            </a:r>
            <a:br>
              <a:rPr lang="pl-PL" sz="2600" b="1" dirty="0" smtClean="0">
                <a:solidFill>
                  <a:schemeClr val="tx2"/>
                </a:solidFill>
                <a:latin typeface="Arial" pitchFamily="34" charset="0"/>
                <a:cs typeface="Arial" pitchFamily="34" charset="0"/>
              </a:rPr>
            </a:br>
            <a:r>
              <a:rPr lang="pl-PL" sz="2600" b="1" dirty="0" smtClean="0">
                <a:solidFill>
                  <a:schemeClr val="tx2"/>
                </a:solidFill>
                <a:latin typeface="Arial" pitchFamily="34" charset="0"/>
                <a:cs typeface="Arial" pitchFamily="34" charset="0"/>
              </a:rPr>
              <a:t>o systemie oświaty oraz ustawy o Krajowym Rejestrze Karnym (Dz. U. z 2015 r., poz. 1629)</a:t>
            </a:r>
          </a:p>
          <a:p>
            <a:pPr marL="457200" lvl="0" indent="-457200" algn="just">
              <a:buNone/>
            </a:pPr>
            <a:r>
              <a:rPr lang="pl-PL" sz="2800" b="1" dirty="0" smtClean="0">
                <a:solidFill>
                  <a:srgbClr val="FF0000"/>
                </a:solidFill>
                <a:latin typeface="Arial" pitchFamily="34" charset="0"/>
                <a:cs typeface="Arial" pitchFamily="34" charset="0"/>
              </a:rPr>
              <a:t>	</a:t>
            </a:r>
            <a:r>
              <a:rPr lang="pl-PL" sz="2600" b="1" dirty="0" smtClean="0">
                <a:solidFill>
                  <a:srgbClr val="FF0000"/>
                </a:solidFill>
                <a:latin typeface="Arial" pitchFamily="34" charset="0"/>
                <a:cs typeface="Arial" pitchFamily="34" charset="0"/>
              </a:rPr>
              <a:t>(art. 92a – 92t. oraz art. 96a. ustawy o systemie oświaty t.j. Dz. U. z 2018 r., poz. 1457 z późn. zm.)</a:t>
            </a:r>
          </a:p>
          <a:p>
            <a:pPr marL="457200" lvl="0" indent="-457200" algn="ctr">
              <a:buNone/>
            </a:pPr>
            <a:r>
              <a:rPr lang="pl-PL" sz="2400" b="1" dirty="0">
                <a:latin typeface="Arial" pitchFamily="34" charset="0"/>
                <a:cs typeface="Arial" pitchFamily="34" charset="0"/>
              </a:rPr>
              <a:t>i</a:t>
            </a:r>
            <a:endParaRPr lang="pl-PL" sz="2400" b="1" dirty="0" smtClean="0">
              <a:latin typeface="Arial" pitchFamily="34" charset="0"/>
              <a:cs typeface="Arial" pitchFamily="34" charset="0"/>
            </a:endParaRPr>
          </a:p>
          <a:p>
            <a:pPr marL="457200" lvl="0" indent="-457200" algn="just">
              <a:buNone/>
            </a:pPr>
            <a:r>
              <a:rPr lang="pl-PL" sz="1600" b="1" dirty="0" smtClean="0">
                <a:solidFill>
                  <a:srgbClr val="FF0000"/>
                </a:solidFill>
                <a:latin typeface="Arial" pitchFamily="34" charset="0"/>
                <a:cs typeface="Arial" pitchFamily="34" charset="0"/>
              </a:rPr>
              <a:t>	</a:t>
            </a:r>
            <a:endParaRPr lang="pl-PL" sz="1200" b="1" dirty="0" smtClean="0">
              <a:solidFill>
                <a:srgbClr val="FF0000"/>
              </a:solidFill>
              <a:latin typeface="Arial" pitchFamily="34" charset="0"/>
              <a:cs typeface="Arial" pitchFamily="34" charset="0"/>
            </a:endParaRPr>
          </a:p>
          <a:p>
            <a:pPr marL="457200" lvl="0" indent="-457200" algn="just">
              <a:buNone/>
            </a:pPr>
            <a:r>
              <a:rPr lang="pl-PL" sz="1600" b="1" dirty="0" smtClean="0">
                <a:solidFill>
                  <a:schemeClr val="tx2"/>
                </a:solidFill>
                <a:latin typeface="Arial" pitchFamily="34" charset="0"/>
                <a:cs typeface="Arial" pitchFamily="34" charset="0"/>
              </a:rPr>
              <a:t>	</a:t>
            </a:r>
            <a:r>
              <a:rPr lang="pl-PL" sz="2600" b="1" i="1" dirty="0" smtClean="0">
                <a:solidFill>
                  <a:schemeClr val="tx2"/>
                </a:solidFill>
                <a:latin typeface="Arial" pitchFamily="34" charset="0"/>
                <a:cs typeface="Arial" pitchFamily="34" charset="0"/>
              </a:rPr>
              <a:t>Rozporządzenie Ministra Edukacji Narodowej z dnia </a:t>
            </a:r>
            <a:br>
              <a:rPr lang="pl-PL" sz="2600" b="1" i="1" dirty="0" smtClean="0">
                <a:solidFill>
                  <a:schemeClr val="tx2"/>
                </a:solidFill>
                <a:latin typeface="Arial" pitchFamily="34" charset="0"/>
                <a:cs typeface="Arial" pitchFamily="34" charset="0"/>
              </a:rPr>
            </a:br>
            <a:r>
              <a:rPr lang="pl-PL" sz="2600" b="1" i="1" dirty="0" smtClean="0">
                <a:solidFill>
                  <a:schemeClr val="tx2"/>
                </a:solidFill>
                <a:latin typeface="Arial" pitchFamily="34" charset="0"/>
                <a:cs typeface="Arial" pitchFamily="34" charset="0"/>
              </a:rPr>
              <a:t>30 marca 2016 r.  w sprawie wypoczynku dla dzieci </a:t>
            </a:r>
            <a:br>
              <a:rPr lang="pl-PL" sz="2600" b="1" i="1" dirty="0" smtClean="0">
                <a:solidFill>
                  <a:schemeClr val="tx2"/>
                </a:solidFill>
                <a:latin typeface="Arial" pitchFamily="34" charset="0"/>
                <a:cs typeface="Arial" pitchFamily="34" charset="0"/>
              </a:rPr>
            </a:br>
            <a:r>
              <a:rPr lang="pl-PL" sz="2600" b="1" i="1" dirty="0" smtClean="0">
                <a:solidFill>
                  <a:schemeClr val="tx2"/>
                </a:solidFill>
                <a:latin typeface="Arial" pitchFamily="34" charset="0"/>
                <a:cs typeface="Arial" pitchFamily="34" charset="0"/>
              </a:rPr>
              <a:t>i młodzieży (Dz. U. z 2016 r., poz. 452)</a:t>
            </a:r>
            <a:endParaRPr lang="pl-PL" sz="2600"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318788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79512" y="1428736"/>
            <a:ext cx="8712968" cy="5429264"/>
          </a:xfrm>
        </p:spPr>
        <p:txBody>
          <a:bodyPr/>
          <a:lstStyle/>
          <a:p>
            <a:pPr marL="457200" indent="-457200">
              <a:buNone/>
            </a:pPr>
            <a:endParaRPr lang="pl-PL" sz="2000" dirty="0" smtClean="0">
              <a:latin typeface="Arial" pitchFamily="34" charset="0"/>
              <a:cs typeface="Arial" pitchFamily="34" charset="0"/>
            </a:endParaRPr>
          </a:p>
          <a:p>
            <a:pPr marL="457200" lvl="0" indent="-457200" algn="ctr">
              <a:buNone/>
            </a:pPr>
            <a:endParaRPr lang="pl-PL" sz="1600" b="1" dirty="0" smtClean="0">
              <a:latin typeface="Arial" pitchFamily="34" charset="0"/>
              <a:cs typeface="Arial" pitchFamily="34" charset="0"/>
            </a:endParaRPr>
          </a:p>
          <a:p>
            <a:pPr marL="457200" lvl="0" indent="-457200" algn="ctr">
              <a:buNone/>
            </a:pPr>
            <a:endParaRPr lang="pl-PL" sz="1600" b="1" dirty="0" smtClean="0">
              <a:latin typeface="Arial" pitchFamily="34" charset="0"/>
              <a:cs typeface="Arial" pitchFamily="34" charset="0"/>
            </a:endParaRPr>
          </a:p>
          <a:p>
            <a:pPr marL="457200" lvl="0" indent="-457200" algn="ctr">
              <a:buNone/>
            </a:pPr>
            <a:endParaRPr lang="pl-PL" sz="1600" b="1" dirty="0">
              <a:latin typeface="Arial" pitchFamily="34" charset="0"/>
              <a:cs typeface="Arial" pitchFamily="34" charset="0"/>
            </a:endParaRPr>
          </a:p>
          <a:p>
            <a:pPr marL="457200" lvl="0" indent="-457200" algn="ctr">
              <a:buNone/>
            </a:pPr>
            <a:endParaRPr lang="pl-PL" sz="1600" b="1" dirty="0" smtClean="0">
              <a:latin typeface="Arial" pitchFamily="34" charset="0"/>
              <a:cs typeface="Arial" pitchFamily="34" charset="0"/>
            </a:endParaRPr>
          </a:p>
          <a:p>
            <a:pPr marL="457200" lvl="0" indent="-457200" algn="ctr">
              <a:buNone/>
            </a:pPr>
            <a:endParaRPr lang="pl-PL" sz="1600" b="1" dirty="0">
              <a:latin typeface="Arial" pitchFamily="34" charset="0"/>
              <a:cs typeface="Arial" pitchFamily="34" charset="0"/>
            </a:endParaRPr>
          </a:p>
          <a:p>
            <a:pPr marL="457200" lvl="0" indent="-457200" algn="ctr">
              <a:buNone/>
            </a:pPr>
            <a:endParaRPr lang="pl-PL" sz="1600" b="1" dirty="0" smtClean="0">
              <a:latin typeface="Arial" pitchFamily="34" charset="0"/>
              <a:cs typeface="Arial" pitchFamily="34" charset="0"/>
            </a:endParaRPr>
          </a:p>
          <a:p>
            <a:pPr marL="457200" lvl="0" indent="-457200" algn="ctr">
              <a:buNone/>
            </a:pPr>
            <a:r>
              <a:rPr lang="pl-PL" sz="4400" b="1" dirty="0" smtClean="0">
                <a:solidFill>
                  <a:srgbClr val="2C0DE3"/>
                </a:solidFill>
                <a:latin typeface="Arial" pitchFamily="34" charset="0"/>
                <a:cs typeface="Arial" pitchFamily="34" charset="0"/>
              </a:rPr>
              <a:t>Rejestracja organizatora wypoczynku</a:t>
            </a:r>
            <a:r>
              <a:rPr lang="pl-PL" sz="4400" b="1" dirty="0">
                <a:solidFill>
                  <a:srgbClr val="0070C0"/>
                </a:solidFill>
                <a:latin typeface="Arial" pitchFamily="34" charset="0"/>
                <a:cs typeface="Arial" pitchFamily="34" charset="0"/>
              </a:rPr>
              <a:t>	</a:t>
            </a:r>
            <a:endParaRPr lang="pl-PL" sz="4400" b="1" dirty="0" smtClean="0">
              <a:solidFill>
                <a:srgbClr val="0070C0"/>
              </a:solidFill>
              <a:latin typeface="Arial" pitchFamily="34" charset="0"/>
              <a:cs typeface="Arial" pitchFamily="34" charset="0"/>
            </a:endParaRPr>
          </a:p>
          <a:p>
            <a:pPr marL="457200" lvl="0" indent="-457200" algn="ctr">
              <a:buNone/>
            </a:pPr>
            <a:endParaRPr lang="pl-PL" sz="4400" b="1" dirty="0">
              <a:solidFill>
                <a:srgbClr val="FF0000"/>
              </a:solidFill>
              <a:latin typeface="Arial" pitchFamily="34" charset="0"/>
              <a:cs typeface="Arial" pitchFamily="34" charset="0"/>
            </a:endParaRPr>
          </a:p>
          <a:p>
            <a:pPr marL="457200" lvl="0" indent="-457200" algn="ctr">
              <a:buNone/>
            </a:pPr>
            <a:endParaRPr lang="pl-PL" sz="1600" b="1" dirty="0" smtClean="0">
              <a:solidFill>
                <a:schemeClr val="tx2"/>
              </a:solidFill>
              <a:latin typeface="Arial" pitchFamily="34" charset="0"/>
              <a:cs typeface="Arial" pitchFamily="34" charset="0"/>
            </a:endParaRPr>
          </a:p>
          <a:p>
            <a:pPr marL="457200" lvl="0" indent="-457200" algn="ctr">
              <a:buNone/>
            </a:pPr>
            <a:endParaRPr lang="pl-PL" sz="16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196846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484784"/>
            <a:ext cx="8892480" cy="5373216"/>
          </a:xfrm>
        </p:spPr>
        <p:txBody>
          <a:bodyPr/>
          <a:lstStyle/>
          <a:p>
            <a:pPr marL="457200" indent="-457200">
              <a:buNone/>
            </a:pPr>
            <a:endParaRPr lang="pl-PL" sz="2000" dirty="0" smtClean="0">
              <a:latin typeface="Arial" pitchFamily="34" charset="0"/>
              <a:cs typeface="Arial" pitchFamily="34" charset="0"/>
            </a:endParaRPr>
          </a:p>
          <a:p>
            <a:pPr marL="457200" lvl="0" indent="-457200" algn="ctr">
              <a:buNone/>
            </a:pPr>
            <a:endParaRPr lang="pl-PL" sz="1600" b="1" dirty="0" smtClean="0">
              <a:latin typeface="Arial" pitchFamily="34" charset="0"/>
              <a:cs typeface="Arial" pitchFamily="34" charset="0"/>
            </a:endParaRPr>
          </a:p>
          <a:p>
            <a:pPr marL="457200" lvl="0" indent="-457200" algn="ctr">
              <a:buNone/>
            </a:pPr>
            <a:r>
              <a:rPr lang="pl-PL" sz="2800" b="1" dirty="0" smtClean="0">
                <a:solidFill>
                  <a:srgbClr val="0070C0"/>
                </a:solidFill>
                <a:latin typeface="Arial" pitchFamily="34" charset="0"/>
                <a:cs typeface="Arial" pitchFamily="34" charset="0"/>
              </a:rPr>
              <a:t>Gdzie:</a:t>
            </a:r>
            <a:endParaRPr lang="pl-PL" sz="2800" b="1" dirty="0">
              <a:solidFill>
                <a:srgbClr val="0070C0"/>
              </a:solidFill>
              <a:latin typeface="Arial" pitchFamily="34" charset="0"/>
              <a:cs typeface="Arial" pitchFamily="34" charset="0"/>
            </a:endParaRPr>
          </a:p>
          <a:p>
            <a:pPr marL="457200" lvl="0" indent="-457200" algn="ctr">
              <a:buNone/>
            </a:pPr>
            <a:endParaRPr lang="pl-PL" sz="1600" b="1" dirty="0" smtClean="0">
              <a:latin typeface="Arial" pitchFamily="34" charset="0"/>
              <a:cs typeface="Arial" pitchFamily="34" charset="0"/>
            </a:endParaRPr>
          </a:p>
          <a:p>
            <a:pPr marL="457200" lvl="0" indent="-457200" algn="ctr">
              <a:buNone/>
            </a:pPr>
            <a:endParaRPr lang="pl-PL" sz="1600" b="1" dirty="0">
              <a:latin typeface="Arial" pitchFamily="34" charset="0"/>
              <a:cs typeface="Arial" pitchFamily="34" charset="0"/>
            </a:endParaRPr>
          </a:p>
          <a:p>
            <a:pPr marL="457200" lvl="0" indent="-457200" algn="ctr">
              <a:buNone/>
            </a:pPr>
            <a:endParaRPr lang="pl-PL" sz="1600" b="1" dirty="0" smtClean="0">
              <a:latin typeface="Arial" pitchFamily="34" charset="0"/>
              <a:cs typeface="Arial" pitchFamily="34" charset="0"/>
            </a:endParaRPr>
          </a:p>
          <a:p>
            <a:pPr marL="457200" lvl="0" indent="-457200" algn="ctr">
              <a:buNone/>
            </a:pPr>
            <a:endParaRPr lang="pl-PL" sz="1600" b="1" dirty="0">
              <a:latin typeface="Arial" pitchFamily="34" charset="0"/>
              <a:cs typeface="Arial" pitchFamily="34" charset="0"/>
            </a:endParaRPr>
          </a:p>
          <a:p>
            <a:pPr marL="457200" lvl="0" indent="-457200" algn="ctr">
              <a:buNone/>
            </a:pPr>
            <a:endParaRPr lang="pl-PL" sz="1600" b="1" dirty="0" smtClean="0">
              <a:latin typeface="Arial" pitchFamily="34" charset="0"/>
              <a:cs typeface="Arial" pitchFamily="34" charset="0"/>
            </a:endParaRPr>
          </a:p>
          <a:p>
            <a:pPr marL="457200" lvl="0" indent="-457200" algn="ctr">
              <a:buNone/>
            </a:pPr>
            <a:r>
              <a:rPr lang="pl-PL" sz="4400" b="1" dirty="0">
                <a:solidFill>
                  <a:srgbClr val="FF0000"/>
                </a:solidFill>
                <a:latin typeface="Arial" pitchFamily="34" charset="0"/>
                <a:cs typeface="Arial" pitchFamily="34" charset="0"/>
              </a:rPr>
              <a:t>https://</a:t>
            </a:r>
            <a:r>
              <a:rPr lang="pl-PL" sz="4400" b="1" dirty="0" smtClean="0">
                <a:solidFill>
                  <a:srgbClr val="FF0000"/>
                </a:solidFill>
                <a:latin typeface="Arial" pitchFamily="34" charset="0"/>
                <a:cs typeface="Arial" pitchFamily="34" charset="0"/>
              </a:rPr>
              <a:t>wypoczynek.men.gov.pl</a:t>
            </a:r>
            <a:r>
              <a:rPr lang="pl-PL" sz="4400" b="1" dirty="0">
                <a:solidFill>
                  <a:srgbClr val="0070C0"/>
                </a:solidFill>
                <a:latin typeface="Arial" pitchFamily="34" charset="0"/>
                <a:cs typeface="Arial" pitchFamily="34" charset="0"/>
              </a:rPr>
              <a:t>	</a:t>
            </a:r>
            <a:endParaRPr lang="pl-PL" sz="4400" b="1" dirty="0" smtClean="0">
              <a:solidFill>
                <a:srgbClr val="0070C0"/>
              </a:solidFill>
              <a:latin typeface="Arial" pitchFamily="34" charset="0"/>
              <a:cs typeface="Arial" pitchFamily="34" charset="0"/>
            </a:endParaRPr>
          </a:p>
          <a:p>
            <a:pPr marL="457200" lvl="0" indent="-457200" algn="ctr">
              <a:buNone/>
            </a:pPr>
            <a:endParaRPr lang="pl-PL" sz="4400" b="1" dirty="0">
              <a:solidFill>
                <a:srgbClr val="FF0000"/>
              </a:solidFill>
              <a:latin typeface="Arial" pitchFamily="34" charset="0"/>
              <a:cs typeface="Arial" pitchFamily="34" charset="0"/>
            </a:endParaRPr>
          </a:p>
          <a:p>
            <a:pPr marL="457200" lvl="0" indent="-457200" algn="ctr">
              <a:buNone/>
            </a:pPr>
            <a:endParaRPr lang="pl-PL" sz="1600" b="1" dirty="0" smtClean="0">
              <a:solidFill>
                <a:schemeClr val="tx2"/>
              </a:solidFill>
              <a:latin typeface="Arial" pitchFamily="34" charset="0"/>
              <a:cs typeface="Arial" pitchFamily="34" charset="0"/>
            </a:endParaRPr>
          </a:p>
          <a:p>
            <a:pPr marL="457200" lvl="0" indent="-457200" algn="ctr">
              <a:buNone/>
            </a:pPr>
            <a:endParaRPr lang="pl-PL" sz="16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485196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p:nvPr/>
        </p:nvPicPr>
        <p:blipFill>
          <a:blip r:embed="rId2"/>
          <a:stretch>
            <a:fillRect/>
          </a:stretch>
        </p:blipFill>
        <p:spPr>
          <a:xfrm>
            <a:off x="0" y="1844825"/>
            <a:ext cx="9251504" cy="5013176"/>
          </a:xfrm>
          <a:prstGeom prst="rect">
            <a:avLst/>
          </a:prstGeom>
        </p:spPr>
      </p:pic>
    </p:spTree>
    <p:extLst>
      <p:ext uri="{BB962C8B-B14F-4D97-AF65-F5344CB8AC3E}">
        <p14:creationId xmlns:p14="http://schemas.microsoft.com/office/powerpoint/2010/main" val="846789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stretch>
            <a:fillRect/>
          </a:stretch>
        </p:blipFill>
        <p:spPr>
          <a:xfrm>
            <a:off x="179512" y="1916832"/>
            <a:ext cx="8642475" cy="4824536"/>
          </a:xfrm>
          <a:prstGeom prst="rect">
            <a:avLst/>
          </a:prstGeom>
        </p:spPr>
      </p:pic>
    </p:spTree>
    <p:extLst>
      <p:ext uri="{BB962C8B-B14F-4D97-AF65-F5344CB8AC3E}">
        <p14:creationId xmlns:p14="http://schemas.microsoft.com/office/powerpoint/2010/main" val="2225675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0" y="1772816"/>
            <a:ext cx="9178078" cy="5085184"/>
          </a:xfrm>
          <a:prstGeom prst="rect">
            <a:avLst/>
          </a:prstGeom>
        </p:spPr>
      </p:pic>
    </p:spTree>
    <p:extLst>
      <p:ext uri="{BB962C8B-B14F-4D97-AF65-F5344CB8AC3E}">
        <p14:creationId xmlns:p14="http://schemas.microsoft.com/office/powerpoint/2010/main" val="4230458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79512" y="1428736"/>
            <a:ext cx="8712968" cy="5429264"/>
          </a:xfrm>
        </p:spPr>
        <p:txBody>
          <a:bodyPr/>
          <a:lstStyle/>
          <a:p>
            <a:pPr marL="457200" indent="-457200">
              <a:buNone/>
            </a:pPr>
            <a:endParaRPr lang="pl-PL" sz="2000" dirty="0" smtClean="0">
              <a:latin typeface="Arial" pitchFamily="34" charset="0"/>
              <a:cs typeface="Arial" pitchFamily="34" charset="0"/>
            </a:endParaRPr>
          </a:p>
          <a:p>
            <a:pPr marL="457200" lvl="0" indent="-457200" algn="ctr">
              <a:buNone/>
            </a:pPr>
            <a:r>
              <a:rPr lang="pl-PL" sz="1600" b="1" dirty="0">
                <a:latin typeface="Arial" pitchFamily="34" charset="0"/>
                <a:cs typeface="Arial" pitchFamily="34" charset="0"/>
              </a:rPr>
              <a:t>	</a:t>
            </a:r>
            <a:endParaRPr lang="pl-PL" sz="1600" b="1" dirty="0" smtClean="0">
              <a:latin typeface="Arial" pitchFamily="34" charset="0"/>
              <a:cs typeface="Arial" pitchFamily="34" charset="0"/>
            </a:endParaRPr>
          </a:p>
          <a:p>
            <a:pPr marL="457200" lvl="0" indent="-457200" algn="ctr">
              <a:buNone/>
            </a:pPr>
            <a:endParaRPr lang="pl-PL" sz="1600" b="1" dirty="0">
              <a:solidFill>
                <a:schemeClr val="tx2"/>
              </a:solidFill>
              <a:latin typeface="Arial" pitchFamily="34" charset="0"/>
              <a:cs typeface="Arial" pitchFamily="34" charset="0"/>
            </a:endParaRPr>
          </a:p>
          <a:p>
            <a:pPr marL="457200" lvl="0" indent="-457200" algn="ctr">
              <a:buNone/>
            </a:pPr>
            <a:endParaRPr lang="pl-PL" sz="1600" b="1" dirty="0" smtClean="0">
              <a:solidFill>
                <a:schemeClr val="tx2"/>
              </a:solidFill>
              <a:latin typeface="Arial" pitchFamily="34" charset="0"/>
              <a:cs typeface="Arial" pitchFamily="34" charset="0"/>
            </a:endParaRPr>
          </a:p>
          <a:p>
            <a:pPr marL="457200" lvl="0" indent="-457200" algn="ctr">
              <a:buNone/>
            </a:pPr>
            <a:endParaRPr lang="pl-PL" sz="1600" b="1" dirty="0">
              <a:solidFill>
                <a:schemeClr val="tx2"/>
              </a:solidFill>
              <a:latin typeface="Arial" pitchFamily="34" charset="0"/>
              <a:cs typeface="Arial" pitchFamily="34" charset="0"/>
            </a:endParaRPr>
          </a:p>
        </p:txBody>
      </p:sp>
      <p:pic>
        <p:nvPicPr>
          <p:cNvPr id="2" name="Obraz 1"/>
          <p:cNvPicPr>
            <a:picLocks noChangeAspect="1"/>
          </p:cNvPicPr>
          <p:nvPr/>
        </p:nvPicPr>
        <p:blipFill>
          <a:blip r:embed="rId2"/>
          <a:stretch>
            <a:fillRect/>
          </a:stretch>
        </p:blipFill>
        <p:spPr>
          <a:xfrm>
            <a:off x="-1933575" y="-228600"/>
            <a:ext cx="13011150" cy="7315200"/>
          </a:xfrm>
          <a:prstGeom prst="rect">
            <a:avLst/>
          </a:prstGeom>
        </p:spPr>
      </p:pic>
    </p:spTree>
    <p:extLst>
      <p:ext uri="{BB962C8B-B14F-4D97-AF65-F5344CB8AC3E}">
        <p14:creationId xmlns:p14="http://schemas.microsoft.com/office/powerpoint/2010/main" val="2563074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313</Words>
  <Application>Microsoft Office PowerPoint</Application>
  <PresentationFormat>Pokaz na ekranie (4:3)</PresentationFormat>
  <Paragraphs>96</Paragraphs>
  <Slides>15</Slides>
  <Notes>4</Notes>
  <HiddenSlides>0</HiddenSlides>
  <MMClips>0</MMClips>
  <ScaleCrop>false</ScaleCrop>
  <HeadingPairs>
    <vt:vector size="8" baseType="variant">
      <vt:variant>
        <vt:lpstr>Używane czcionki</vt:lpstr>
      </vt:variant>
      <vt:variant>
        <vt:i4>3</vt:i4>
      </vt:variant>
      <vt:variant>
        <vt:lpstr>Motyw</vt:lpstr>
      </vt:variant>
      <vt:variant>
        <vt:i4>1</vt:i4>
      </vt:variant>
      <vt:variant>
        <vt:lpstr>Osadzone serwery OLE</vt:lpstr>
      </vt:variant>
      <vt:variant>
        <vt:i4>1</vt:i4>
      </vt:variant>
      <vt:variant>
        <vt:lpstr>Tytuły slajdów</vt:lpstr>
      </vt:variant>
      <vt:variant>
        <vt:i4>15</vt:i4>
      </vt:variant>
    </vt:vector>
  </HeadingPairs>
  <TitlesOfParts>
    <vt:vector size="20" baseType="lpstr">
      <vt:lpstr>Arial</vt:lpstr>
      <vt:lpstr>Calibri</vt:lpstr>
      <vt:lpstr>Times New Roman</vt:lpstr>
      <vt:lpstr>1_Motyw pakietu Office</vt:lpstr>
      <vt:lpstr>Wykres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2014-05-06T13:01:12Z</dcterms:created>
  <dcterms:modified xsi:type="dcterms:W3CDTF">2019-05-23T20:10:17Z</dcterms:modified>
</cp:coreProperties>
</file>