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57" r:id="rId4"/>
    <p:sldId id="262" r:id="rId5"/>
    <p:sldId id="266" r:id="rId6"/>
    <p:sldId id="274" r:id="rId7"/>
    <p:sldId id="276" r:id="rId8"/>
    <p:sldId id="277" r:id="rId9"/>
    <p:sldId id="278" r:id="rId10"/>
    <p:sldId id="267" r:id="rId11"/>
    <p:sldId id="279" r:id="rId12"/>
    <p:sldId id="272" r:id="rId13"/>
    <p:sldId id="268" r:id="rId14"/>
    <p:sldId id="280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5" autoAdjust="0"/>
  </p:normalViewPr>
  <p:slideViewPr>
    <p:cSldViewPr>
      <p:cViewPr varScale="1">
        <p:scale>
          <a:sx n="100" d="100"/>
          <a:sy n="100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1700992979636"/>
          <c:y val="6.3262220427574803E-2"/>
          <c:w val="0.66496390022351526"/>
          <c:h val="0.75166161922068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ujawnieni nieletni pod wpływem alkoholu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9.4084440785605922E-3"/>
                  <c:y val="-1.2176560121765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C1-4109-B4ED-F790633A305F}"/>
                </c:ext>
              </c:extLst>
            </c:dLbl>
            <c:dLbl>
              <c:idx val="1"/>
              <c:layout>
                <c:manualLayout>
                  <c:x val="1.1574053066958382E-2"/>
                  <c:y val="-1.122209038938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C1-4109-B4ED-F790633A305F}"/>
                </c:ext>
              </c:extLst>
            </c:dLbl>
            <c:dLbl>
              <c:idx val="2"/>
              <c:layout>
                <c:manualLayout>
                  <c:x val="1.176055509820078E-2"/>
                  <c:y val="-9.8352089550450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C1-4109-B4ED-F790633A305F}"/>
                </c:ext>
              </c:extLst>
            </c:dLbl>
            <c:dLbl>
              <c:idx val="3"/>
              <c:layout>
                <c:manualLayout>
                  <c:x val="1.1574053066958362E-2"/>
                  <c:y val="-1.034384400580064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C1-4109-B4ED-F790633A305F}"/>
                </c:ext>
              </c:extLst>
            </c:dLbl>
            <c:dLbl>
              <c:idx val="4"/>
              <c:layout>
                <c:manualLayout>
                  <c:x val="9.5578781450310936E-3"/>
                  <c:y val="-2.402385587805114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C1-4109-B4ED-F790633A30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I-IV 2019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543</c:v>
                </c:pt>
                <c:pt idx="1">
                  <c:v>412</c:v>
                </c:pt>
                <c:pt idx="2">
                  <c:v>417</c:v>
                </c:pt>
                <c:pt idx="3">
                  <c:v>396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C1-4109-B4ED-F790633A305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ujawnieni nieletni pod wpływem narkotyków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0"/>
              <c:layout>
                <c:manualLayout>
                  <c:x val="1.1574053066958362E-2"/>
                  <c:y val="7.5307709823943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C1-4109-B4ED-F790633A305F}"/>
                </c:ext>
              </c:extLst>
            </c:dLbl>
            <c:dLbl>
              <c:idx val="1"/>
              <c:layout>
                <c:manualLayout>
                  <c:x val="1.6277904695054409E-2"/>
                  <c:y val="8.4588741475808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C1-4109-B4ED-F790633A305F}"/>
                </c:ext>
              </c:extLst>
            </c:dLbl>
            <c:dLbl>
              <c:idx val="2"/>
              <c:layout>
                <c:manualLayout>
                  <c:x val="1.3926164086598481E-2"/>
                  <c:y val="-1.5113795707043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C1-4109-B4ED-F790633A305F}"/>
                </c:ext>
              </c:extLst>
            </c:dLbl>
            <c:dLbl>
              <c:idx val="3"/>
              <c:layout>
                <c:manualLayout>
                  <c:x val="1.8593159801867192E-2"/>
                  <c:y val="-1.285394120255516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C1-4109-B4ED-F790633A305F}"/>
                </c:ext>
              </c:extLst>
            </c:dLbl>
            <c:dLbl>
              <c:idx val="4"/>
              <c:layout>
                <c:manualLayout>
                  <c:x val="2.2938907548074691E-2"/>
                  <c:y val="-9.6095423512203779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C1-4109-B4ED-F790633A30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I-IV 2019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48</c:v>
                </c:pt>
                <c:pt idx="3">
                  <c:v>33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1C1-4109-B4ED-F790633A3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190144"/>
        <c:axId val="149191680"/>
        <c:axId val="0"/>
      </c:bar3DChart>
      <c:catAx>
        <c:axId val="1491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49191680"/>
        <c:crosses val="autoZero"/>
        <c:auto val="1"/>
        <c:lblAlgn val="ctr"/>
        <c:lblOffset val="100"/>
        <c:noMultiLvlLbl val="0"/>
      </c:catAx>
      <c:valAx>
        <c:axId val="14919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19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1924367937921"/>
          <c:y val="0.11047947076391319"/>
          <c:w val="0.21518167279542841"/>
          <c:h val="0.7498680473160036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1700992979633"/>
          <c:y val="6.3262220427574803E-2"/>
          <c:w val="0.66057044680628474"/>
          <c:h val="0.751661619220689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 placówek opiekuńczo-wychowawczych, MOW, MOS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4084440785605992E-3"/>
                  <c:y val="-1.2176560121765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62-4B42-BC25-82FD09E34941}"/>
                </c:ext>
              </c:extLst>
            </c:dLbl>
            <c:dLbl>
              <c:idx val="1"/>
              <c:layout>
                <c:manualLayout>
                  <c:x val="1.1574053066958386E-2"/>
                  <c:y val="-1.1222090389386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62-4B42-BC25-82FD09E34941}"/>
                </c:ext>
              </c:extLst>
            </c:dLbl>
            <c:dLbl>
              <c:idx val="2"/>
              <c:layout>
                <c:manualLayout>
                  <c:x val="1.176055509820078E-2"/>
                  <c:y val="1.45179112884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62-4B42-BC25-82FD09E34941}"/>
                </c:ext>
              </c:extLst>
            </c:dLbl>
            <c:dLbl>
              <c:idx val="3"/>
              <c:layout>
                <c:manualLayout>
                  <c:x val="9.2219420473181688E-3"/>
                  <c:y val="1.8327161159649601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62-4B42-BC25-82FD09E34941}"/>
                </c:ext>
              </c:extLst>
            </c:dLbl>
            <c:dLbl>
              <c:idx val="4"/>
              <c:layout>
                <c:manualLayout>
                  <c:x val="1.1416841600761923E-2"/>
                  <c:y val="-9.3566596577673179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62-4B42-BC25-82FD09E349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I-IV 2019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1729</c:v>
                </c:pt>
                <c:pt idx="1">
                  <c:v>1529</c:v>
                </c:pt>
                <c:pt idx="2">
                  <c:v>1402</c:v>
                </c:pt>
                <c:pt idx="3">
                  <c:v>1123</c:v>
                </c:pt>
                <c:pt idx="4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62-4B42-BC25-82FD09E3494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ze schronisk dla nieletnich i zakładów poprawczych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0"/>
              <c:layout>
                <c:manualLayout>
                  <c:x val="6.8698310276780498E-3"/>
                  <c:y val="-2.291062932201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62-4B42-BC25-82FD09E34941}"/>
                </c:ext>
              </c:extLst>
            </c:dLbl>
            <c:dLbl>
              <c:idx val="1"/>
              <c:layout>
                <c:manualLayout>
                  <c:x val="6.8694606164938846E-3"/>
                  <c:y val="8.4588741475808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62-4B42-BC25-82FD09E34941}"/>
                </c:ext>
              </c:extLst>
            </c:dLbl>
            <c:dLbl>
              <c:idx val="2"/>
              <c:layout>
                <c:manualLayout>
                  <c:x val="4.517720008037923E-3"/>
                  <c:y val="-2.9372355852778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62-4B42-BC25-82FD09E34941}"/>
                </c:ext>
              </c:extLst>
            </c:dLbl>
            <c:dLbl>
              <c:idx val="3"/>
              <c:layout>
                <c:manualLayout>
                  <c:x val="6.832604703666448E-3"/>
                  <c:y val="-6.7656611416724083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62-4B42-BC25-82FD09E34941}"/>
                </c:ext>
              </c:extLst>
            </c:dLbl>
            <c:dLbl>
              <c:idx val="4"/>
              <c:layout>
                <c:manualLayout>
                  <c:x val="8.1548868576871072E-3"/>
                  <c:y val="-1.403498948665091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62-4B42-BC25-82FD09E349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I-IV 2019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9</c:v>
                </c:pt>
                <c:pt idx="1">
                  <c:v>1</c:v>
                </c:pt>
                <c:pt idx="2">
                  <c:v>7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62-4B42-BC25-82FD09E3494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z domów rodzinnych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1126661178407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062-4B42-BC25-82FD09E34941}"/>
                </c:ext>
              </c:extLst>
            </c:dLbl>
            <c:dLbl>
              <c:idx val="1"/>
              <c:layout>
                <c:manualLayout>
                  <c:x val="1.6464777137480971E-2"/>
                  <c:y val="-1.217656012176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62-4B42-BC25-82FD09E34941}"/>
                </c:ext>
              </c:extLst>
            </c:dLbl>
            <c:dLbl>
              <c:idx val="2"/>
              <c:layout>
                <c:manualLayout>
                  <c:x val="1.176055509820078E-2"/>
                  <c:y val="-6.0882800608828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062-4B42-BC25-82FD09E34941}"/>
                </c:ext>
              </c:extLst>
            </c:dLbl>
            <c:dLbl>
              <c:idx val="3"/>
              <c:layout>
                <c:manualLayout>
                  <c:x val="1.2104292141694159E-2"/>
                  <c:y val="-1.031811169346700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62-4B42-BC25-82FD09E34941}"/>
                </c:ext>
              </c:extLst>
            </c:dLbl>
            <c:dLbl>
              <c:idx val="4"/>
              <c:layout>
                <c:manualLayout>
                  <c:x val="1.467879634383673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062-4B42-BC25-82FD09E349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I-IV 2019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134</c:v>
                </c:pt>
                <c:pt idx="1">
                  <c:v>150</c:v>
                </c:pt>
                <c:pt idx="2">
                  <c:v>132</c:v>
                </c:pt>
                <c:pt idx="3">
                  <c:v>178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062-4B42-BC25-82FD09E34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090304"/>
        <c:axId val="149091840"/>
        <c:axId val="0"/>
      </c:bar3DChart>
      <c:catAx>
        <c:axId val="14909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49091840"/>
        <c:crosses val="autoZero"/>
        <c:auto val="1"/>
        <c:lblAlgn val="ctr"/>
        <c:lblOffset val="100"/>
        <c:noMultiLvlLbl val="0"/>
      </c:catAx>
      <c:valAx>
        <c:axId val="14909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09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19871006385034"/>
          <c:y val="0.11814714941454239"/>
          <c:w val="0.21180128993615044"/>
          <c:h val="0.81958029218950634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BFB8B-F30A-4E1B-980F-E19BEAE8F13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BA4D700-870E-4190-B51A-E7C7D2ACE097}">
      <dgm:prSet phldrT="[Tekst]"/>
      <dgm:spPr>
        <a:solidFill>
          <a:srgbClr val="FFFFCC"/>
        </a:solidFill>
      </dgm:spPr>
      <dgm:t>
        <a:bodyPr/>
        <a:lstStyle/>
        <a:p>
          <a:r>
            <a:rPr lang="pl-PL" b="1" dirty="0" smtClean="0"/>
            <a:t> </a:t>
          </a:r>
          <a:endParaRPr lang="pl-PL" b="1" dirty="0"/>
        </a:p>
      </dgm:t>
    </dgm:pt>
    <dgm:pt modelId="{07EEF380-08D1-4EBB-8A07-7E107671828B}" type="parTrans" cxnId="{F19F5B95-07C0-4691-9F7F-DE2476FA9382}">
      <dgm:prSet/>
      <dgm:spPr/>
      <dgm:t>
        <a:bodyPr/>
        <a:lstStyle/>
        <a:p>
          <a:endParaRPr lang="pl-PL" b="1"/>
        </a:p>
      </dgm:t>
    </dgm:pt>
    <dgm:pt modelId="{5F4AB54F-20F6-4FB4-BC5C-698C01229072}" type="sibTrans" cxnId="{F19F5B95-07C0-4691-9F7F-DE2476FA9382}">
      <dgm:prSet/>
      <dgm:spPr/>
      <dgm:t>
        <a:bodyPr/>
        <a:lstStyle/>
        <a:p>
          <a:endParaRPr lang="pl-PL" b="1"/>
        </a:p>
      </dgm:t>
    </dgm:pt>
    <dgm:pt modelId="{BC1D304A-AE26-4DDD-94E5-E00D06776C98}">
      <dgm:prSet phldrT="[Tekst]"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pl-PL" sz="2400" b="1" dirty="0" smtClean="0"/>
            <a:t>w miejscu WYPOCZYNKU</a:t>
          </a:r>
          <a:endParaRPr lang="pl-PL" sz="2400" b="1" dirty="0"/>
        </a:p>
      </dgm:t>
    </dgm:pt>
    <dgm:pt modelId="{D87882A1-0FAA-49F3-B13A-F5A66D9AAEF8}" type="parTrans" cxnId="{4CBAAB1E-CF0C-4371-9D59-CC1DFDA86CF5}">
      <dgm:prSet/>
      <dgm:spPr/>
      <dgm:t>
        <a:bodyPr/>
        <a:lstStyle/>
        <a:p>
          <a:endParaRPr lang="pl-PL" b="1"/>
        </a:p>
      </dgm:t>
    </dgm:pt>
    <dgm:pt modelId="{C14506F1-DD5E-478A-9065-8CD3584986FC}" type="sibTrans" cxnId="{4CBAAB1E-CF0C-4371-9D59-CC1DFDA86CF5}">
      <dgm:prSet/>
      <dgm:spPr/>
      <dgm:t>
        <a:bodyPr/>
        <a:lstStyle/>
        <a:p>
          <a:endParaRPr lang="pl-PL" b="1"/>
        </a:p>
      </dgm:t>
    </dgm:pt>
    <dgm:pt modelId="{93049B6A-154E-430E-A94D-A871C691A139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l-PL" b="1" dirty="0" smtClean="0"/>
            <a:t> </a:t>
          </a:r>
          <a:endParaRPr lang="pl-PL" b="1" dirty="0"/>
        </a:p>
      </dgm:t>
    </dgm:pt>
    <dgm:pt modelId="{2CB3E4D8-206C-4FF6-8302-0AF731E0BBFB}" type="parTrans" cxnId="{E3D76AC4-0AA8-45FD-B5D3-9D5FECC7169E}">
      <dgm:prSet/>
      <dgm:spPr/>
      <dgm:t>
        <a:bodyPr/>
        <a:lstStyle/>
        <a:p>
          <a:endParaRPr lang="pl-PL" b="1"/>
        </a:p>
      </dgm:t>
    </dgm:pt>
    <dgm:pt modelId="{F5DA94F7-FF65-42F4-B078-1DA6EF14297A}" type="sibTrans" cxnId="{E3D76AC4-0AA8-45FD-B5D3-9D5FECC7169E}">
      <dgm:prSet/>
      <dgm:spPr/>
      <dgm:t>
        <a:bodyPr/>
        <a:lstStyle/>
        <a:p>
          <a:endParaRPr lang="pl-PL" b="1"/>
        </a:p>
      </dgm:t>
    </dgm:pt>
    <dgm:pt modelId="{0D9386C5-24E6-4E00-A3B2-6215FC25BA04}">
      <dgm:prSet phldrT="[Teks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sz="2400" b="1" dirty="0" smtClean="0"/>
            <a:t>w miejscu ZAMIESZKANIA</a:t>
          </a:r>
          <a:endParaRPr lang="pl-PL" sz="2400" b="1" dirty="0"/>
        </a:p>
      </dgm:t>
    </dgm:pt>
    <dgm:pt modelId="{2B6E8F83-83A5-43D8-B643-AD985F251971}" type="parTrans" cxnId="{42BA5916-7381-4AF9-84E3-8A5FFE1088FD}">
      <dgm:prSet/>
      <dgm:spPr/>
      <dgm:t>
        <a:bodyPr/>
        <a:lstStyle/>
        <a:p>
          <a:endParaRPr lang="pl-PL" b="1"/>
        </a:p>
      </dgm:t>
    </dgm:pt>
    <dgm:pt modelId="{ECBFFDB7-CECF-4075-BDC2-223693462ABD}" type="sibTrans" cxnId="{42BA5916-7381-4AF9-84E3-8A5FFE1088FD}">
      <dgm:prSet/>
      <dgm:spPr/>
      <dgm:t>
        <a:bodyPr/>
        <a:lstStyle/>
        <a:p>
          <a:endParaRPr lang="pl-PL" b="1"/>
        </a:p>
      </dgm:t>
    </dgm:pt>
    <dgm:pt modelId="{089A2AA9-99C8-41BC-9689-01A5BB60F20C}">
      <dgm:prSet phldrT="[Tekst]"/>
      <dgm:spPr>
        <a:solidFill>
          <a:srgbClr val="FF6699"/>
        </a:solidFill>
      </dgm:spPr>
      <dgm:t>
        <a:bodyPr/>
        <a:lstStyle/>
        <a:p>
          <a:r>
            <a:rPr lang="pl-PL" b="1" dirty="0" smtClean="0"/>
            <a:t> </a:t>
          </a:r>
          <a:endParaRPr lang="pl-PL" b="1" dirty="0"/>
        </a:p>
      </dgm:t>
    </dgm:pt>
    <dgm:pt modelId="{EB4AD988-EE53-4C6B-9639-D0304490EF61}" type="parTrans" cxnId="{443F28AC-61E7-496F-8AD3-2E724C150BF5}">
      <dgm:prSet/>
      <dgm:spPr/>
      <dgm:t>
        <a:bodyPr/>
        <a:lstStyle/>
        <a:p>
          <a:endParaRPr lang="pl-PL" b="1"/>
        </a:p>
      </dgm:t>
    </dgm:pt>
    <dgm:pt modelId="{4FE4A7B9-9124-40B8-A2EF-0CD71BF422B2}" type="sibTrans" cxnId="{443F28AC-61E7-496F-8AD3-2E724C150BF5}">
      <dgm:prSet/>
      <dgm:spPr/>
      <dgm:t>
        <a:bodyPr/>
        <a:lstStyle/>
        <a:p>
          <a:endParaRPr lang="pl-PL" b="1"/>
        </a:p>
      </dgm:t>
    </dgm:pt>
    <dgm:pt modelId="{1D457C7F-A69C-457D-B219-B03A15E97021}">
      <dgm:prSet phldrT="[Tekst]" custT="1"/>
      <dgm:spPr>
        <a:solidFill>
          <a:srgbClr val="FF6699">
            <a:alpha val="89804"/>
          </a:srgbClr>
        </a:solidFill>
      </dgm:spPr>
      <dgm:t>
        <a:bodyPr/>
        <a:lstStyle/>
        <a:p>
          <a:r>
            <a:rPr lang="pl-PL" sz="2400" b="1" dirty="0" smtClean="0"/>
            <a:t>na DROGACH</a:t>
          </a:r>
          <a:endParaRPr lang="pl-PL" sz="2400" b="1" dirty="0"/>
        </a:p>
      </dgm:t>
    </dgm:pt>
    <dgm:pt modelId="{7C67937F-D729-4144-BE85-A8A2396F6DD6}" type="parTrans" cxnId="{9F67A586-C908-4775-8590-33CB1D949683}">
      <dgm:prSet/>
      <dgm:spPr/>
      <dgm:t>
        <a:bodyPr/>
        <a:lstStyle/>
        <a:p>
          <a:endParaRPr lang="pl-PL" b="1"/>
        </a:p>
      </dgm:t>
    </dgm:pt>
    <dgm:pt modelId="{99904F09-A203-4170-83A7-204B0718F856}" type="sibTrans" cxnId="{9F67A586-C908-4775-8590-33CB1D949683}">
      <dgm:prSet/>
      <dgm:spPr/>
      <dgm:t>
        <a:bodyPr/>
        <a:lstStyle/>
        <a:p>
          <a:endParaRPr lang="pl-PL" b="1"/>
        </a:p>
      </dgm:t>
    </dgm:pt>
    <dgm:pt modelId="{7D0E4592-70D3-425D-8717-FC4EA4B1874C}" type="pres">
      <dgm:prSet presAssocID="{0ADBFB8B-F30A-4E1B-980F-E19BEAE8F1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F22E63C-CD9E-4CF7-99A8-4D65D574D287}" type="pres">
      <dgm:prSet presAssocID="{0BA4D700-870E-4190-B51A-E7C7D2ACE097}" presName="composite" presStyleCnt="0"/>
      <dgm:spPr/>
    </dgm:pt>
    <dgm:pt modelId="{1066660B-3564-4F73-A584-1599BC2F14D8}" type="pres">
      <dgm:prSet presAssocID="{0BA4D700-870E-4190-B51A-E7C7D2ACE0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C4E0BC-296A-4780-9DB7-BCFC1FFF0C13}" type="pres">
      <dgm:prSet presAssocID="{0BA4D700-870E-4190-B51A-E7C7D2ACE097}" presName="descendantText" presStyleLbl="alignAcc1" presStyleIdx="0" presStyleCnt="3" custLinFactNeighborX="944" custLinFactNeighborY="-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7626B8-D478-4B1B-9BDA-309D65FBBB69}" type="pres">
      <dgm:prSet presAssocID="{5F4AB54F-20F6-4FB4-BC5C-698C01229072}" presName="sp" presStyleCnt="0"/>
      <dgm:spPr/>
    </dgm:pt>
    <dgm:pt modelId="{308CBECA-07B2-4900-8719-A6C80FD722C1}" type="pres">
      <dgm:prSet presAssocID="{93049B6A-154E-430E-A94D-A871C691A139}" presName="composite" presStyleCnt="0"/>
      <dgm:spPr/>
    </dgm:pt>
    <dgm:pt modelId="{294232E4-9B83-4807-8889-4D01E3E32ED0}" type="pres">
      <dgm:prSet presAssocID="{93049B6A-154E-430E-A94D-A871C691A1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1F9A71-4B9A-42B1-A005-5D604B7B8204}" type="pres">
      <dgm:prSet presAssocID="{93049B6A-154E-430E-A94D-A871C691A1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A184EF-81CC-447A-9FC7-C3BB0982DC9F}" type="pres">
      <dgm:prSet presAssocID="{F5DA94F7-FF65-42F4-B078-1DA6EF14297A}" presName="sp" presStyleCnt="0"/>
      <dgm:spPr/>
    </dgm:pt>
    <dgm:pt modelId="{46708516-DB0F-452B-BB24-71AEAC5C0D5F}" type="pres">
      <dgm:prSet presAssocID="{089A2AA9-99C8-41BC-9689-01A5BB60F20C}" presName="composite" presStyleCnt="0"/>
      <dgm:spPr/>
    </dgm:pt>
    <dgm:pt modelId="{FC465645-9653-41EE-8B29-6E52528E629E}" type="pres">
      <dgm:prSet presAssocID="{089A2AA9-99C8-41BC-9689-01A5BB60F20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A825BB-5828-47ED-87F0-2BA79C335C80}" type="pres">
      <dgm:prSet presAssocID="{089A2AA9-99C8-41BC-9689-01A5BB60F20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2966E7-E5FA-4127-89B1-0A01F473CA8F}" type="presOf" srcId="{BC1D304A-AE26-4DDD-94E5-E00D06776C98}" destId="{E4C4E0BC-296A-4780-9DB7-BCFC1FFF0C13}" srcOrd="0" destOrd="0" presId="urn:microsoft.com/office/officeart/2005/8/layout/chevron2"/>
    <dgm:cxn modelId="{F19F5B95-07C0-4691-9F7F-DE2476FA9382}" srcId="{0ADBFB8B-F30A-4E1B-980F-E19BEAE8F133}" destId="{0BA4D700-870E-4190-B51A-E7C7D2ACE097}" srcOrd="0" destOrd="0" parTransId="{07EEF380-08D1-4EBB-8A07-7E107671828B}" sibTransId="{5F4AB54F-20F6-4FB4-BC5C-698C01229072}"/>
    <dgm:cxn modelId="{443F28AC-61E7-496F-8AD3-2E724C150BF5}" srcId="{0ADBFB8B-F30A-4E1B-980F-E19BEAE8F133}" destId="{089A2AA9-99C8-41BC-9689-01A5BB60F20C}" srcOrd="2" destOrd="0" parTransId="{EB4AD988-EE53-4C6B-9639-D0304490EF61}" sibTransId="{4FE4A7B9-9124-40B8-A2EF-0CD71BF422B2}"/>
    <dgm:cxn modelId="{42BA5916-7381-4AF9-84E3-8A5FFE1088FD}" srcId="{93049B6A-154E-430E-A94D-A871C691A139}" destId="{0D9386C5-24E6-4E00-A3B2-6215FC25BA04}" srcOrd="0" destOrd="0" parTransId="{2B6E8F83-83A5-43D8-B643-AD985F251971}" sibTransId="{ECBFFDB7-CECF-4075-BDC2-223693462ABD}"/>
    <dgm:cxn modelId="{E3D76AC4-0AA8-45FD-B5D3-9D5FECC7169E}" srcId="{0ADBFB8B-F30A-4E1B-980F-E19BEAE8F133}" destId="{93049B6A-154E-430E-A94D-A871C691A139}" srcOrd="1" destOrd="0" parTransId="{2CB3E4D8-206C-4FF6-8302-0AF731E0BBFB}" sibTransId="{F5DA94F7-FF65-42F4-B078-1DA6EF14297A}"/>
    <dgm:cxn modelId="{9F67A586-C908-4775-8590-33CB1D949683}" srcId="{089A2AA9-99C8-41BC-9689-01A5BB60F20C}" destId="{1D457C7F-A69C-457D-B219-B03A15E97021}" srcOrd="0" destOrd="0" parTransId="{7C67937F-D729-4144-BE85-A8A2396F6DD6}" sibTransId="{99904F09-A203-4170-83A7-204B0718F856}"/>
    <dgm:cxn modelId="{886428E6-2C97-493A-B9CF-3B65B6DF527D}" type="presOf" srcId="{089A2AA9-99C8-41BC-9689-01A5BB60F20C}" destId="{FC465645-9653-41EE-8B29-6E52528E629E}" srcOrd="0" destOrd="0" presId="urn:microsoft.com/office/officeart/2005/8/layout/chevron2"/>
    <dgm:cxn modelId="{D27DC4DA-EC39-4AFD-8E8B-E807758D5327}" type="presOf" srcId="{1D457C7F-A69C-457D-B219-B03A15E97021}" destId="{C3A825BB-5828-47ED-87F0-2BA79C335C80}" srcOrd="0" destOrd="0" presId="urn:microsoft.com/office/officeart/2005/8/layout/chevron2"/>
    <dgm:cxn modelId="{CB44A6AA-C86A-4DD2-96ED-A08BB2C912AE}" type="presOf" srcId="{0ADBFB8B-F30A-4E1B-980F-E19BEAE8F133}" destId="{7D0E4592-70D3-425D-8717-FC4EA4B1874C}" srcOrd="0" destOrd="0" presId="urn:microsoft.com/office/officeart/2005/8/layout/chevron2"/>
    <dgm:cxn modelId="{CCF66113-A58C-47C1-9DCA-1A2AA87FF052}" type="presOf" srcId="{0D9386C5-24E6-4E00-A3B2-6215FC25BA04}" destId="{C11F9A71-4B9A-42B1-A005-5D604B7B8204}" srcOrd="0" destOrd="0" presId="urn:microsoft.com/office/officeart/2005/8/layout/chevron2"/>
    <dgm:cxn modelId="{B4D19755-BCEB-4981-9EFC-8623BA34F7F9}" type="presOf" srcId="{0BA4D700-870E-4190-B51A-E7C7D2ACE097}" destId="{1066660B-3564-4F73-A584-1599BC2F14D8}" srcOrd="0" destOrd="0" presId="urn:microsoft.com/office/officeart/2005/8/layout/chevron2"/>
    <dgm:cxn modelId="{33E816D0-7D27-4410-B56B-7445CC5B3E97}" type="presOf" srcId="{93049B6A-154E-430E-A94D-A871C691A139}" destId="{294232E4-9B83-4807-8889-4D01E3E32ED0}" srcOrd="0" destOrd="0" presId="urn:microsoft.com/office/officeart/2005/8/layout/chevron2"/>
    <dgm:cxn modelId="{4CBAAB1E-CF0C-4371-9D59-CC1DFDA86CF5}" srcId="{0BA4D700-870E-4190-B51A-E7C7D2ACE097}" destId="{BC1D304A-AE26-4DDD-94E5-E00D06776C98}" srcOrd="0" destOrd="0" parTransId="{D87882A1-0FAA-49F3-B13A-F5A66D9AAEF8}" sibTransId="{C14506F1-DD5E-478A-9065-8CD3584986FC}"/>
    <dgm:cxn modelId="{D9B8A3D5-292F-42A2-9552-90FC2EC62366}" type="presParOf" srcId="{7D0E4592-70D3-425D-8717-FC4EA4B1874C}" destId="{7F22E63C-CD9E-4CF7-99A8-4D65D574D287}" srcOrd="0" destOrd="0" presId="urn:microsoft.com/office/officeart/2005/8/layout/chevron2"/>
    <dgm:cxn modelId="{8FEA9099-43FA-41E5-B9E7-2DCA45C3BA22}" type="presParOf" srcId="{7F22E63C-CD9E-4CF7-99A8-4D65D574D287}" destId="{1066660B-3564-4F73-A584-1599BC2F14D8}" srcOrd="0" destOrd="0" presId="urn:microsoft.com/office/officeart/2005/8/layout/chevron2"/>
    <dgm:cxn modelId="{00487DAD-760B-48C6-9B3D-F083F6085119}" type="presParOf" srcId="{7F22E63C-CD9E-4CF7-99A8-4D65D574D287}" destId="{E4C4E0BC-296A-4780-9DB7-BCFC1FFF0C13}" srcOrd="1" destOrd="0" presId="urn:microsoft.com/office/officeart/2005/8/layout/chevron2"/>
    <dgm:cxn modelId="{0348BBED-24B4-4037-9915-1C2024561B45}" type="presParOf" srcId="{7D0E4592-70D3-425D-8717-FC4EA4B1874C}" destId="{447626B8-D478-4B1B-9BDA-309D65FBBB69}" srcOrd="1" destOrd="0" presId="urn:microsoft.com/office/officeart/2005/8/layout/chevron2"/>
    <dgm:cxn modelId="{423D80E2-8ED0-4BF7-BA37-8EF6FC9F4D2C}" type="presParOf" srcId="{7D0E4592-70D3-425D-8717-FC4EA4B1874C}" destId="{308CBECA-07B2-4900-8719-A6C80FD722C1}" srcOrd="2" destOrd="0" presId="urn:microsoft.com/office/officeart/2005/8/layout/chevron2"/>
    <dgm:cxn modelId="{F89D5EE1-87FB-4A83-B926-C0D034AFEDD2}" type="presParOf" srcId="{308CBECA-07B2-4900-8719-A6C80FD722C1}" destId="{294232E4-9B83-4807-8889-4D01E3E32ED0}" srcOrd="0" destOrd="0" presId="urn:microsoft.com/office/officeart/2005/8/layout/chevron2"/>
    <dgm:cxn modelId="{FCC14136-0AC2-49D8-8E78-C028908C8F8D}" type="presParOf" srcId="{308CBECA-07B2-4900-8719-A6C80FD722C1}" destId="{C11F9A71-4B9A-42B1-A005-5D604B7B8204}" srcOrd="1" destOrd="0" presId="urn:microsoft.com/office/officeart/2005/8/layout/chevron2"/>
    <dgm:cxn modelId="{A9A75EA4-9DEC-44DA-9BA4-C0379B5B9F19}" type="presParOf" srcId="{7D0E4592-70D3-425D-8717-FC4EA4B1874C}" destId="{76A184EF-81CC-447A-9FC7-C3BB0982DC9F}" srcOrd="3" destOrd="0" presId="urn:microsoft.com/office/officeart/2005/8/layout/chevron2"/>
    <dgm:cxn modelId="{7EEF9046-5A12-4138-B9EC-15B05E023021}" type="presParOf" srcId="{7D0E4592-70D3-425D-8717-FC4EA4B1874C}" destId="{46708516-DB0F-452B-BB24-71AEAC5C0D5F}" srcOrd="4" destOrd="0" presId="urn:microsoft.com/office/officeart/2005/8/layout/chevron2"/>
    <dgm:cxn modelId="{6622FEB6-4C37-4AA3-A48C-C6CA51897F14}" type="presParOf" srcId="{46708516-DB0F-452B-BB24-71AEAC5C0D5F}" destId="{FC465645-9653-41EE-8B29-6E52528E629E}" srcOrd="0" destOrd="0" presId="urn:microsoft.com/office/officeart/2005/8/layout/chevron2"/>
    <dgm:cxn modelId="{C8D57C0B-D14C-4A49-8E6E-8128D2EF31EA}" type="presParOf" srcId="{46708516-DB0F-452B-BB24-71AEAC5C0D5F}" destId="{C3A825BB-5828-47ED-87F0-2BA79C335C80}" srcOrd="1" destOrd="0" presId="urn:microsoft.com/office/officeart/2005/8/layout/chevron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6660B-3564-4F73-A584-1599BC2F14D8}">
      <dsp:nvSpPr>
        <dsp:cNvPr id="0" name=""/>
        <dsp:cNvSpPr/>
      </dsp:nvSpPr>
      <dsp:spPr>
        <a:xfrm rot="5400000">
          <a:off x="-122169" y="123227"/>
          <a:ext cx="814465" cy="570126"/>
        </a:xfrm>
        <a:prstGeom prst="chevron">
          <a:avLst/>
        </a:prstGeom>
        <a:solidFill>
          <a:srgbClr val="FFFFCC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</a:t>
          </a:r>
          <a:endParaRPr lang="pl-PL" sz="1600" b="1" kern="1200" dirty="0"/>
        </a:p>
      </dsp:txBody>
      <dsp:txXfrm rot="-5400000">
        <a:off x="1" y="286120"/>
        <a:ext cx="570126" cy="244339"/>
      </dsp:txXfrm>
    </dsp:sp>
    <dsp:sp modelId="{E4C4E0BC-296A-4780-9DB7-BCFC1FFF0C13}">
      <dsp:nvSpPr>
        <dsp:cNvPr id="0" name=""/>
        <dsp:cNvSpPr/>
      </dsp:nvSpPr>
      <dsp:spPr>
        <a:xfrm rot="5400000">
          <a:off x="2484972" y="-1914122"/>
          <a:ext cx="529402" cy="4359095"/>
        </a:xfrm>
        <a:prstGeom prst="round2SameRect">
          <a:avLst/>
        </a:prstGeom>
        <a:solidFill>
          <a:srgbClr val="FFFFCC">
            <a:alpha val="89804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1" kern="1200" dirty="0" smtClean="0"/>
            <a:t>w miejscu WYPOCZYNKU</a:t>
          </a:r>
          <a:endParaRPr lang="pl-PL" sz="2400" b="1" kern="1200" dirty="0"/>
        </a:p>
      </dsp:txBody>
      <dsp:txXfrm rot="-5400000">
        <a:off x="570126" y="26567"/>
        <a:ext cx="4333252" cy="477716"/>
      </dsp:txXfrm>
    </dsp:sp>
    <dsp:sp modelId="{294232E4-9B83-4807-8889-4D01E3E32ED0}">
      <dsp:nvSpPr>
        <dsp:cNvPr id="0" name=""/>
        <dsp:cNvSpPr/>
      </dsp:nvSpPr>
      <dsp:spPr>
        <a:xfrm rot="5400000">
          <a:off x="-122169" y="766655"/>
          <a:ext cx="814465" cy="570126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</a:t>
          </a:r>
          <a:endParaRPr lang="pl-PL" sz="1600" b="1" kern="1200" dirty="0"/>
        </a:p>
      </dsp:txBody>
      <dsp:txXfrm rot="-5400000">
        <a:off x="1" y="929548"/>
        <a:ext cx="570126" cy="244339"/>
      </dsp:txXfrm>
    </dsp:sp>
    <dsp:sp modelId="{C11F9A71-4B9A-42B1-A005-5D604B7B8204}">
      <dsp:nvSpPr>
        <dsp:cNvPr id="0" name=""/>
        <dsp:cNvSpPr/>
      </dsp:nvSpPr>
      <dsp:spPr>
        <a:xfrm rot="5400000">
          <a:off x="2484972" y="-1270360"/>
          <a:ext cx="529402" cy="435909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1" kern="1200" dirty="0" smtClean="0"/>
            <a:t>w miejscu ZAMIESZKANIA</a:t>
          </a:r>
          <a:endParaRPr lang="pl-PL" sz="2400" b="1" kern="1200" dirty="0"/>
        </a:p>
      </dsp:txBody>
      <dsp:txXfrm rot="-5400000">
        <a:off x="570126" y="670329"/>
        <a:ext cx="4333252" cy="477716"/>
      </dsp:txXfrm>
    </dsp:sp>
    <dsp:sp modelId="{FC465645-9653-41EE-8B29-6E52528E629E}">
      <dsp:nvSpPr>
        <dsp:cNvPr id="0" name=""/>
        <dsp:cNvSpPr/>
      </dsp:nvSpPr>
      <dsp:spPr>
        <a:xfrm rot="5400000">
          <a:off x="-122169" y="1410084"/>
          <a:ext cx="814465" cy="570126"/>
        </a:xfrm>
        <a:prstGeom prst="chevron">
          <a:avLst/>
        </a:prstGeom>
        <a:solidFill>
          <a:srgbClr val="FF6699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</a:t>
          </a:r>
          <a:endParaRPr lang="pl-PL" sz="1600" b="1" kern="1200" dirty="0"/>
        </a:p>
      </dsp:txBody>
      <dsp:txXfrm rot="-5400000">
        <a:off x="1" y="1572977"/>
        <a:ext cx="570126" cy="244339"/>
      </dsp:txXfrm>
    </dsp:sp>
    <dsp:sp modelId="{C3A825BB-5828-47ED-87F0-2BA79C335C80}">
      <dsp:nvSpPr>
        <dsp:cNvPr id="0" name=""/>
        <dsp:cNvSpPr/>
      </dsp:nvSpPr>
      <dsp:spPr>
        <a:xfrm rot="5400000">
          <a:off x="2484972" y="-626932"/>
          <a:ext cx="529402" cy="4359095"/>
        </a:xfrm>
        <a:prstGeom prst="round2SameRect">
          <a:avLst/>
        </a:prstGeom>
        <a:solidFill>
          <a:srgbClr val="FF6699">
            <a:alpha val="89804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1" kern="1200" dirty="0" smtClean="0"/>
            <a:t>na DROGACH</a:t>
          </a:r>
          <a:endParaRPr lang="pl-PL" sz="2400" b="1" kern="1200" dirty="0"/>
        </a:p>
      </dsp:txBody>
      <dsp:txXfrm rot="-5400000">
        <a:off x="570126" y="1313757"/>
        <a:ext cx="4333252" cy="477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A76E3-EF23-47B3-A4F3-B9CB1CD432D7}" type="datetimeFigureOut">
              <a:rPr lang="pl-PL" smtClean="0"/>
              <a:pPr/>
              <a:t>2019-05-24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7AE6D-49A7-426E-B286-311808580A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FC94B-2F51-4767-AF13-CB501CCEA808}" type="datetimeFigureOut">
              <a:rPr lang="pl-PL" smtClean="0"/>
              <a:pPr/>
              <a:t>2019-05-24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00F16-A8B8-42DD-BC78-914D42E9AED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0F16-A8B8-42DD-BC78-914D42E9AEDF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C3ECBB-5A41-45A4-9027-88150920CFA8}" type="datetimeFigureOut">
              <a:rPr lang="pl-PL" smtClean="0"/>
              <a:pPr/>
              <a:t>2019-05-24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16A6D1-F026-40A7-8208-AB29BDB1F9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39631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1301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064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75789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735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5301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8606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33509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692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8997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053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C3ECBB-5A41-45A4-9027-88150920CFA8}" type="datetimeFigureOut">
              <a:rPr lang="pl-PL" smtClean="0">
                <a:solidFill>
                  <a:prstClr val="black"/>
                </a:solidFill>
              </a:rPr>
              <a:pPr/>
              <a:t>2019-05-24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16A6D1-F026-40A7-8208-AB29BDB1F93C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6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286808" cy="3143272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ROLA I ZADANIA POLICJI 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W ZAKRESIE 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ZAPEWNIENIA BEZPIECZEŃSTWA 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DZIECI I MŁODZIEŻY 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PODCZAS LETNIEGO WYPOCZYNKU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7772400" cy="16430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mł. asp. Ewa Jaworska</a:t>
            </a:r>
          </a:p>
          <a:p>
            <a:pPr>
              <a:spcBef>
                <a:spcPts val="600"/>
              </a:spcBef>
            </a:pPr>
            <a:r>
              <a:rPr lang="pl-PL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Asystent Wydziału Prewencji </a:t>
            </a:r>
          </a:p>
          <a:p>
            <a:pPr>
              <a:spcBef>
                <a:spcPts val="600"/>
              </a:spcBef>
            </a:pPr>
            <a:r>
              <a:rPr lang="pl-PL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Komendy Wojewódzkiej Policji zs. w Radomiu</a:t>
            </a:r>
          </a:p>
          <a:p>
            <a:endParaRPr lang="pl-PL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braz 3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3086009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00034" y="428604"/>
            <a:ext cx="6570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DZIAŁANIA  PROFILAKTYCZNE  POLICJI</a:t>
            </a:r>
            <a:endParaRPr lang="pl-PL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142984"/>
            <a:ext cx="2916851" cy="19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786322"/>
            <a:ext cx="3005139" cy="189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7164" y="3000372"/>
            <a:ext cx="2816836" cy="188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357158" y="1285860"/>
            <a:ext cx="538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Pokaz instruktażowy  BEZPIECZNA  KĄPIEL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5786" y="6000768"/>
            <a:ext cx="475867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XI edycja – zalew Szydłowiec ul. Folwarczna 1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14282" y="2571744"/>
            <a:ext cx="5857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>
              <a:buFont typeface="Wingdings" pitchFamily="2" charset="2"/>
              <a:buChar char="Ø"/>
            </a:pPr>
            <a:r>
              <a:rPr lang="pl-PL" dirty="0" smtClean="0"/>
              <a:t> pokaz tresury psów służbowych,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„inscenizacja” wypadku drogowego, pomoc osobie 	poszkodowanej,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symulacja pościgu za przestępcami z użyciem skutera i 	łodzi policyjnej,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akcja gaszenia pożaru poprzez zrzut wodny z samolotu 	„Dromader”,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pływanie łodziami WOPR, Policji, Straży Pożarnej;,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gry, zabawy i konkursy dotyczące bezpieczeństwa,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pokaz sprzętu, wyposażenia, umundurowania służb,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i wiele innych 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428596" y="1571612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poświęcony bezpieczeństwu osób wypoczywających nad wodą - skierowany do dzieci, młodzieży oraz dorosłych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00034" y="428604"/>
            <a:ext cx="6570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DZIAŁANIA  PROFILAKTYCZNE  POLICJI</a:t>
            </a:r>
            <a:endParaRPr lang="pl-PL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57158" y="1285860"/>
            <a:ext cx="660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Ogólnopolskie spotkania filmowe - KAMERALNE  LATO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928794" y="2000240"/>
            <a:ext cx="39290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XII edycja – 7-13 lipca 2019, RADOM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74170" y="1866935"/>
            <a:ext cx="801980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Cel festiwalu: 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endParaRPr lang="pl-PL" sz="7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latin typeface="Cambria" pitchFamily="18" charset="0"/>
              </a:rPr>
              <a:t> edukowanie, 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latin typeface="Cambria" pitchFamily="18" charset="0"/>
              </a:rPr>
              <a:t> uświadamianie,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latin typeface="Cambria" pitchFamily="18" charset="0"/>
              </a:rPr>
              <a:t> uwrażliwianie na problemy społeczne,</a:t>
            </a:r>
          </a:p>
          <a:p>
            <a:r>
              <a:rPr lang="pl-PL" b="1" dirty="0" smtClean="0">
                <a:latin typeface="Cambria" pitchFamily="18" charset="0"/>
              </a:rPr>
              <a:t>	z wykorzystaniem atrakcyjnej metody dydaktycznej, jaką jest film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15" name="Picture 3" descr="C:\Documents and Settings\Policja\Pulpit\wing180704_052-800x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571612"/>
            <a:ext cx="1729798" cy="156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rostokąt 17"/>
          <p:cNvSpPr/>
          <p:nvPr/>
        </p:nvSpPr>
        <p:spPr>
          <a:xfrm>
            <a:off x="1571604" y="3643314"/>
            <a:ext cx="624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Cambria" pitchFamily="18" charset="0"/>
              </a:rPr>
              <a:t>W tym roku grupy warsztatowe, złożone będą z uczestników </a:t>
            </a:r>
          </a:p>
          <a:p>
            <a:pPr algn="ctr"/>
            <a:r>
              <a:rPr lang="pl-PL" b="1" dirty="0" smtClean="0">
                <a:latin typeface="Cambria" pitchFamily="18" charset="0"/>
              </a:rPr>
              <a:t>z Francji, Niemiec, Włoch i Polski.</a:t>
            </a:r>
            <a:endParaRPr lang="pl-PL" dirty="0">
              <a:latin typeface="Cambria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714480" y="4286256"/>
            <a:ext cx="5949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ambria" pitchFamily="18" charset="0"/>
              </a:rPr>
              <a:t>Różna kultura, różne wyznania, różny wygląd, </a:t>
            </a:r>
          </a:p>
          <a:p>
            <a:pPr algn="ctr"/>
            <a:r>
              <a:rPr lang="pl-PL" dirty="0" smtClean="0">
                <a:latin typeface="Cambria" pitchFamily="18" charset="0"/>
              </a:rPr>
              <a:t>odmienne problemy, różne spojrzenie na świat, </a:t>
            </a:r>
          </a:p>
          <a:p>
            <a:pPr algn="ctr"/>
            <a:r>
              <a:rPr lang="pl-PL" dirty="0" smtClean="0">
                <a:latin typeface="Cambria" pitchFamily="18" charset="0"/>
              </a:rPr>
              <a:t>inne perspektywy, możliwości…</a:t>
            </a:r>
          </a:p>
          <a:p>
            <a:pPr algn="ctr"/>
            <a:endParaRPr lang="pl-PL" dirty="0" smtClean="0">
              <a:latin typeface="Cambria" pitchFamily="18" charset="0"/>
            </a:endParaRPr>
          </a:p>
          <a:p>
            <a:pPr algn="ctr"/>
            <a:endParaRPr lang="pl-PL" dirty="0" smtClean="0">
              <a:latin typeface="Cambria" pitchFamily="18" charset="0"/>
            </a:endParaRPr>
          </a:p>
          <a:p>
            <a:pPr algn="ctr"/>
            <a:endParaRPr lang="pl-PL" dirty="0" smtClean="0">
              <a:latin typeface="Cambria" pitchFamily="18" charset="0"/>
            </a:endParaRPr>
          </a:p>
          <a:p>
            <a:pPr algn="ctr"/>
            <a:r>
              <a:rPr lang="pl-PL" dirty="0" smtClean="0">
                <a:latin typeface="Cambria" pitchFamily="18" charset="0"/>
              </a:rPr>
              <a:t>… twórcze, jednogłośne zobrazowanie </a:t>
            </a:r>
          </a:p>
          <a:p>
            <a:pPr algn="ctr"/>
            <a:r>
              <a:rPr lang="pl-PL" dirty="0" smtClean="0">
                <a:latin typeface="Cambria" pitchFamily="18" charset="0"/>
              </a:rPr>
              <a:t>problemów społecznych</a:t>
            </a:r>
          </a:p>
        </p:txBody>
      </p:sp>
      <p:sp>
        <p:nvSpPr>
          <p:cNvPr id="20" name="Wstęga w górę 19"/>
          <p:cNvSpPr/>
          <p:nvPr/>
        </p:nvSpPr>
        <p:spPr>
          <a:xfrm>
            <a:off x="2143108" y="5286388"/>
            <a:ext cx="5712031" cy="565147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3714744" y="5286388"/>
            <a:ext cx="245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SUKCES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8" descr="C:\Documents and Settings\Policja\Pulpit\anna_mucha_polic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75" y="4548683"/>
            <a:ext cx="1771093" cy="2154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4" descr="C:\Documents and Settings\Policja\Pulpit\wing180701_591-300x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000504"/>
            <a:ext cx="185738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142844" y="6500834"/>
            <a:ext cx="18309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b="1" i="1" dirty="0" smtClean="0">
                <a:solidFill>
                  <a:schemeClr val="bg1"/>
                </a:solidFill>
              </a:rPr>
              <a:t>Źródło:</a:t>
            </a:r>
            <a:r>
              <a:rPr lang="pl-PL" sz="1000" i="1" dirty="0" smtClean="0">
                <a:solidFill>
                  <a:schemeClr val="bg1"/>
                </a:solidFill>
              </a:rPr>
              <a:t> </a:t>
            </a:r>
            <a:r>
              <a:rPr lang="pl-PL" sz="1000" i="1" dirty="0" err="1" smtClean="0">
                <a:solidFill>
                  <a:schemeClr val="bg1"/>
                </a:solidFill>
              </a:rPr>
              <a:t>SESPol</a:t>
            </a:r>
            <a:r>
              <a:rPr lang="pl-PL" sz="1000" i="1" dirty="0" smtClean="0">
                <a:solidFill>
                  <a:schemeClr val="bg1"/>
                </a:solidFill>
              </a:rPr>
              <a:t>, formularz III/6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71472" y="214290"/>
            <a:ext cx="4929222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</a:t>
            </a:r>
            <a:r>
              <a:rPr kumimoji="0" lang="pl-PL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rzejawy demoralizacji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9" name="Wykres 8"/>
          <p:cNvGraphicFramePr/>
          <p:nvPr/>
        </p:nvGraphicFramePr>
        <p:xfrm>
          <a:off x="1857356" y="1214422"/>
          <a:ext cx="664373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/>
          <p:cNvGraphicFramePr/>
          <p:nvPr/>
        </p:nvGraphicFramePr>
        <p:xfrm>
          <a:off x="285720" y="3714752"/>
          <a:ext cx="778674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rostokąt 10"/>
          <p:cNvSpPr/>
          <p:nvPr/>
        </p:nvSpPr>
        <p:spPr>
          <a:xfrm>
            <a:off x="2357422" y="1071546"/>
            <a:ext cx="542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 smtClean="0"/>
              <a:t>Ujawnieni nieletni pod wpływem alkoholu i narkotyków</a:t>
            </a:r>
            <a:endParaRPr lang="pl-PL" sz="1400" b="1" i="1" dirty="0"/>
          </a:p>
        </p:txBody>
      </p:sp>
      <p:sp>
        <p:nvSpPr>
          <p:cNvPr id="13" name="Prostokąt 12"/>
          <p:cNvSpPr/>
          <p:nvPr/>
        </p:nvSpPr>
        <p:spPr>
          <a:xfrm>
            <a:off x="571472" y="3571876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i="1" dirty="0" smtClean="0"/>
              <a:t>Ujawnieni nieletni uciekinierzy </a:t>
            </a:r>
            <a:endParaRPr lang="pl-PL" sz="1400" b="1" i="1" dirty="0"/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285720" y="428604"/>
            <a:ext cx="5939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Dlaczego  dziecko  ucieka  z  domu?</a:t>
            </a:r>
            <a:endParaRPr lang="pl-PL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785918" y="1214422"/>
            <a:ext cx="670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… bo nie znajdują innego rozwiązania sytuacji, w której się znalazły.</a:t>
            </a:r>
            <a:endParaRPr lang="pl-PL" b="1" i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57158" y="1857364"/>
            <a:ext cx="5884944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Możliwe przyczyny ucieczki: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Gniew, złość, nienawiść;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Potrzeba niezależności i wolności;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Problemy i brak wsparcia, bezradność;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Poczucie bycia niekochanym, nieważnym, niepotrzebnym;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Nadmierne wymagania otoczenia;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Chęć przeżycia przygody;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Zakochanie;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Ucieczka psychiczna;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Strach, rozpacz;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Nuda;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…???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4071934" y="4000504"/>
            <a:ext cx="471490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Co zrobić, by dziecko nie myślało o ucieczce: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Rozmowa;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Uważne słuchanie;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Nikt nie lubi czuć się winny;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Bliskie więzi;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Zainteresowanie;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Szacunek i uznanie;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Akceptacja i miłość;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Nie uciekaj.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285720" y="428604"/>
            <a:ext cx="5528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Co  zrobić,  gdy  dziecko  zaginie?</a:t>
            </a:r>
            <a:endParaRPr lang="pl-PL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57159" y="1214422"/>
            <a:ext cx="842968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i="1" dirty="0" smtClean="0"/>
              <a:t>Zgłosić zaginięcie na Policję!</a:t>
            </a:r>
          </a:p>
          <a:p>
            <a:endParaRPr lang="pl-PL" b="1" i="1" dirty="0" smtClean="0"/>
          </a:p>
          <a:p>
            <a:r>
              <a:rPr lang="pl-PL" b="1" i="1" dirty="0" smtClean="0"/>
              <a:t>…a wcześniej: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Sprawdź, czy w pokoju dziecka jest coś, co mogłoby dać informacje o motywach ucieczki lub miejscu pobytu;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Zadzwoń do jego znajomych.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071802" y="3286124"/>
            <a:ext cx="428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Jak  przyjąć  uciekiniera?</a:t>
            </a:r>
            <a:endParaRPr lang="pl-PL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500166" y="4000504"/>
            <a:ext cx="7128875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Od tego jak się zachowasz będzie zależało, czy dziecko ponownie ucieknie</a:t>
            </a:r>
          </a:p>
          <a:p>
            <a:endParaRPr lang="pl-PL" b="1" i="1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Nie wypytuj i nie przesłuchuj;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Zapytaj, aby wysłuchać;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Wyraź swoje uczucia;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Sięgnij po pomoc;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Czynnik pozytywnych zmian w rodzinie.</a:t>
            </a:r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0"/>
            <a:ext cx="2442405" cy="22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28596" y="1285861"/>
            <a:ext cx="8229600" cy="4214842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l-PL" sz="27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27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27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DZIĘKUJĘ ZA UWAGĘ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mł. asp. Ewa Jaworska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l-PL" sz="1600" i="1" dirty="0" smtClean="0">
                <a:latin typeface="Cambria" panose="02040503050406030204" pitchFamily="18" charset="0"/>
              </a:rPr>
              <a:t>Koordynator ds. przestępczości nieletnich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l-PL" sz="1600" i="1" dirty="0" smtClean="0">
                <a:latin typeface="Cambria" panose="02040503050406030204" pitchFamily="18" charset="0"/>
              </a:rPr>
              <a:t>i poszukiwań opiekuńczych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l-PL" sz="1600" i="1" dirty="0" smtClean="0">
                <a:latin typeface="Cambria" pitchFamily="18" charset="0"/>
              </a:rPr>
              <a:t>Zespół ds. Profilaktyki Społecznej, Nieletnich i Patologii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Wydział</a:t>
            </a:r>
            <a:r>
              <a:rPr kumimoji="0" lang="pl-PL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Prewencji Komendy Wojewódzkiej Policji zs. w Radomiu </a:t>
            </a:r>
            <a:endParaRPr kumimoji="0" lang="pl-PL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l-PL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GARNIZON MAZOWIECKI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teren podległy KWP zs. w Radomiu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500694" y="1928803"/>
            <a:ext cx="3500430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 ostrołęcki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płocki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radomski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siedlecki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białobrzeski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ciechanowski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garwoliński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gostyniński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grójecki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kozienicki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lipski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łosicki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makowski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mławski</a:t>
            </a:r>
          </a:p>
          <a:p>
            <a:endParaRPr lang="pl-PL" b="1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ostrowski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płoński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przasnyski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przysuski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pułtuski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sierpecki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sochaczewski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sokołowski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szydłowiecki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węgrowski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wyszkowski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zwoleński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żuromiński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żyrardowski</a:t>
            </a:r>
            <a:endParaRPr lang="pl-PL" dirty="0" smtClean="0"/>
          </a:p>
        </p:txBody>
      </p:sp>
      <p:pic>
        <p:nvPicPr>
          <p:cNvPr id="6" name="Picture 25" descr="Mapa z powiatam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22000"/>
          </a:blip>
          <a:srcRect/>
          <a:stretch>
            <a:fillRect/>
          </a:stretch>
        </p:blipFill>
        <p:spPr bwMode="auto">
          <a:xfrm>
            <a:off x="1071538" y="1714488"/>
            <a:ext cx="4244052" cy="47863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4143372" y="1571612"/>
            <a:ext cx="443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28 powiatów województwa mazowieckiego: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9" name="Obraz 8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Ewa Jaworska\Desktop\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71942"/>
            <a:ext cx="1762125" cy="1762125"/>
          </a:xfrm>
          <a:prstGeom prst="rect">
            <a:avLst/>
          </a:prstGeom>
          <a:noFill/>
        </p:spPr>
      </p:pic>
      <p:sp>
        <p:nvSpPr>
          <p:cNvPr id="10" name="Gwiazda 5-ramienna 9"/>
          <p:cNvSpPr/>
          <p:nvPr/>
        </p:nvSpPr>
        <p:spPr>
          <a:xfrm>
            <a:off x="1285852" y="471488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928662" y="1571612"/>
            <a:ext cx="7358114" cy="1571636"/>
          </a:xfrm>
          <a:prstGeom prst="roundRect">
            <a:avLst>
              <a:gd name="adj" fmla="val 154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928662" y="1643050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b="1" i="1" dirty="0" smtClean="0">
                <a:solidFill>
                  <a:srgbClr val="0066CC"/>
                </a:solidFill>
                <a:latin typeface="Cambria" pitchFamily="18" charset="0"/>
              </a:rPr>
              <a:t>„(…)Tworzy się Policję jako umundurowaną uzbrojoną formację </a:t>
            </a:r>
            <a:r>
              <a:rPr lang="pl-PL" b="1" i="1" dirty="0" smtClean="0">
                <a:solidFill>
                  <a:srgbClr val="FF0000"/>
                </a:solidFill>
                <a:latin typeface="Cambria" pitchFamily="18" charset="0"/>
              </a:rPr>
              <a:t>służącą społeczeństwu</a:t>
            </a:r>
          </a:p>
          <a:p>
            <a:pPr algn="ctr">
              <a:defRPr/>
            </a:pPr>
            <a:r>
              <a:rPr lang="pl-PL" b="1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pl-PL" b="1" i="1" dirty="0" smtClean="0">
                <a:solidFill>
                  <a:srgbClr val="0066CC"/>
                </a:solidFill>
                <a:latin typeface="Cambria" pitchFamily="18" charset="0"/>
              </a:rPr>
              <a:t>i przeznaczoną do ochrony bezpieczeństwa ludzi </a:t>
            </a:r>
          </a:p>
          <a:p>
            <a:pPr algn="ctr">
              <a:defRPr/>
            </a:pPr>
            <a:r>
              <a:rPr lang="pl-PL" b="1" i="1" dirty="0" smtClean="0">
                <a:solidFill>
                  <a:srgbClr val="0066CC"/>
                </a:solidFill>
                <a:latin typeface="Cambria" pitchFamily="18" charset="0"/>
              </a:rPr>
              <a:t>oraz utrzymywania bezpieczeństwa i porządku publicznego.” </a:t>
            </a:r>
            <a:r>
              <a:rPr lang="pl-PL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pl-P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pl-PL" b="1" dirty="0" smtClean="0">
                <a:latin typeface="Cambria" pitchFamily="18" charset="0"/>
              </a:rPr>
              <a:t>(Ustawa o Policji z dnia 6 kwietnia 1990 roku o Policji)</a:t>
            </a:r>
            <a:endParaRPr lang="pl-PL" b="1" dirty="0">
              <a:latin typeface="Cambria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57158" y="14285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150" normalizeH="0" baseline="0" noProof="0" dirty="0" smtClean="0">
                <a:ln w="50800"/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Arial" pitchFamily="34" charset="0"/>
              </a:rPr>
              <a:t>Podstawy</a:t>
            </a:r>
            <a:r>
              <a:rPr kumimoji="0" lang="pl-PL" sz="2800" b="1" i="0" u="none" strike="noStrike" kern="1200" cap="none" spc="150" normalizeH="0" noProof="0" dirty="0" smtClean="0">
                <a:ln w="50800"/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Arial" pitchFamily="34" charset="0"/>
              </a:rPr>
              <a:t> działalności Policji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150" normalizeH="0" noProof="0" dirty="0" smtClean="0">
                <a:ln w="50800"/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Arial" pitchFamily="34" charset="0"/>
              </a:rPr>
              <a:t>w obszarze profilaktyki społecznej</a:t>
            </a:r>
            <a:endParaRPr kumimoji="0" lang="pl-PL" sz="2800" b="1" i="0" u="none" strike="noStrike" kern="1200" cap="none" spc="150" normalizeH="0" baseline="0" noProof="0" dirty="0" smtClean="0">
              <a:ln w="50800"/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57158" y="3714752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buFont typeface="Arial" pitchFamily="34" charset="0"/>
              <a:buChar char="•"/>
              <a:defRPr/>
            </a:pPr>
            <a:r>
              <a:rPr lang="pl-PL" sz="1600" dirty="0" smtClean="0">
                <a:latin typeface="Cambria" pitchFamily="18" charset="0"/>
              </a:rPr>
              <a:t>ochrona życia, zdrowia oraz mienia przed bezprawnymi zamachami naruszającymi te dobra, </a:t>
            </a:r>
          </a:p>
          <a:p>
            <a:pPr marL="365760" indent="-283464">
              <a:buFont typeface="Arial" pitchFamily="34" charset="0"/>
              <a:buChar char="•"/>
              <a:defRPr/>
            </a:pPr>
            <a:r>
              <a:rPr lang="pl-PL" sz="1600" dirty="0" smtClean="0">
                <a:latin typeface="Cambria" pitchFamily="18" charset="0"/>
              </a:rPr>
              <a:t>wykrywanie przestępstw i wykroczeń oraz ściganie ich sprawców,</a:t>
            </a:r>
          </a:p>
          <a:p>
            <a:pPr marL="365760" indent="-283464">
              <a:buFont typeface="Arial" pitchFamily="34" charset="0"/>
              <a:buChar char="•"/>
              <a:defRPr/>
            </a:pPr>
            <a:r>
              <a:rPr lang="pl-PL" sz="1600" dirty="0" smtClean="0">
                <a:latin typeface="Cambria" pitchFamily="18" charset="0"/>
              </a:rPr>
              <a:t>ochrona bezpieczeństwa i porządku publicznego,</a:t>
            </a:r>
          </a:p>
          <a:p>
            <a:pPr marL="365760" indent="-283464" algn="just">
              <a:buFont typeface="Arial" pitchFamily="34" charset="0"/>
              <a:buChar char="•"/>
              <a:defRPr/>
            </a:pPr>
            <a:r>
              <a:rPr lang="pl-PL" sz="1600" dirty="0" smtClean="0">
                <a:latin typeface="Cambria" pitchFamily="18" charset="0"/>
              </a:rPr>
              <a:t>inicjowanie i organizowanie działań mających na celu zapobieganie popełnianiu przestępstw i wykroczeń oraz zjawiskom kryminogennym i współdziałanie w tym zakresie z organami państwowymi, samorządowymi i organizacjami społecznymi;</a:t>
            </a:r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erścień 7"/>
          <p:cNvSpPr/>
          <p:nvPr/>
        </p:nvSpPr>
        <p:spPr>
          <a:xfrm>
            <a:off x="1071538" y="857232"/>
            <a:ext cx="6286544" cy="5500726"/>
          </a:xfrm>
          <a:prstGeom prst="donut">
            <a:avLst>
              <a:gd name="adj" fmla="val 397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 bwMode="auto">
          <a:xfrm>
            <a:off x="3286116" y="2571744"/>
            <a:ext cx="2049806" cy="19198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pl-PL" sz="1400" b="1" dirty="0">
                <a:solidFill>
                  <a:srgbClr val="000000"/>
                </a:solidFill>
                <a:latin typeface="Cambria" pitchFamily="18" charset="0"/>
                <a:cs typeface="Times New Roman" panose="02020603050405020304" pitchFamily="18" charset="0"/>
              </a:rPr>
              <a:t>BEZPIECZEŃSTWO</a:t>
            </a:r>
          </a:p>
          <a:p>
            <a:pPr algn="ctr" eaLnBrk="1" hangingPunct="1">
              <a:defRPr/>
            </a:pPr>
            <a:r>
              <a:rPr lang="pl-PL" sz="1400" b="1" dirty="0">
                <a:solidFill>
                  <a:srgbClr val="000000"/>
                </a:solidFill>
                <a:latin typeface="Cambria" pitchFamily="18" charset="0"/>
                <a:cs typeface="Times New Roman" panose="02020603050405020304" pitchFamily="18" charset="0"/>
              </a:rPr>
              <a:t> DZIECI I MŁODZIEŻY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1714480" y="4701010"/>
            <a:ext cx="2701945" cy="215699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Prostokąt zaokrąglony 16"/>
          <p:cNvSpPr/>
          <p:nvPr/>
        </p:nvSpPr>
        <p:spPr>
          <a:xfrm>
            <a:off x="214282" y="1142984"/>
            <a:ext cx="2701945" cy="285752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pole tekstowe 10"/>
          <p:cNvSpPr txBox="1"/>
          <p:nvPr/>
        </p:nvSpPr>
        <p:spPr>
          <a:xfrm>
            <a:off x="285720" y="1142984"/>
            <a:ext cx="2571768" cy="274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4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MAZOWIECKI KURATOR OŚWIATY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nadzór pedagogiczny nad szkołami,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współdziałanie z organami samorządu terytorialnego </a:t>
            </a:r>
            <a:b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</a:b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w zakresie tworzenia lokalnej polityki oświatowej,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współpraca z poradniami psychologiczno-pedagogicznymi,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współdziałanie z innymi organami w celu przeciwdziałania zjawiskom patologii społecznej.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785918" y="4786323"/>
            <a:ext cx="2500330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4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RODZICE/OPIEKUNOWIE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współpraca ze szkołami,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reagowanie na różne przejawy demoralizacji,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uczestniczenie w dostępnych szkoleniach, kursach, konferencjach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kształtowanie atmosfery życzliwości.</a:t>
            </a:r>
            <a:endParaRPr lang="pl-PL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5500694" y="4143380"/>
            <a:ext cx="2701945" cy="235745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ole tekstowe 19"/>
          <p:cNvSpPr txBox="1"/>
          <p:nvPr/>
        </p:nvSpPr>
        <p:spPr>
          <a:xfrm>
            <a:off x="5643570" y="4214818"/>
            <a:ext cx="2286016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2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SZKOŁA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programy profilaktyczne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szkolne procedury postępowania,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doskonalenie/przygotowanie do rozpoznania zagrożeń,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współpraca z podmiotami –Policja,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współpraca z rodzicami,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przeciwdziałanie</a:t>
            </a:r>
          </a:p>
          <a:p>
            <a:endParaRPr lang="pl-PL" sz="1100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5857884" y="1357298"/>
            <a:ext cx="2701945" cy="244274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Prostokąt zaokrąglony 21"/>
          <p:cNvSpPr/>
          <p:nvPr/>
        </p:nvSpPr>
        <p:spPr>
          <a:xfrm>
            <a:off x="3071802" y="0"/>
            <a:ext cx="2701945" cy="244274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pole tekstowe 22"/>
          <p:cNvSpPr txBox="1"/>
          <p:nvPr/>
        </p:nvSpPr>
        <p:spPr>
          <a:xfrm>
            <a:off x="5929322" y="1357298"/>
            <a:ext cx="2500330" cy="224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2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SAMORZĄD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nadzór,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organizacja i wspieranie szkoleń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wsparcie osobowe, finansowe </a:t>
            </a:r>
            <a:b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</a:b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i logistyczne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podejmowanie działań przez Powiatowe Komisje Bezpieczeństwa i Porządku Publicznego,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kształtowanie bezpiecznych przestrzeni wokół szkół</a:t>
            </a:r>
            <a:endParaRPr lang="pl-PL" sz="12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3214678" y="142852"/>
            <a:ext cx="2428892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4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ORGANIZACJE POZARZĄDOWE/POLICJA</a:t>
            </a:r>
            <a:endParaRPr lang="pl-PL" sz="1200" b="1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itchFamily="18" charset="0"/>
              <a:cs typeface="Times New Roman" panose="02020603050405020304" pitchFamily="18" charset="0"/>
            </a:endParaRP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stała obecność w szkołach,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wzmożony nadzór,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kontrola miejsc przebywania </a:t>
            </a:r>
            <a:b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</a:b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i gromadzenia się młodzieży,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monitoring Internetu,</a:t>
            </a:r>
          </a:p>
          <a:p>
            <a:pPr marL="171450" indent="-171450" defTabSz="4889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działania informacyjno-edukacyjne</a:t>
            </a:r>
            <a:endParaRPr lang="pl-PL" dirty="0"/>
          </a:p>
        </p:txBody>
      </p:sp>
      <p:sp>
        <p:nvSpPr>
          <p:cNvPr id="25" name="Strzałka w prawo 24"/>
          <p:cNvSpPr/>
          <p:nvPr/>
        </p:nvSpPr>
        <p:spPr bwMode="auto">
          <a:xfrm rot="17585370">
            <a:off x="3185545" y="4092736"/>
            <a:ext cx="645968" cy="674129"/>
          </a:xfrm>
          <a:prstGeom prst="rightArrow">
            <a:avLst>
              <a:gd name="adj1" fmla="val 40869"/>
              <a:gd name="adj2" fmla="val 55329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6" name="Strzałka w prawo 25"/>
          <p:cNvSpPr/>
          <p:nvPr/>
        </p:nvSpPr>
        <p:spPr bwMode="auto">
          <a:xfrm rot="1239695">
            <a:off x="2756918" y="2878291"/>
            <a:ext cx="645968" cy="674129"/>
          </a:xfrm>
          <a:prstGeom prst="rightArrow">
            <a:avLst>
              <a:gd name="adj1" fmla="val 40869"/>
              <a:gd name="adj2" fmla="val 55329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7" name="Strzałka w prawo 26"/>
          <p:cNvSpPr/>
          <p:nvPr/>
        </p:nvSpPr>
        <p:spPr bwMode="auto">
          <a:xfrm rot="12794850">
            <a:off x="4989681" y="4050970"/>
            <a:ext cx="645968" cy="674129"/>
          </a:xfrm>
          <a:prstGeom prst="rightArrow">
            <a:avLst>
              <a:gd name="adj1" fmla="val 40869"/>
              <a:gd name="adj2" fmla="val 55329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8" name="Strzałka w prawo 27"/>
          <p:cNvSpPr/>
          <p:nvPr/>
        </p:nvSpPr>
        <p:spPr bwMode="auto">
          <a:xfrm rot="6655158">
            <a:off x="4393434" y="2085220"/>
            <a:ext cx="645968" cy="674129"/>
          </a:xfrm>
          <a:prstGeom prst="rightArrow">
            <a:avLst>
              <a:gd name="adj1" fmla="val 40869"/>
              <a:gd name="adj2" fmla="val 55329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9" name="Strzałka w prawo 28"/>
          <p:cNvSpPr/>
          <p:nvPr/>
        </p:nvSpPr>
        <p:spPr bwMode="auto">
          <a:xfrm rot="9951545">
            <a:off x="5216065" y="2854752"/>
            <a:ext cx="645968" cy="674129"/>
          </a:xfrm>
          <a:prstGeom prst="rightArrow">
            <a:avLst>
              <a:gd name="adj1" fmla="val 40869"/>
              <a:gd name="adj2" fmla="val 55329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714348" y="428604"/>
            <a:ext cx="5669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Działania  BEZPIECZNE  WAKACJE</a:t>
            </a:r>
            <a:endParaRPr lang="pl-PL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4282" y="1285860"/>
            <a:ext cx="876759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Polecenia Wojewody Mazowieckiego</a:t>
            </a:r>
            <a:endParaRPr lang="pl-PL" sz="2000" b="1" i="1" dirty="0" smtClean="0"/>
          </a:p>
          <a:p>
            <a:r>
              <a:rPr lang="pl-PL" sz="2000" b="1" dirty="0" smtClean="0"/>
              <a:t>	Polecenia Komendanta Głównego Policji</a:t>
            </a:r>
          </a:p>
          <a:p>
            <a:r>
              <a:rPr lang="pl-PL" sz="2000" b="1" dirty="0" smtClean="0"/>
              <a:t>		Polecenia Komendanta Wojewódzkiego Policji </a:t>
            </a:r>
            <a:r>
              <a:rPr lang="pl-PL" sz="2000" b="1" dirty="0" err="1" smtClean="0"/>
              <a:t>zs</a:t>
            </a:r>
            <a:r>
              <a:rPr lang="pl-PL" sz="2000" b="1" dirty="0" smtClean="0"/>
              <a:t>. w Radomiu</a:t>
            </a:r>
            <a:endParaRPr lang="pl-PL" sz="2000" b="1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500034" y="2500306"/>
            <a:ext cx="8229600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Wzmożone działania prewencyjne oraz profilaktyczno-edukacyjne ukierunkowane na zapewnienie bezpieczeństwa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szczególnie dzieciom i młodzieży w okresie wakacji.</a:t>
            </a: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500034" y="3500438"/>
          <a:ext cx="4929222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Prostokąt zaokrąglony 10"/>
          <p:cNvSpPr/>
          <p:nvPr/>
        </p:nvSpPr>
        <p:spPr>
          <a:xfrm>
            <a:off x="3428992" y="5072074"/>
            <a:ext cx="5572164" cy="1500174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57620" y="5214950"/>
            <a:ext cx="4857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kompleksowe zintegrowanie z </a:t>
            </a:r>
            <a:b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„</a:t>
            </a: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Programem ograniczania przestępczości</a:t>
            </a:r>
            <a:b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 aspołecznych zachowań Razem bezpieczniej</a:t>
            </a:r>
            <a:b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im. Władysława Stasiaka na lata 2018 - 2020</a:t>
            </a: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57158" y="357166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Zadania w zakresie bezpieczeństwa </a:t>
            </a:r>
          </a:p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	W MIEJSCU WYPOCZYNKU: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1357298"/>
            <a:ext cx="8858312" cy="523220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73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>
                <a:tab pos="712788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Rozpoznanie form zorganizowanego wypoczynku, ilości placówek i ich lokalnego 	rozmieszczenia.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730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>
                <a:tab pos="712788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Nawiązanie kontaktu z organizatorami letniego wypoczynku w celu organizacji spotkań.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730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>
                <a:tab pos="712788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Zintensyfikowanie współdziałania z samorządem lokalnym oraz służbami i inspekcjami 	</a:t>
            </a:r>
            <a:r>
              <a:rPr kumimoji="0" lang="pl-P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poprzez realizację wspólnych przedsięwzięć kontrolnych, profilaktycznych i 	informacyjnych.</a:t>
            </a:r>
            <a:endParaRPr kumimoji="0" lang="pl-PL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730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>
                <a:tab pos="712788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Ścisła współpraca z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SANEPID-em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i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WOPR-em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, w celu zapewnienia bezpieczeństwa nad 	zbiornikami wodnymi.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73050" eaLnBrk="0" fontAlgn="base" hangingPunct="0"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tabLst>
                <a:tab pos="712788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Rozpoznanie terenów wodnych w celu identyfikacji </a:t>
            </a:r>
            <a:r>
              <a:rPr lang="pl-PL" sz="16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„dzikich kąpielisk”,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oznakowania miejsc 	„czarnymi punktami”. </a:t>
            </a:r>
          </a:p>
          <a:p>
            <a:pPr lvl="0" indent="273050" eaLnBrk="0" fontAlgn="base" hangingPunct="0"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tabLst>
                <a:tab pos="712788" algn="l"/>
              </a:tabLst>
            </a:pPr>
            <a:r>
              <a:rPr lang="pl-PL" sz="16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Kontrolowanie punktów sprzedaży i podawania alkoholu pod kątem dostępu do niego osób 	poniżej 18 roku życia.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730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>
                <a:tab pos="712788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Prewencyjna kontrola stanu trzeźwości osób obsługujących infrastrukturę rekreacyjno-	sportową.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730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>
                <a:tab pos="712788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Zapobieganie i przeciwdziałanie zagrożeniom terrorystycznym.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730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>
                <a:tab pos="712788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Realizacja działań profilaktycznych o charakterze informacyjno - edukacyjnym, poruszających 	problematykę zasad bezpiecznego wypoczynku oraz sposobów unikania zagrożeń.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730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>
                <a:tab pos="712788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Objęcie szczególnym zainteresowaniem zgłoszeń do KMZB związanych z zagrożeniami 	wpływającymi na bezpieczeństwo osób korzystających z letniego wypoczynku.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57158" y="357166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Zadania w zakresie bezpieczeństwa </a:t>
            </a:r>
          </a:p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	W MIEJSCU ZAMIESZKANIA: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1285860"/>
            <a:ext cx="8858312" cy="543995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lang="pl-PL" sz="1600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P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odnoszenie świadomości społecznej w zakresie  zabezpieczania mienia przed kradzieżami i 	włamaniami.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Zapewnienie bezpieczeństwa w rejonie dworców PKP i PKS oraz miejscach imprez rozrywkowych 	(dyskoteki, koncerty, plaże, itp.), poprzez: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kontrolowanie miejsc sprzedaży i podawania alkoholu;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kontrolowanie wraz z innymi podmiotami (SANEPID, PIH) miejsc sprzedaży tzw. dopalaczy;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przeciwdziałanie zagrożeniom dla dzieci i młodzieży (narkomanii, alkoholizmu, pedofilii,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	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psychomanipulacji</a:t>
            </a:r>
            <a:r>
              <a:rPr lang="pl-PL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pozostawiania dzieci bez opieki dorosłych).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Prowadzenie działań informacyjnych na rzecz bezpieczeństwa podczas prac w gospodarstwach 	rolnych.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Inicjowanie działań na rzecz zagospodarowania czasu wolnego małoletnim oraz aktywne 	włączanie się w tego rodzaju przedsięwzięcia.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Udział w spotkaniach profilaktycznych, dot. bezpiecznego zachowania  na drodze i w środkach 	transportu, problematyki uzależnień, bezpiecznych zachowań, przeciwdziałanie demoralizacji 	i przestępczości wśród nieletnich.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Przeprowadzenie rozpoznania terenowego miejsc organizowania zabaw, dyskotek oraz innych 	form wakacyjnego relaksu, z uwagą na: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stan trzeźwości kierujących, z uwzględnieniem środków działających podobnie do alkoholu;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przewożenie zbyt dużej ilości osób w pojazdach.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>
                <a:tab pos="53975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Prowadzenie akcji informacyjnych związanych z promocją KMZB oraz aplikacji „Moja Komenda”.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57158" y="357166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Zadania w zakresie bezpieczeństwa </a:t>
            </a:r>
          </a:p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		NA DRODZE: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2844" y="1357298"/>
            <a:ext cx="8858280" cy="5270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Kontrola: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trzeźwości kierujących pojazdami,</a:t>
            </a:r>
            <a:r>
              <a:rPr lang="pl-PL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stanu technicznego pojazdów oraz zabezpieczenia przewożonego ładunku,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autobusów przewożących dzieci i młodzież,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przestrzegania ograniczeń prędkości.</a:t>
            </a:r>
            <a:endParaRPr lang="pl-PL" sz="1600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Zapobieganie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wykonywania niebezpiecznych manewrów na drogach.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Zapewnienie bezpieczeństwa:</a:t>
            </a:r>
          </a:p>
          <a:p>
            <a:pPr lvl="1" indent="350838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pieszym i rowerzystom oraz poprawy wzajemnej relacji z kierującymi pojazdami 	mechanicznymi,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1" indent="350838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kierującym motocyklami, motorowerami i czterokołowcami,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1" indent="350838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osobom jadącym pojazdami poprzez kontrolę stosowania pasów bezpieczeństwa i 	urządzeń do przewożenia dzieci.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Utrzymywanie płynności ruchu na drogach oraz jej przywracanie.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Prowadzenie działań prewencyjno-kontrolnych mające na celu ograniczenie liczby wypadków.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l-PL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R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eagowanie na przypadki przebywania w pasie drogowym osób, które swoim zachowaniem mogą 	prowadzić do potencjalnego zagrożenia bezpieczeństwa lub porządku w ruchu 	drogowym.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Nasilenie kontroli stacji paliw i przydrożnych parkingów w celu zapobieżenia ewentualnym 	napadom na turystów, kradzieżom pojazdów i pozostawionego mienia,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525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57158" y="357166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DZIAŁANIA WSPIERAJĄCE: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28596" y="1296199"/>
            <a:ext cx="8358246" cy="441659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W okresie poprzedzającym wakacje oraz w trakcie ich trwania prowadzenie kampanii informacyjno – edukacyjnej, mającej na celu: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R="0" lvl="0" indent="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edukację społeczną dostarczającą wszechstronnej wiedzy wiktymologicznej;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R="0" lvl="0" indent="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edukację dzieci i młodzieży na temat sposobów unikania zagrożeń podczas wypoczynku 	letniego;</a:t>
            </a:r>
          </a:p>
          <a:p>
            <a:pPr marR="0" lvl="0" indent="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zwiększenie społecznego zaangażowania w sprawy bezpieczeństwa dzieci i młodzieży w 	czasie wakacji. </a:t>
            </a:r>
          </a:p>
          <a:p>
            <a:pPr hangingPunct="0">
              <a:spcAft>
                <a:spcPts val="300"/>
              </a:spcAft>
            </a:pPr>
            <a:endParaRPr lang="pl-PL" sz="1600" dirty="0" smtClean="0"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hangingPunct="0">
              <a:spcAft>
                <a:spcPts val="300"/>
              </a:spcAft>
            </a:pPr>
            <a:r>
              <a:rPr lang="pl-PL" sz="1600" b="1" dirty="0" smtClean="0">
                <a:latin typeface="Cambria" pitchFamily="18" charset="0"/>
                <a:ea typeface="Cambria" pitchFamily="18" charset="0"/>
              </a:rPr>
              <a:t>Główne formy realizacji działań wspierających:</a:t>
            </a:r>
            <a:endParaRPr lang="pl-PL" sz="1600" dirty="0" smtClean="0">
              <a:latin typeface="Cambria" pitchFamily="18" charset="0"/>
              <a:ea typeface="Cambria" pitchFamily="18" charset="0"/>
            </a:endParaRPr>
          </a:p>
          <a:p>
            <a:pPr lvl="0" indent="273050" hangingPunct="0">
              <a:spcAft>
                <a:spcPts val="300"/>
              </a:spcAft>
              <a:buFont typeface="Wingdings" pitchFamily="2" charset="2"/>
              <a:buChar char="v"/>
            </a:pPr>
            <a:r>
              <a:rPr lang="pl-PL" sz="1600" dirty="0" smtClean="0">
                <a:latin typeface="Cambria" pitchFamily="18" charset="0"/>
                <a:ea typeface="Cambria" pitchFamily="18" charset="0"/>
              </a:rPr>
              <a:t>wywiady radiowe i telewizyjne, </a:t>
            </a:r>
          </a:p>
          <a:p>
            <a:pPr lvl="0" indent="273050" hangingPunct="0">
              <a:spcAft>
                <a:spcPts val="300"/>
              </a:spcAft>
              <a:buFont typeface="Wingdings" pitchFamily="2" charset="2"/>
              <a:buChar char="v"/>
            </a:pPr>
            <a:r>
              <a:rPr lang="pl-PL" sz="1600" dirty="0" smtClean="0">
                <a:latin typeface="Cambria" pitchFamily="18" charset="0"/>
                <a:ea typeface="Cambria" pitchFamily="18" charset="0"/>
              </a:rPr>
              <a:t>artykuły w lokalnej prasie, </a:t>
            </a:r>
          </a:p>
          <a:p>
            <a:pPr lvl="0" indent="273050" hangingPunct="0">
              <a:spcAft>
                <a:spcPts val="300"/>
              </a:spcAft>
              <a:buFont typeface="Wingdings" pitchFamily="2" charset="2"/>
              <a:buChar char="v"/>
            </a:pPr>
            <a:r>
              <a:rPr lang="pl-PL" sz="1600" dirty="0" smtClean="0">
                <a:latin typeface="Cambria" pitchFamily="18" charset="0"/>
                <a:ea typeface="Cambria" pitchFamily="18" charset="0"/>
              </a:rPr>
              <a:t>kolportaż materiałów informacyjno - edukacyjnych na temat bezpieczeństwa na imprezach 	i festynach wakacyjnych, </a:t>
            </a:r>
          </a:p>
          <a:p>
            <a:pPr lvl="0" indent="273050" hangingPunct="0">
              <a:spcAft>
                <a:spcPts val="300"/>
              </a:spcAft>
              <a:buFont typeface="Wingdings" pitchFamily="2" charset="2"/>
              <a:buChar char="v"/>
            </a:pPr>
            <a:r>
              <a:rPr lang="pl-PL" sz="1600" dirty="0" smtClean="0">
                <a:latin typeface="Cambria" pitchFamily="18" charset="0"/>
                <a:ea typeface="Cambria" pitchFamily="18" charset="0"/>
              </a:rPr>
              <a:t>umieszczenie informacji o akcji „Bezpieczne wakacje” oraz  „Kręci mnie bezpieczeństwo…” 	na stronach internetowych Komendy Wojewódzkiej Policji i jednostek podległych.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826</Words>
  <Application>Microsoft Office PowerPoint</Application>
  <PresentationFormat>Pokaz na ekranie (4:3)</PresentationFormat>
  <Paragraphs>238</Paragraphs>
  <Slides>15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 Unicode MS</vt:lpstr>
      <vt:lpstr>Arial</vt:lpstr>
      <vt:lpstr>Calibri</vt:lpstr>
      <vt:lpstr>Cambria</vt:lpstr>
      <vt:lpstr>Times New Roman</vt:lpstr>
      <vt:lpstr>Verdana</vt:lpstr>
      <vt:lpstr>Wingdings</vt:lpstr>
      <vt:lpstr>Wingdings 2</vt:lpstr>
      <vt:lpstr>Wingdings 3</vt:lpstr>
      <vt:lpstr>Hol</vt:lpstr>
      <vt:lpstr>ROLA I ZADANIA POLICJI  W ZAKRESIE  ZAPEWNIENIA BEZPIECZEŃSTWA  DZIECI I MŁODZIEŻY  PODCZAS LETNIEGO WYPOCZYNKU </vt:lpstr>
      <vt:lpstr>GARNIZON MAZOWIECKI  teren podległy KWP zs. w Radomiu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Przestępczość nieletnich (w odniesieniu do przestępczości ogółem w okresie styczeń – maj 2017r.)</dc:title>
  <dc:creator>Policja</dc:creator>
  <cp:lastModifiedBy>Anna Laskowska</cp:lastModifiedBy>
  <cp:revision>143</cp:revision>
  <dcterms:created xsi:type="dcterms:W3CDTF">2017-10-11T08:27:27Z</dcterms:created>
  <dcterms:modified xsi:type="dcterms:W3CDTF">2019-05-24T12:18:56Z</dcterms:modified>
</cp:coreProperties>
</file>