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3" r:id="rId2"/>
    <p:sldId id="264" r:id="rId3"/>
    <p:sldId id="268" r:id="rId4"/>
    <p:sldId id="265" r:id="rId5"/>
    <p:sldId id="269" r:id="rId6"/>
    <p:sldId id="276" r:id="rId7"/>
    <p:sldId id="277" r:id="rId8"/>
    <p:sldId id="270" r:id="rId9"/>
    <p:sldId id="271" r:id="rId10"/>
    <p:sldId id="275" r:id="rId11"/>
    <p:sldId id="272" r:id="rId12"/>
    <p:sldId id="273" r:id="rId13"/>
    <p:sldId id="274" r:id="rId14"/>
    <p:sldId id="262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74" autoAdjust="0"/>
    <p:restoredTop sz="94660"/>
  </p:normalViewPr>
  <p:slideViewPr>
    <p:cSldViewPr>
      <p:cViewPr>
        <p:scale>
          <a:sx n="75" d="100"/>
          <a:sy n="75" d="100"/>
        </p:scale>
        <p:origin x="-1666" y="-25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753048-4F2B-4EE9-951E-C43B1D3903FE}" type="doc">
      <dgm:prSet loTypeId="urn:microsoft.com/office/officeart/2005/8/layout/gear1" loCatId="cycl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9DBF6FB-455B-48AD-8E97-3EAF44382546}" type="pres">
      <dgm:prSet presAssocID="{5B753048-4F2B-4EE9-951E-C43B1D3903FE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</dgm:ptLst>
  <dgm:cxnLst>
    <dgm:cxn modelId="{5ADFDA91-F1F9-42CC-9BF8-4BEEFA6FCF0C}" type="presOf" srcId="{5B753048-4F2B-4EE9-951E-C43B1D3903FE}" destId="{C9DBF6FB-455B-48AD-8E97-3EAF44382546}" srcOrd="0" destOrd="0" presId="urn:microsoft.com/office/officeart/2005/8/layout/gear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F3D25A-DE05-4070-A614-FAC4F065B672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AF483DC1-BCE6-4078-B3A7-2C95407AA584}">
      <dgm:prSet phldrT="[Tekst]"/>
      <dgm:spPr>
        <a:solidFill>
          <a:srgbClr val="FFFF00">
            <a:alpha val="75000"/>
          </a:srgbClr>
        </a:solidFill>
      </dgm:spPr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Terapia indywidualna/grupowa dla młodzieży/ warsztaty/ klub</a:t>
          </a:r>
          <a:endParaRPr lang="pl-PL" b="1" dirty="0">
            <a:solidFill>
              <a:schemeClr val="tx1"/>
            </a:solidFill>
          </a:endParaRPr>
        </a:p>
      </dgm:t>
    </dgm:pt>
    <dgm:pt modelId="{E6B7FD64-3926-4614-892C-05EDC847CFA6}" type="parTrans" cxnId="{30C41772-78AC-4249-BFFB-ECD6C6F569D3}">
      <dgm:prSet/>
      <dgm:spPr/>
      <dgm:t>
        <a:bodyPr/>
        <a:lstStyle/>
        <a:p>
          <a:endParaRPr lang="pl-PL"/>
        </a:p>
      </dgm:t>
    </dgm:pt>
    <dgm:pt modelId="{2608A334-D9B5-4133-8418-08ACF7A3DD5A}" type="sibTrans" cxnId="{30C41772-78AC-4249-BFFB-ECD6C6F569D3}">
      <dgm:prSet/>
      <dgm:spPr/>
      <dgm:t>
        <a:bodyPr/>
        <a:lstStyle/>
        <a:p>
          <a:endParaRPr lang="pl-PL"/>
        </a:p>
      </dgm:t>
    </dgm:pt>
    <dgm:pt modelId="{28A8DA18-156B-4735-8C75-8D287F15B463}">
      <dgm:prSet phldrT="[Tekst]"/>
      <dgm:spPr/>
      <dgm:t>
        <a:bodyPr/>
        <a:lstStyle/>
        <a:p>
          <a:r>
            <a:rPr lang="pl-PL" b="1" dirty="0" smtClean="0"/>
            <a:t>Konsultacje/</a:t>
          </a:r>
          <a:r>
            <a:rPr lang="pl-PL" b="1" dirty="0" err="1" smtClean="0"/>
            <a:t>superwizje</a:t>
          </a:r>
          <a:r>
            <a:rPr lang="pl-PL" b="1" dirty="0" smtClean="0"/>
            <a:t>- grupy wsparcia/ warsztaty dla nauczycieli</a:t>
          </a:r>
          <a:endParaRPr lang="pl-PL" b="1" dirty="0"/>
        </a:p>
      </dgm:t>
    </dgm:pt>
    <dgm:pt modelId="{EB7A712A-B95B-4A35-99AC-B56F5A107840}" type="parTrans" cxnId="{D26BD056-5DE1-4D24-8F1E-AC1953487BAB}">
      <dgm:prSet/>
      <dgm:spPr/>
      <dgm:t>
        <a:bodyPr/>
        <a:lstStyle/>
        <a:p>
          <a:endParaRPr lang="pl-PL"/>
        </a:p>
      </dgm:t>
    </dgm:pt>
    <dgm:pt modelId="{6BE9EA48-DDD3-4D2B-B51F-2122BD4D624A}" type="sibTrans" cxnId="{D26BD056-5DE1-4D24-8F1E-AC1953487BAB}">
      <dgm:prSet/>
      <dgm:spPr/>
      <dgm:t>
        <a:bodyPr/>
        <a:lstStyle/>
        <a:p>
          <a:endParaRPr lang="pl-PL"/>
        </a:p>
      </dgm:t>
    </dgm:pt>
    <dgm:pt modelId="{453A787B-0A64-4883-89A4-9DE6C618205E}">
      <dgm:prSet phldrT="[Tekst]"/>
      <dgm:spPr>
        <a:solidFill>
          <a:srgbClr val="00B050">
            <a:alpha val="51000"/>
          </a:srgbClr>
        </a:solidFill>
      </dgm:spPr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Warsztaty dla rodziców/terapia rodzinna/ spotkania poradnicze/ grupy wsparcia</a:t>
          </a:r>
          <a:endParaRPr lang="pl-PL" b="1" dirty="0">
            <a:solidFill>
              <a:schemeClr val="tx1"/>
            </a:solidFill>
          </a:endParaRPr>
        </a:p>
      </dgm:t>
    </dgm:pt>
    <dgm:pt modelId="{08DA476D-9285-43D8-9D68-7DB412329302}" type="parTrans" cxnId="{DCD84C41-A930-4731-AEE3-8532160FA905}">
      <dgm:prSet/>
      <dgm:spPr/>
      <dgm:t>
        <a:bodyPr/>
        <a:lstStyle/>
        <a:p>
          <a:endParaRPr lang="pl-PL"/>
        </a:p>
      </dgm:t>
    </dgm:pt>
    <dgm:pt modelId="{76498FAA-4727-4DC3-8022-CF3AE1BBEF71}" type="sibTrans" cxnId="{DCD84C41-A930-4731-AEE3-8532160FA905}">
      <dgm:prSet/>
      <dgm:spPr/>
      <dgm:t>
        <a:bodyPr/>
        <a:lstStyle/>
        <a:p>
          <a:endParaRPr lang="pl-PL"/>
        </a:p>
      </dgm:t>
    </dgm:pt>
    <dgm:pt modelId="{4B340EBC-AE1F-435E-A864-DAC0C83D9463}" type="pres">
      <dgm:prSet presAssocID="{BDF3D25A-DE05-4070-A614-FAC4F065B67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96389DA-E03C-43AF-88AA-18321A7A0A49}" type="pres">
      <dgm:prSet presAssocID="{AF483DC1-BCE6-4078-B3A7-2C95407AA584}" presName="gear1" presStyleLbl="node1" presStyleIdx="0" presStyleCnt="3" custLinFactNeighborX="294" custLinFactNeighborY="29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1752316-A7FE-42DB-B28E-0431EEC36332}" type="pres">
      <dgm:prSet presAssocID="{AF483DC1-BCE6-4078-B3A7-2C95407AA584}" presName="gear1srcNode" presStyleLbl="node1" presStyleIdx="0" presStyleCnt="3"/>
      <dgm:spPr/>
      <dgm:t>
        <a:bodyPr/>
        <a:lstStyle/>
        <a:p>
          <a:endParaRPr lang="pl-PL"/>
        </a:p>
      </dgm:t>
    </dgm:pt>
    <dgm:pt modelId="{3545F91D-695B-4C90-9636-28E7B15919DF}" type="pres">
      <dgm:prSet presAssocID="{AF483DC1-BCE6-4078-B3A7-2C95407AA584}" presName="gear1dstNode" presStyleLbl="node1" presStyleIdx="0" presStyleCnt="3"/>
      <dgm:spPr/>
      <dgm:t>
        <a:bodyPr/>
        <a:lstStyle/>
        <a:p>
          <a:endParaRPr lang="pl-PL"/>
        </a:p>
      </dgm:t>
    </dgm:pt>
    <dgm:pt modelId="{D2A16EB7-056B-4306-9DB2-043C0BD788AA}" type="pres">
      <dgm:prSet presAssocID="{453A787B-0A64-4883-89A4-9DE6C618205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69B2951-2B9A-4847-8A1D-7D8BABC44472}" type="pres">
      <dgm:prSet presAssocID="{453A787B-0A64-4883-89A4-9DE6C618205E}" presName="gear2srcNode" presStyleLbl="node1" presStyleIdx="1" presStyleCnt="3"/>
      <dgm:spPr/>
      <dgm:t>
        <a:bodyPr/>
        <a:lstStyle/>
        <a:p>
          <a:endParaRPr lang="pl-PL"/>
        </a:p>
      </dgm:t>
    </dgm:pt>
    <dgm:pt modelId="{87A770D9-7B33-400F-BE66-7D786A61F495}" type="pres">
      <dgm:prSet presAssocID="{453A787B-0A64-4883-89A4-9DE6C618205E}" presName="gear2dstNode" presStyleLbl="node1" presStyleIdx="1" presStyleCnt="3"/>
      <dgm:spPr/>
      <dgm:t>
        <a:bodyPr/>
        <a:lstStyle/>
        <a:p>
          <a:endParaRPr lang="pl-PL"/>
        </a:p>
      </dgm:t>
    </dgm:pt>
    <dgm:pt modelId="{C1873E34-8041-4AB4-BC23-46A0602BE3A3}" type="pres">
      <dgm:prSet presAssocID="{28A8DA18-156B-4735-8C75-8D287F15B463}" presName="gear3" presStyleLbl="node1" presStyleIdx="2" presStyleCnt="3"/>
      <dgm:spPr/>
      <dgm:t>
        <a:bodyPr/>
        <a:lstStyle/>
        <a:p>
          <a:endParaRPr lang="pl-PL"/>
        </a:p>
      </dgm:t>
    </dgm:pt>
    <dgm:pt modelId="{E38BFA4E-C74F-48E8-9851-EF1054F41FB8}" type="pres">
      <dgm:prSet presAssocID="{28A8DA18-156B-4735-8C75-8D287F15B46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ECC57B0-4BA3-46E9-B56B-914A56F5BC6A}" type="pres">
      <dgm:prSet presAssocID="{28A8DA18-156B-4735-8C75-8D287F15B463}" presName="gear3srcNode" presStyleLbl="node1" presStyleIdx="2" presStyleCnt="3"/>
      <dgm:spPr/>
      <dgm:t>
        <a:bodyPr/>
        <a:lstStyle/>
        <a:p>
          <a:endParaRPr lang="pl-PL"/>
        </a:p>
      </dgm:t>
    </dgm:pt>
    <dgm:pt modelId="{F34C1D77-F995-4BDF-B20E-6D965784DDBD}" type="pres">
      <dgm:prSet presAssocID="{28A8DA18-156B-4735-8C75-8D287F15B463}" presName="gear3dstNode" presStyleLbl="node1" presStyleIdx="2" presStyleCnt="3"/>
      <dgm:spPr/>
      <dgm:t>
        <a:bodyPr/>
        <a:lstStyle/>
        <a:p>
          <a:endParaRPr lang="pl-PL"/>
        </a:p>
      </dgm:t>
    </dgm:pt>
    <dgm:pt modelId="{D38D34BC-B0D9-4E54-B7DD-3209E17E0E2A}" type="pres">
      <dgm:prSet presAssocID="{2608A334-D9B5-4133-8418-08ACF7A3DD5A}" presName="connector1" presStyleLbl="sibTrans2D1" presStyleIdx="0" presStyleCnt="3"/>
      <dgm:spPr/>
      <dgm:t>
        <a:bodyPr/>
        <a:lstStyle/>
        <a:p>
          <a:endParaRPr lang="pl-PL"/>
        </a:p>
      </dgm:t>
    </dgm:pt>
    <dgm:pt modelId="{70939E00-E9CC-4779-B9EC-9CAB9012A1B0}" type="pres">
      <dgm:prSet presAssocID="{76498FAA-4727-4DC3-8022-CF3AE1BBEF71}" presName="connector2" presStyleLbl="sibTrans2D1" presStyleIdx="1" presStyleCnt="3"/>
      <dgm:spPr/>
      <dgm:t>
        <a:bodyPr/>
        <a:lstStyle/>
        <a:p>
          <a:endParaRPr lang="pl-PL"/>
        </a:p>
      </dgm:t>
    </dgm:pt>
    <dgm:pt modelId="{0B1D2838-9E1F-48F6-BCF5-4568FE557666}" type="pres">
      <dgm:prSet presAssocID="{6BE9EA48-DDD3-4D2B-B51F-2122BD4D624A}" presName="connector3" presStyleLbl="sibTrans2D1" presStyleIdx="2" presStyleCnt="3"/>
      <dgm:spPr/>
      <dgm:t>
        <a:bodyPr/>
        <a:lstStyle/>
        <a:p>
          <a:endParaRPr lang="pl-PL"/>
        </a:p>
      </dgm:t>
    </dgm:pt>
  </dgm:ptLst>
  <dgm:cxnLst>
    <dgm:cxn modelId="{F0AC1D4D-D741-4009-BACF-C0CE0D2E3294}" type="presOf" srcId="{2608A334-D9B5-4133-8418-08ACF7A3DD5A}" destId="{D38D34BC-B0D9-4E54-B7DD-3209E17E0E2A}" srcOrd="0" destOrd="0" presId="urn:microsoft.com/office/officeart/2005/8/layout/gear1"/>
    <dgm:cxn modelId="{30C41772-78AC-4249-BFFB-ECD6C6F569D3}" srcId="{BDF3D25A-DE05-4070-A614-FAC4F065B672}" destId="{AF483DC1-BCE6-4078-B3A7-2C95407AA584}" srcOrd="0" destOrd="0" parTransId="{E6B7FD64-3926-4614-892C-05EDC847CFA6}" sibTransId="{2608A334-D9B5-4133-8418-08ACF7A3DD5A}"/>
    <dgm:cxn modelId="{3709CC02-B249-4BC2-B721-ABDC3D6A4143}" type="presOf" srcId="{28A8DA18-156B-4735-8C75-8D287F15B463}" destId="{E38BFA4E-C74F-48E8-9851-EF1054F41FB8}" srcOrd="1" destOrd="0" presId="urn:microsoft.com/office/officeart/2005/8/layout/gear1"/>
    <dgm:cxn modelId="{68442291-42C3-481E-ADFA-A16C00705122}" type="presOf" srcId="{76498FAA-4727-4DC3-8022-CF3AE1BBEF71}" destId="{70939E00-E9CC-4779-B9EC-9CAB9012A1B0}" srcOrd="0" destOrd="0" presId="urn:microsoft.com/office/officeart/2005/8/layout/gear1"/>
    <dgm:cxn modelId="{F722C712-B0AD-409C-A427-959EEDBD5CEE}" type="presOf" srcId="{453A787B-0A64-4883-89A4-9DE6C618205E}" destId="{D2A16EB7-056B-4306-9DB2-043C0BD788AA}" srcOrd="0" destOrd="0" presId="urn:microsoft.com/office/officeart/2005/8/layout/gear1"/>
    <dgm:cxn modelId="{3A9F3E77-8762-4F6A-9E0F-202754BB68A4}" type="presOf" srcId="{453A787B-0A64-4883-89A4-9DE6C618205E}" destId="{869B2951-2B9A-4847-8A1D-7D8BABC44472}" srcOrd="1" destOrd="0" presId="urn:microsoft.com/office/officeart/2005/8/layout/gear1"/>
    <dgm:cxn modelId="{ED5BE1D7-1D0A-412C-A6BF-989C84DF292F}" type="presOf" srcId="{6BE9EA48-DDD3-4D2B-B51F-2122BD4D624A}" destId="{0B1D2838-9E1F-48F6-BCF5-4568FE557666}" srcOrd="0" destOrd="0" presId="urn:microsoft.com/office/officeart/2005/8/layout/gear1"/>
    <dgm:cxn modelId="{3EB18373-0A36-4720-8A2D-44BC18167A57}" type="presOf" srcId="{AF483DC1-BCE6-4078-B3A7-2C95407AA584}" destId="{D96389DA-E03C-43AF-88AA-18321A7A0A49}" srcOrd="0" destOrd="0" presId="urn:microsoft.com/office/officeart/2005/8/layout/gear1"/>
    <dgm:cxn modelId="{CC5A931E-AE5A-4881-8FB1-BB74A2D8874E}" type="presOf" srcId="{28A8DA18-156B-4735-8C75-8D287F15B463}" destId="{C1873E34-8041-4AB4-BC23-46A0602BE3A3}" srcOrd="0" destOrd="0" presId="urn:microsoft.com/office/officeart/2005/8/layout/gear1"/>
    <dgm:cxn modelId="{FE2A92E3-5FE4-4C77-8290-CAC876B4FFA0}" type="presOf" srcId="{AF483DC1-BCE6-4078-B3A7-2C95407AA584}" destId="{3545F91D-695B-4C90-9636-28E7B15919DF}" srcOrd="2" destOrd="0" presId="urn:microsoft.com/office/officeart/2005/8/layout/gear1"/>
    <dgm:cxn modelId="{101DE978-5C5B-4A27-9837-178E13C6B939}" type="presOf" srcId="{BDF3D25A-DE05-4070-A614-FAC4F065B672}" destId="{4B340EBC-AE1F-435E-A864-DAC0C83D9463}" srcOrd="0" destOrd="0" presId="urn:microsoft.com/office/officeart/2005/8/layout/gear1"/>
    <dgm:cxn modelId="{D26BD056-5DE1-4D24-8F1E-AC1953487BAB}" srcId="{BDF3D25A-DE05-4070-A614-FAC4F065B672}" destId="{28A8DA18-156B-4735-8C75-8D287F15B463}" srcOrd="2" destOrd="0" parTransId="{EB7A712A-B95B-4A35-99AC-B56F5A107840}" sibTransId="{6BE9EA48-DDD3-4D2B-B51F-2122BD4D624A}"/>
    <dgm:cxn modelId="{BC0B7A21-A96A-4C73-BFF1-CF458A3C7D7E}" type="presOf" srcId="{28A8DA18-156B-4735-8C75-8D287F15B463}" destId="{F34C1D77-F995-4BDF-B20E-6D965784DDBD}" srcOrd="3" destOrd="0" presId="urn:microsoft.com/office/officeart/2005/8/layout/gear1"/>
    <dgm:cxn modelId="{DCD84C41-A930-4731-AEE3-8532160FA905}" srcId="{BDF3D25A-DE05-4070-A614-FAC4F065B672}" destId="{453A787B-0A64-4883-89A4-9DE6C618205E}" srcOrd="1" destOrd="0" parTransId="{08DA476D-9285-43D8-9D68-7DB412329302}" sibTransId="{76498FAA-4727-4DC3-8022-CF3AE1BBEF71}"/>
    <dgm:cxn modelId="{6B1B0860-7800-4601-8851-C5355585270B}" type="presOf" srcId="{28A8DA18-156B-4735-8C75-8D287F15B463}" destId="{4ECC57B0-4BA3-46E9-B56B-914A56F5BC6A}" srcOrd="2" destOrd="0" presId="urn:microsoft.com/office/officeart/2005/8/layout/gear1"/>
    <dgm:cxn modelId="{F8BFC3C3-4263-4822-8F11-8F163BB46477}" type="presOf" srcId="{453A787B-0A64-4883-89A4-9DE6C618205E}" destId="{87A770D9-7B33-400F-BE66-7D786A61F495}" srcOrd="2" destOrd="0" presId="urn:microsoft.com/office/officeart/2005/8/layout/gear1"/>
    <dgm:cxn modelId="{F008D523-F616-4D64-A483-A9A6F594A292}" type="presOf" srcId="{AF483DC1-BCE6-4078-B3A7-2C95407AA584}" destId="{51752316-A7FE-42DB-B28E-0431EEC36332}" srcOrd="1" destOrd="0" presId="urn:microsoft.com/office/officeart/2005/8/layout/gear1"/>
    <dgm:cxn modelId="{B58D5A5A-7903-49BF-BFCF-55EEDB7B34F8}" type="presParOf" srcId="{4B340EBC-AE1F-435E-A864-DAC0C83D9463}" destId="{D96389DA-E03C-43AF-88AA-18321A7A0A49}" srcOrd="0" destOrd="0" presId="urn:microsoft.com/office/officeart/2005/8/layout/gear1"/>
    <dgm:cxn modelId="{D6C9D934-22FB-4A0F-B308-7554F59A0715}" type="presParOf" srcId="{4B340EBC-AE1F-435E-A864-DAC0C83D9463}" destId="{51752316-A7FE-42DB-B28E-0431EEC36332}" srcOrd="1" destOrd="0" presId="urn:microsoft.com/office/officeart/2005/8/layout/gear1"/>
    <dgm:cxn modelId="{0D8F82FF-6CA0-414C-B76E-006108FE6D66}" type="presParOf" srcId="{4B340EBC-AE1F-435E-A864-DAC0C83D9463}" destId="{3545F91D-695B-4C90-9636-28E7B15919DF}" srcOrd="2" destOrd="0" presId="urn:microsoft.com/office/officeart/2005/8/layout/gear1"/>
    <dgm:cxn modelId="{3D3ECADD-639A-4F07-B45C-4C7F21839211}" type="presParOf" srcId="{4B340EBC-AE1F-435E-A864-DAC0C83D9463}" destId="{D2A16EB7-056B-4306-9DB2-043C0BD788AA}" srcOrd="3" destOrd="0" presId="urn:microsoft.com/office/officeart/2005/8/layout/gear1"/>
    <dgm:cxn modelId="{E12A2884-8CBE-44AF-8971-33BBABD38D41}" type="presParOf" srcId="{4B340EBC-AE1F-435E-A864-DAC0C83D9463}" destId="{869B2951-2B9A-4847-8A1D-7D8BABC44472}" srcOrd="4" destOrd="0" presId="urn:microsoft.com/office/officeart/2005/8/layout/gear1"/>
    <dgm:cxn modelId="{3561B987-352D-4A0A-8219-E9EE446FD81B}" type="presParOf" srcId="{4B340EBC-AE1F-435E-A864-DAC0C83D9463}" destId="{87A770D9-7B33-400F-BE66-7D786A61F495}" srcOrd="5" destOrd="0" presId="urn:microsoft.com/office/officeart/2005/8/layout/gear1"/>
    <dgm:cxn modelId="{D14DDBE2-8AFE-4209-A57C-B28942502D24}" type="presParOf" srcId="{4B340EBC-AE1F-435E-A864-DAC0C83D9463}" destId="{C1873E34-8041-4AB4-BC23-46A0602BE3A3}" srcOrd="6" destOrd="0" presId="urn:microsoft.com/office/officeart/2005/8/layout/gear1"/>
    <dgm:cxn modelId="{66BE96E3-A80E-40D9-91CF-19AADFB731FF}" type="presParOf" srcId="{4B340EBC-AE1F-435E-A864-DAC0C83D9463}" destId="{E38BFA4E-C74F-48E8-9851-EF1054F41FB8}" srcOrd="7" destOrd="0" presId="urn:microsoft.com/office/officeart/2005/8/layout/gear1"/>
    <dgm:cxn modelId="{454C8591-D456-404F-836F-A5E89474DE30}" type="presParOf" srcId="{4B340EBC-AE1F-435E-A864-DAC0C83D9463}" destId="{4ECC57B0-4BA3-46E9-B56B-914A56F5BC6A}" srcOrd="8" destOrd="0" presId="urn:microsoft.com/office/officeart/2005/8/layout/gear1"/>
    <dgm:cxn modelId="{64E69C26-B2E7-49A0-A36B-9B18184AE3A6}" type="presParOf" srcId="{4B340EBC-AE1F-435E-A864-DAC0C83D9463}" destId="{F34C1D77-F995-4BDF-B20E-6D965784DDBD}" srcOrd="9" destOrd="0" presId="urn:microsoft.com/office/officeart/2005/8/layout/gear1"/>
    <dgm:cxn modelId="{4DAE4FA0-E07B-43E9-9C29-F5B8734E0AE0}" type="presParOf" srcId="{4B340EBC-AE1F-435E-A864-DAC0C83D9463}" destId="{D38D34BC-B0D9-4E54-B7DD-3209E17E0E2A}" srcOrd="10" destOrd="0" presId="urn:microsoft.com/office/officeart/2005/8/layout/gear1"/>
    <dgm:cxn modelId="{16A2ADC9-3F13-4089-8ED2-32CB655DA092}" type="presParOf" srcId="{4B340EBC-AE1F-435E-A864-DAC0C83D9463}" destId="{70939E00-E9CC-4779-B9EC-9CAB9012A1B0}" srcOrd="11" destOrd="0" presId="urn:microsoft.com/office/officeart/2005/8/layout/gear1"/>
    <dgm:cxn modelId="{33C97D77-8F4D-4FAF-9B77-29F1827264F5}" type="presParOf" srcId="{4B340EBC-AE1F-435E-A864-DAC0C83D9463}" destId="{0B1D2838-9E1F-48F6-BCF5-4568FE557666}" srcOrd="12" destOrd="0" presId="urn:microsoft.com/office/officeart/2005/8/layout/gear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39A41-96CD-43CF-96E2-AD21A31E835B}" type="datetimeFigureOut">
              <a:rPr lang="pl-PL" smtClean="0"/>
              <a:pPr/>
              <a:t>14.03.2019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9C27F-1DFB-440F-9A82-A55B7757204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9219" name="Symbol zastępczy notatek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10243" name="Symbol zastępczy notatek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11267" name="Symbol zastępczy notatek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12291" name="Symbol zastępczy notatek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13315" name="Symbol zastępczy notatek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14339" name="Symbol zastępczy notatek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Prostokąt zaokrąglony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14.03.2019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14.03.2019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14.03.2019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14.03.2019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Prostokąt zaokrąglony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14.03.2019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14.03.2019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14.03.2019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14.03.2019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14.03.2019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Prostokąt zaokrąglony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14.03.2019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14.03.2019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14.03.2019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pl-PL" b="1" i="1" dirty="0" smtClean="0">
                <a:solidFill>
                  <a:srgbClr val="FFC000"/>
                </a:solidFill>
              </a:rPr>
              <a:t>Co pomaga nastolatkom w radzeniu sobie z depresją? </a:t>
            </a:r>
            <a:br>
              <a:rPr lang="pl-PL" b="1" i="1" dirty="0" smtClean="0">
                <a:solidFill>
                  <a:srgbClr val="FFC000"/>
                </a:solidFill>
              </a:rPr>
            </a:br>
            <a:r>
              <a:rPr lang="pl-PL" b="1" i="1" dirty="0" smtClean="0">
                <a:solidFill>
                  <a:srgbClr val="FFC000"/>
                </a:solidFill>
              </a:rPr>
              <a:t>- nasze doświadczenia.</a:t>
            </a:r>
            <a:endParaRPr lang="pl-PL" b="1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827584" y="2708920"/>
            <a:ext cx="7772400" cy="345638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Poradnia Specjalistyczna Młodzieżowy Ośrodek Profilaktyki i Psychoterapii MOP</a:t>
            </a:r>
          </a:p>
          <a:p>
            <a:pPr algn="ctr">
              <a:buNone/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ul. Boryszewska 4 w Warszawie</a:t>
            </a:r>
          </a:p>
          <a:p>
            <a:pPr algn="ctr">
              <a:buNone/>
            </a:pPr>
            <a:endParaRPr lang="pl-PL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>
              <a:buNone/>
            </a:pPr>
            <a:r>
              <a:rPr lang="pl-PL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Agnieszka Czechowska, Zygfryd Klaus</a:t>
            </a:r>
          </a:p>
          <a:p>
            <a:pPr algn="ctr">
              <a:buNone/>
            </a:pPr>
            <a:r>
              <a:rPr lang="pl-PL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Agnieszka Justyna Zaremba</a:t>
            </a:r>
          </a:p>
          <a:p>
            <a:pPr algn="ctr">
              <a:buNone/>
            </a:pPr>
            <a:endParaRPr lang="pl-PL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>
              <a:buNone/>
            </a:pPr>
            <a:r>
              <a:rPr lang="pl-PL" sz="1800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Konferencja metodyczna: </a:t>
            </a:r>
          </a:p>
          <a:p>
            <a:pPr algn="ctr">
              <a:buNone/>
            </a:pPr>
            <a:r>
              <a:rPr lang="pl-PL" sz="1800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Od smutku do nadziei – depresja u dzieci i młodzieży, jak im pomagać?</a:t>
            </a:r>
          </a:p>
          <a:p>
            <a:pPr algn="ctr">
              <a:buNone/>
            </a:pPr>
            <a:r>
              <a:rPr lang="pl-PL" sz="1800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14 marca 2019 </a:t>
            </a:r>
            <a:r>
              <a:rPr lang="pl-PL" sz="1800" i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r</a:t>
            </a:r>
            <a:endParaRPr lang="pl-PL" sz="1800" i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owolny kształt 1"/>
          <p:cNvSpPr>
            <a:spLocks/>
          </p:cNvSpPr>
          <p:nvPr/>
        </p:nvSpPr>
        <p:spPr bwMode="auto">
          <a:xfrm>
            <a:off x="914400" y="274638"/>
            <a:ext cx="7772400" cy="1143000"/>
          </a:xfrm>
          <a:custGeom>
            <a:avLst/>
            <a:gdLst>
              <a:gd name="T0" fmla="*/ 3886200 w 21600"/>
              <a:gd name="T1" fmla="*/ 0 h 21600"/>
              <a:gd name="T2" fmla="*/ 7772400 w 21600"/>
              <a:gd name="T3" fmla="*/ 571500 h 21600"/>
              <a:gd name="T4" fmla="*/ 3886200 w 21600"/>
              <a:gd name="T5" fmla="*/ 1143000 h 21600"/>
              <a:gd name="T6" fmla="*/ 0 w 21600"/>
              <a:gd name="T7" fmla="*/ 57150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prstDash val="solid"/>
            <a:round/>
            <a:headEnd/>
            <a:tailEnd/>
          </a:ln>
        </p:spPr>
        <p:txBody>
          <a:bodyPr lIns="90000" tIns="46800" rIns="90000" bIns="91440" anchor="b"/>
          <a:lstStyle/>
          <a:p>
            <a:endParaRPr lang="pl-PL"/>
          </a:p>
        </p:txBody>
      </p:sp>
      <p:sp>
        <p:nvSpPr>
          <p:cNvPr id="3" name="Dowolny kształt 2"/>
          <p:cNvSpPr/>
          <p:nvPr/>
        </p:nvSpPr>
        <p:spPr>
          <a:xfrm>
            <a:off x="0" y="2924175"/>
            <a:ext cx="3924300" cy="44291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272880" indent="-263520" fontAlgn="auto">
              <a:lnSpc>
                <a:spcPct val="80000"/>
              </a:lnSpc>
              <a:spcBef>
                <a:spcPts val="573"/>
              </a:spcBef>
              <a:spcAft>
                <a:spcPts val="0"/>
              </a:spcAft>
              <a:tabLst>
                <a:tab pos="272880" algn="l"/>
                <a:tab pos="721799" algn="l"/>
                <a:tab pos="1171079" algn="l"/>
                <a:tab pos="1620360" algn="l"/>
                <a:tab pos="2069640" algn="l"/>
                <a:tab pos="2518920" algn="l"/>
                <a:tab pos="2968200" algn="l"/>
                <a:tab pos="3417480" algn="l"/>
                <a:tab pos="3866760" algn="l"/>
                <a:tab pos="4316039" algn="l"/>
                <a:tab pos="4765320" algn="l"/>
                <a:tab pos="5214599" algn="l"/>
                <a:tab pos="5663880" algn="l"/>
                <a:tab pos="6113160" algn="l"/>
                <a:tab pos="6562440" algn="l"/>
                <a:tab pos="7011720" algn="l"/>
                <a:tab pos="7461000" algn="l"/>
                <a:tab pos="7910280" algn="l"/>
                <a:tab pos="8359559" algn="l"/>
                <a:tab pos="8808840" algn="l"/>
                <a:tab pos="9258120" algn="l"/>
              </a:tabLst>
              <a:defRPr/>
            </a:pPr>
            <a:endParaRPr lang="pl-PL" sz="1100" dirty="0">
              <a:solidFill>
                <a:srgbClr val="000000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  <a:p>
            <a:pPr fontAlgn="auto">
              <a:lnSpc>
                <a:spcPct val="80000"/>
              </a:lnSpc>
              <a:spcBef>
                <a:spcPts val="573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lang="pl-PL" sz="1100" dirty="0">
              <a:solidFill>
                <a:srgbClr val="000000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  <a:p>
            <a:pPr marL="272880" indent="-263520" fontAlgn="auto">
              <a:lnSpc>
                <a:spcPct val="80000"/>
              </a:lnSpc>
              <a:spcBef>
                <a:spcPts val="573"/>
              </a:spcBef>
              <a:spcAft>
                <a:spcPts val="0"/>
              </a:spcAft>
              <a:tabLst>
                <a:tab pos="272880" algn="l"/>
                <a:tab pos="721799" algn="l"/>
                <a:tab pos="1171079" algn="l"/>
                <a:tab pos="1620360" algn="l"/>
                <a:tab pos="2069640" algn="l"/>
                <a:tab pos="2518920" algn="l"/>
                <a:tab pos="2968200" algn="l"/>
                <a:tab pos="3417480" algn="l"/>
                <a:tab pos="3866760" algn="l"/>
                <a:tab pos="4316039" algn="l"/>
                <a:tab pos="4765320" algn="l"/>
                <a:tab pos="5214599" algn="l"/>
                <a:tab pos="5663880" algn="l"/>
                <a:tab pos="6113160" algn="l"/>
                <a:tab pos="6562440" algn="l"/>
                <a:tab pos="7011720" algn="l"/>
                <a:tab pos="7461000" algn="l"/>
                <a:tab pos="7910280" algn="l"/>
                <a:tab pos="8359559" algn="l"/>
                <a:tab pos="8808840" algn="l"/>
                <a:tab pos="9258120" algn="l"/>
              </a:tabLst>
              <a:defRPr/>
            </a:pPr>
            <a:r>
              <a:rPr lang="pl-PL" sz="11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dirty="0">
                <a:latin typeface="+mn-lt"/>
                <a:cs typeface="+mn-cs"/>
              </a:rPr>
              <a:t>„Dzisiaj się nic nie stało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dirty="0">
                <a:latin typeface="+mn-lt"/>
                <a:cs typeface="+mn-cs"/>
              </a:rPr>
              <a:t>(…)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dirty="0">
                <a:latin typeface="+mn-lt"/>
                <a:cs typeface="+mn-cs"/>
              </a:rPr>
              <a:t>Jedynie wstałam…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dirty="0">
                <a:latin typeface="+mn-lt"/>
                <a:cs typeface="+mn-cs"/>
              </a:rPr>
              <a:t>Jedynie, a tak wiele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dirty="0">
                <a:latin typeface="+mn-lt"/>
                <a:cs typeface="+mn-cs"/>
              </a:rPr>
              <a:t>Wstałam i spróbowałam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dirty="0">
                <a:latin typeface="+mn-lt"/>
                <a:cs typeface="+mn-cs"/>
              </a:rPr>
              <a:t>Jak było?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dirty="0">
                <a:latin typeface="+mn-lt"/>
                <a:cs typeface="+mn-cs"/>
              </a:rPr>
              <a:t>Pamiętam, że oddychałam,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dirty="0">
                <a:latin typeface="+mn-lt"/>
                <a:cs typeface="+mn-cs"/>
              </a:rPr>
              <a:t>że serce mi biło”</a:t>
            </a:r>
          </a:p>
          <a:p>
            <a:pPr marL="272880" indent="-263520" fontAlgn="auto">
              <a:lnSpc>
                <a:spcPct val="80000"/>
              </a:lnSpc>
              <a:spcBef>
                <a:spcPts val="573"/>
              </a:spcBef>
              <a:spcAft>
                <a:spcPts val="0"/>
              </a:spcAft>
              <a:tabLst>
                <a:tab pos="272880" algn="l"/>
                <a:tab pos="721799" algn="l"/>
                <a:tab pos="1171079" algn="l"/>
                <a:tab pos="1620360" algn="l"/>
                <a:tab pos="2069640" algn="l"/>
                <a:tab pos="2518920" algn="l"/>
                <a:tab pos="2968200" algn="l"/>
                <a:tab pos="3417480" algn="l"/>
                <a:tab pos="3866760" algn="l"/>
                <a:tab pos="4316039" algn="l"/>
                <a:tab pos="4765320" algn="l"/>
                <a:tab pos="5214599" algn="l"/>
                <a:tab pos="5663880" algn="l"/>
                <a:tab pos="6113160" algn="l"/>
                <a:tab pos="6562440" algn="l"/>
                <a:tab pos="7011720" algn="l"/>
                <a:tab pos="7461000" algn="l"/>
                <a:tab pos="7910280" algn="l"/>
                <a:tab pos="8359559" algn="l"/>
                <a:tab pos="8808840" algn="l"/>
                <a:tab pos="9258120" algn="l"/>
              </a:tabLst>
              <a:defRPr/>
            </a:pPr>
            <a:endParaRPr lang="pl-PL" sz="2200" dirty="0">
              <a:solidFill>
                <a:srgbClr val="000000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  <a:p>
            <a:pPr marL="272880" indent="-263520" fontAlgn="auto">
              <a:lnSpc>
                <a:spcPct val="80000"/>
              </a:lnSpc>
              <a:spcBef>
                <a:spcPts val="573"/>
              </a:spcBef>
              <a:spcAft>
                <a:spcPts val="0"/>
              </a:spcAft>
              <a:tabLst>
                <a:tab pos="272880" algn="l"/>
                <a:tab pos="721799" algn="l"/>
                <a:tab pos="1171079" algn="l"/>
                <a:tab pos="1620360" algn="l"/>
                <a:tab pos="2069640" algn="l"/>
                <a:tab pos="2518920" algn="l"/>
                <a:tab pos="2968200" algn="l"/>
                <a:tab pos="3417480" algn="l"/>
                <a:tab pos="3866760" algn="l"/>
                <a:tab pos="4316039" algn="l"/>
                <a:tab pos="4765320" algn="l"/>
                <a:tab pos="5214599" algn="l"/>
                <a:tab pos="5663880" algn="l"/>
                <a:tab pos="6113160" algn="l"/>
                <a:tab pos="6562440" algn="l"/>
                <a:tab pos="7011720" algn="l"/>
                <a:tab pos="7461000" algn="l"/>
                <a:tab pos="7910280" algn="l"/>
                <a:tab pos="8359559" algn="l"/>
                <a:tab pos="8808840" algn="l"/>
                <a:tab pos="9258120" algn="l"/>
              </a:tabLst>
              <a:defRPr/>
            </a:pPr>
            <a:r>
              <a:rPr lang="pl-PL" sz="22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 </a:t>
            </a:r>
          </a:p>
          <a:p>
            <a:pPr marL="272880" indent="-263520" fontAlgn="auto">
              <a:lnSpc>
                <a:spcPct val="80000"/>
              </a:lnSpc>
              <a:spcBef>
                <a:spcPts val="573"/>
              </a:spcBef>
              <a:spcAft>
                <a:spcPts val="0"/>
              </a:spcAft>
              <a:tabLst>
                <a:tab pos="272880" algn="l"/>
                <a:tab pos="721799" algn="l"/>
                <a:tab pos="1171079" algn="l"/>
                <a:tab pos="1620360" algn="l"/>
                <a:tab pos="2069640" algn="l"/>
                <a:tab pos="2518920" algn="l"/>
                <a:tab pos="2968200" algn="l"/>
                <a:tab pos="3417480" algn="l"/>
                <a:tab pos="3866760" algn="l"/>
                <a:tab pos="4316039" algn="l"/>
                <a:tab pos="4765320" algn="l"/>
                <a:tab pos="5214599" algn="l"/>
                <a:tab pos="5663880" algn="l"/>
                <a:tab pos="6113160" algn="l"/>
                <a:tab pos="6562440" algn="l"/>
                <a:tab pos="7011720" algn="l"/>
                <a:tab pos="7461000" algn="l"/>
                <a:tab pos="7910280" algn="l"/>
                <a:tab pos="8359559" algn="l"/>
                <a:tab pos="8808840" algn="l"/>
                <a:tab pos="9258120" algn="l"/>
              </a:tabLst>
              <a:defRPr/>
            </a:pPr>
            <a:endParaRPr lang="pl-PL" sz="2200" dirty="0">
              <a:solidFill>
                <a:srgbClr val="000000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4100" name="Symbol zastępczy tekstu 5"/>
          <p:cNvSpPr>
            <a:spLocks noGrp="1"/>
          </p:cNvSpPr>
          <p:nvPr>
            <p:ph type="body" sz="half" idx="2"/>
          </p:nvPr>
        </p:nvSpPr>
        <p:spPr>
          <a:xfrm>
            <a:off x="0" y="2924175"/>
            <a:ext cx="3970338" cy="4105275"/>
          </a:xfrm>
        </p:spPr>
        <p:txBody>
          <a:bodyPr/>
          <a:lstStyle/>
          <a:p>
            <a:endParaRPr lang="pl-PL" dirty="0" smtClean="0"/>
          </a:p>
        </p:txBody>
      </p:sp>
      <p:sp>
        <p:nvSpPr>
          <p:cNvPr id="4101" name="Symbol zastępczy zawartości 7"/>
          <p:cNvSpPr>
            <a:spLocks noGrp="1"/>
          </p:cNvSpPr>
          <p:nvPr>
            <p:ph idx="1"/>
          </p:nvPr>
        </p:nvSpPr>
        <p:spPr>
          <a:xfrm>
            <a:off x="3924300" y="0"/>
            <a:ext cx="5219700" cy="3644900"/>
          </a:xfrm>
        </p:spPr>
        <p:txBody>
          <a:bodyPr/>
          <a:lstStyle/>
          <a:p>
            <a:endParaRPr lang="pl-PL" smtClean="0"/>
          </a:p>
        </p:txBody>
      </p:sp>
      <p:pic>
        <p:nvPicPr>
          <p:cNvPr id="410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0"/>
            <a:ext cx="51816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owolny kształt 1"/>
          <p:cNvSpPr>
            <a:spLocks noChangeArrowheads="1"/>
          </p:cNvSpPr>
          <p:nvPr/>
        </p:nvSpPr>
        <p:spPr bwMode="auto">
          <a:xfrm>
            <a:off x="857224" y="500042"/>
            <a:ext cx="7772400" cy="928686"/>
          </a:xfrm>
          <a:custGeom>
            <a:avLst/>
            <a:gdLst>
              <a:gd name="T0" fmla="*/ 3886200 w 21600"/>
              <a:gd name="T1" fmla="*/ 0 h 21600"/>
              <a:gd name="T2" fmla="*/ 7772400 w 21600"/>
              <a:gd name="T3" fmla="*/ 571500 h 21600"/>
              <a:gd name="T4" fmla="*/ 3886200 w 21600"/>
              <a:gd name="T5" fmla="*/ 1143000 h 21600"/>
              <a:gd name="T6" fmla="*/ 0 w 21600"/>
              <a:gd name="T7" fmla="*/ 57150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91440" anchor="b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Czynniki chroniące przed depresją</a:t>
            </a:r>
          </a:p>
        </p:txBody>
      </p:sp>
      <p:sp>
        <p:nvSpPr>
          <p:cNvPr id="3" name="Dowolny kształt 2"/>
          <p:cNvSpPr/>
          <p:nvPr/>
        </p:nvSpPr>
        <p:spPr>
          <a:xfrm>
            <a:off x="928662" y="1357298"/>
            <a:ext cx="7772400" cy="457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271440" indent="-263520" fontAlgn="auto">
              <a:lnSpc>
                <a:spcPct val="80000"/>
              </a:lnSpc>
              <a:spcBef>
                <a:spcPts val="573"/>
              </a:spcBef>
              <a:spcAft>
                <a:spcPts val="0"/>
              </a:spcAft>
              <a:tabLst>
                <a:tab pos="271440" algn="l"/>
                <a:tab pos="720359" algn="l"/>
                <a:tab pos="1169639" algn="l"/>
                <a:tab pos="1618920" algn="l"/>
                <a:tab pos="2068200" algn="l"/>
                <a:tab pos="2517480" algn="l"/>
                <a:tab pos="2966760" algn="l"/>
                <a:tab pos="3416040" algn="l"/>
                <a:tab pos="3865320" algn="l"/>
                <a:tab pos="4314599" algn="l"/>
                <a:tab pos="4763880" algn="l"/>
                <a:tab pos="5213159" algn="l"/>
                <a:tab pos="5662440" algn="l"/>
                <a:tab pos="6111720" algn="l"/>
                <a:tab pos="6561000" algn="l"/>
                <a:tab pos="7010280" algn="l"/>
                <a:tab pos="7459560" algn="l"/>
                <a:tab pos="7908840" algn="l"/>
                <a:tab pos="8358119" algn="l"/>
                <a:tab pos="8807400" algn="l"/>
                <a:tab pos="9256680" algn="l"/>
              </a:tabLst>
              <a:defRPr/>
            </a:pPr>
            <a:endParaRPr lang="pl-PL" sz="1000" dirty="0">
              <a:solidFill>
                <a:srgbClr val="000000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  <a:p>
            <a:pPr fontAlgn="auto">
              <a:lnSpc>
                <a:spcPct val="80000"/>
              </a:lnSpc>
              <a:spcBef>
                <a:spcPts val="573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 pitchFamily="18"/>
              <a:buChar char="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pl-PL" sz="22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 dbałość </a:t>
            </a:r>
            <a:r>
              <a:rPr lang="pl-PL" sz="22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o zdrowie i ciało (sprawność fizyczna, </a:t>
            </a:r>
            <a:r>
              <a:rPr lang="pl-PL" sz="22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uprawianie sportu, dobre </a:t>
            </a:r>
            <a:r>
              <a:rPr lang="pl-PL" sz="22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odżywianie się, wysypianie, regularny tryb życia, brak używek i środków zmieniających świadomość</a:t>
            </a:r>
            <a:r>
              <a:rPr lang="pl-PL" sz="22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)</a:t>
            </a:r>
            <a:endParaRPr lang="pl-PL" sz="2200" dirty="0">
              <a:solidFill>
                <a:srgbClr val="000000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  <a:p>
            <a:pPr fontAlgn="auto">
              <a:lnSpc>
                <a:spcPct val="80000"/>
              </a:lnSpc>
              <a:spcBef>
                <a:spcPts val="573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 pitchFamily="18"/>
              <a:buChar char="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pl-PL" sz="22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 poczucie </a:t>
            </a:r>
            <a:r>
              <a:rPr lang="pl-PL" sz="22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własnej </a:t>
            </a:r>
            <a:r>
              <a:rPr lang="pl-PL" sz="22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wartości</a:t>
            </a:r>
            <a:endParaRPr lang="pl-PL" sz="2200" dirty="0">
              <a:solidFill>
                <a:srgbClr val="000000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  <a:p>
            <a:pPr fontAlgn="auto">
              <a:lnSpc>
                <a:spcPct val="80000"/>
              </a:lnSpc>
              <a:spcBef>
                <a:spcPts val="573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 pitchFamily="18"/>
              <a:buChar char="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pl-PL" sz="22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wewnętrzne umiejscowienie źródeł kontroli (przekonanie o własnej skuteczności</a:t>
            </a:r>
            <a:r>
              <a:rPr lang="pl-PL" sz="22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)</a:t>
            </a:r>
            <a:endParaRPr lang="pl-PL" sz="2200" dirty="0">
              <a:solidFill>
                <a:srgbClr val="000000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  <a:p>
            <a:pPr fontAlgn="auto">
              <a:lnSpc>
                <a:spcPct val="80000"/>
              </a:lnSpc>
              <a:spcBef>
                <a:spcPts val="573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 pitchFamily="18"/>
              <a:buChar char="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pl-PL" sz="22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optymistyczny styl </a:t>
            </a:r>
            <a:r>
              <a:rPr lang="pl-PL" sz="22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atrybucji</a:t>
            </a:r>
            <a:endParaRPr lang="pl-PL" sz="2200" dirty="0">
              <a:solidFill>
                <a:srgbClr val="000000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  <a:p>
            <a:pPr fontAlgn="auto">
              <a:lnSpc>
                <a:spcPct val="80000"/>
              </a:lnSpc>
              <a:spcBef>
                <a:spcPts val="573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 pitchFamily="18"/>
              <a:buChar char="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pl-PL" sz="22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umiejętność rozwiązywania problemów i podejmowania decyzji</a:t>
            </a:r>
          </a:p>
          <a:p>
            <a:pPr fontAlgn="auto">
              <a:lnSpc>
                <a:spcPct val="80000"/>
              </a:lnSpc>
              <a:spcBef>
                <a:spcPts val="573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 pitchFamily="18"/>
              <a:buChar char="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pl-PL" sz="22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skuteczny system radzenia sobie w trudnych sytuacjach</a:t>
            </a:r>
          </a:p>
          <a:p>
            <a:pPr fontAlgn="auto">
              <a:lnSpc>
                <a:spcPct val="80000"/>
              </a:lnSpc>
              <a:spcBef>
                <a:spcPts val="573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 pitchFamily="18"/>
              <a:buChar char="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pl-PL" sz="22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umiejętność nawiązywania i podtrzymywania dobrych relacji z grupą rówieśniczą</a:t>
            </a:r>
          </a:p>
          <a:p>
            <a:pPr fontAlgn="auto">
              <a:lnSpc>
                <a:spcPct val="80000"/>
              </a:lnSpc>
              <a:spcBef>
                <a:spcPts val="573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 pitchFamily="18"/>
              <a:buChar char="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pl-PL" sz="22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p</a:t>
            </a:r>
            <a:r>
              <a:rPr lang="pl-PL" sz="22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osiadanie przyjaciół </a:t>
            </a:r>
            <a:r>
              <a:rPr lang="pl-PL" sz="22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(długotrwałe, bezpieczne relacje)</a:t>
            </a:r>
          </a:p>
          <a:p>
            <a:pPr fontAlgn="auto">
              <a:lnSpc>
                <a:spcPct val="80000"/>
              </a:lnSpc>
              <a:spcBef>
                <a:spcPts val="573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 pitchFamily="18"/>
              <a:buChar char="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lang="pl-PL" sz="2200" dirty="0">
              <a:solidFill>
                <a:srgbClr val="000000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  <a:p>
            <a:pPr marL="271440" indent="-263520" fontAlgn="auto">
              <a:lnSpc>
                <a:spcPct val="80000"/>
              </a:lnSpc>
              <a:spcBef>
                <a:spcPts val="573"/>
              </a:spcBef>
              <a:spcAft>
                <a:spcPts val="0"/>
              </a:spcAft>
              <a:tabLst>
                <a:tab pos="271440" algn="l"/>
                <a:tab pos="720359" algn="l"/>
                <a:tab pos="1169639" algn="l"/>
                <a:tab pos="1618920" algn="l"/>
                <a:tab pos="2068200" algn="l"/>
                <a:tab pos="2517480" algn="l"/>
                <a:tab pos="2966760" algn="l"/>
                <a:tab pos="3416040" algn="l"/>
                <a:tab pos="3865320" algn="l"/>
                <a:tab pos="4314599" algn="l"/>
                <a:tab pos="4763880" algn="l"/>
                <a:tab pos="5213159" algn="l"/>
                <a:tab pos="5662440" algn="l"/>
                <a:tab pos="6111720" algn="l"/>
                <a:tab pos="6561000" algn="l"/>
                <a:tab pos="7010280" algn="l"/>
                <a:tab pos="7459560" algn="l"/>
                <a:tab pos="7908840" algn="l"/>
                <a:tab pos="8358119" algn="l"/>
                <a:tab pos="8807400" algn="l"/>
                <a:tab pos="9256680" algn="l"/>
              </a:tabLst>
              <a:defRPr/>
            </a:pPr>
            <a:endParaRPr lang="pl-PL" sz="2200" dirty="0">
              <a:solidFill>
                <a:srgbClr val="000000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owolny kształt 1"/>
          <p:cNvSpPr>
            <a:spLocks noChangeArrowheads="1"/>
          </p:cNvSpPr>
          <p:nvPr/>
        </p:nvSpPr>
        <p:spPr bwMode="auto">
          <a:xfrm>
            <a:off x="914400" y="274638"/>
            <a:ext cx="7772400" cy="1143000"/>
          </a:xfrm>
          <a:custGeom>
            <a:avLst/>
            <a:gdLst>
              <a:gd name="T0" fmla="*/ 3886200 w 21600"/>
              <a:gd name="T1" fmla="*/ 0 h 21600"/>
              <a:gd name="T2" fmla="*/ 7772400 w 21600"/>
              <a:gd name="T3" fmla="*/ 571500 h 21600"/>
              <a:gd name="T4" fmla="*/ 3886200 w 21600"/>
              <a:gd name="T5" fmla="*/ 1143000 h 21600"/>
              <a:gd name="T6" fmla="*/ 0 w 21600"/>
              <a:gd name="T7" fmla="*/ 57150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91440" anchor="b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Czynniki chroniące przed depresją</a:t>
            </a:r>
            <a:endParaRPr lang="pl-PL" sz="2400" dirty="0">
              <a:solidFill>
                <a:srgbClr val="696464"/>
              </a:solidFill>
              <a:ea typeface="Microsoft YaHei" pitchFamily="34" charset="-122"/>
            </a:endParaRPr>
          </a:p>
        </p:txBody>
      </p:sp>
      <p:sp>
        <p:nvSpPr>
          <p:cNvPr id="3" name="Dowolny kształt 2"/>
          <p:cNvSpPr/>
          <p:nvPr/>
        </p:nvSpPr>
        <p:spPr>
          <a:xfrm>
            <a:off x="914400" y="1447800"/>
            <a:ext cx="7772400" cy="457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271440" indent="-263520" fontAlgn="auto">
              <a:lnSpc>
                <a:spcPct val="80000"/>
              </a:lnSpc>
              <a:spcBef>
                <a:spcPts val="573"/>
              </a:spcBef>
              <a:spcAft>
                <a:spcPts val="0"/>
              </a:spcAft>
              <a:tabLst>
                <a:tab pos="271440" algn="l"/>
                <a:tab pos="720359" algn="l"/>
                <a:tab pos="1169639" algn="l"/>
                <a:tab pos="1618920" algn="l"/>
                <a:tab pos="2068200" algn="l"/>
                <a:tab pos="2517480" algn="l"/>
                <a:tab pos="2966760" algn="l"/>
                <a:tab pos="3416040" algn="l"/>
                <a:tab pos="3865320" algn="l"/>
                <a:tab pos="4314599" algn="l"/>
                <a:tab pos="4763880" algn="l"/>
                <a:tab pos="5213159" algn="l"/>
                <a:tab pos="5662440" algn="l"/>
                <a:tab pos="6111720" algn="l"/>
                <a:tab pos="6561000" algn="l"/>
                <a:tab pos="7010280" algn="l"/>
                <a:tab pos="7459560" algn="l"/>
                <a:tab pos="7908840" algn="l"/>
                <a:tab pos="8358119" algn="l"/>
                <a:tab pos="8807400" algn="l"/>
                <a:tab pos="9256680" algn="l"/>
              </a:tabLst>
              <a:defRPr/>
            </a:pPr>
            <a:endParaRPr lang="pl-PL" sz="1000" dirty="0">
              <a:solidFill>
                <a:srgbClr val="000000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  <a:p>
            <a:pPr fontAlgn="auto">
              <a:lnSpc>
                <a:spcPct val="80000"/>
              </a:lnSpc>
              <a:spcBef>
                <a:spcPts val="573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 pitchFamily="18"/>
              <a:buChar char="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pl-PL" sz="22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pozytywny </a:t>
            </a:r>
            <a:r>
              <a:rPr lang="pl-PL" sz="22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styl przywiązania do rodzica   </a:t>
            </a:r>
            <a:endParaRPr lang="pl-PL" sz="2200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  <a:p>
            <a:pPr fontAlgn="auto">
              <a:lnSpc>
                <a:spcPct val="80000"/>
              </a:lnSpc>
              <a:spcBef>
                <a:spcPts val="573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 pitchFamily="18"/>
              <a:buChar char="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lang="pl-PL" sz="2200" dirty="0">
              <a:solidFill>
                <a:srgbClr val="000000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  <a:p>
            <a:pPr fontAlgn="auto">
              <a:lnSpc>
                <a:spcPct val="80000"/>
              </a:lnSpc>
              <a:spcBef>
                <a:spcPts val="573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 pitchFamily="18"/>
              <a:buChar char="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pl-PL" sz="22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rodzina zdolna do przechodzenia przez kolejne etapy </a:t>
            </a:r>
            <a:r>
              <a:rPr lang="pl-PL" sz="22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rozwojowe</a:t>
            </a:r>
          </a:p>
          <a:p>
            <a:pPr fontAlgn="auto">
              <a:lnSpc>
                <a:spcPct val="80000"/>
              </a:lnSpc>
              <a:spcBef>
                <a:spcPts val="573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 pitchFamily="18"/>
              <a:buChar char="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lang="pl-PL" sz="2200" dirty="0">
              <a:solidFill>
                <a:srgbClr val="000000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  <a:p>
            <a:pPr fontAlgn="auto">
              <a:lnSpc>
                <a:spcPct val="80000"/>
              </a:lnSpc>
              <a:spcBef>
                <a:spcPts val="573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 pitchFamily="18"/>
              <a:buChar char="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pl-PL" sz="22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rodzina w dobrych, wspierających </a:t>
            </a:r>
            <a:r>
              <a:rPr lang="pl-PL" sz="22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relacjach</a:t>
            </a:r>
          </a:p>
          <a:p>
            <a:pPr fontAlgn="auto">
              <a:lnSpc>
                <a:spcPct val="80000"/>
              </a:lnSpc>
              <a:spcBef>
                <a:spcPts val="573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 pitchFamily="18"/>
              <a:buChar char="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lang="pl-PL" sz="2200" dirty="0">
              <a:solidFill>
                <a:srgbClr val="000000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  <a:p>
            <a:pPr fontAlgn="auto">
              <a:lnSpc>
                <a:spcPct val="80000"/>
              </a:lnSpc>
              <a:spcBef>
                <a:spcPts val="573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 pitchFamily="18"/>
              <a:buChar char="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pl-PL" sz="22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rodzina współpracująca na rzecz terapii osoby z depresją jak również na rzecz własnej </a:t>
            </a:r>
            <a:r>
              <a:rPr lang="pl-PL" sz="22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zmiany</a:t>
            </a:r>
          </a:p>
          <a:p>
            <a:pPr fontAlgn="auto">
              <a:lnSpc>
                <a:spcPct val="80000"/>
              </a:lnSpc>
              <a:spcBef>
                <a:spcPts val="573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 pitchFamily="18"/>
              <a:buChar char="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lang="pl-PL" sz="2200" dirty="0">
              <a:solidFill>
                <a:srgbClr val="000000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  <a:p>
            <a:pPr fontAlgn="auto">
              <a:lnSpc>
                <a:spcPct val="80000"/>
              </a:lnSpc>
              <a:spcBef>
                <a:spcPts val="573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 pitchFamily="18"/>
              <a:buChar char="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pl-PL" sz="22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system szkolny dający wsparcie i reagujący na </a:t>
            </a:r>
            <a:r>
              <a:rPr lang="pl-PL" sz="22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problemy</a:t>
            </a:r>
            <a:endParaRPr lang="pl-PL" sz="2200" dirty="0">
              <a:solidFill>
                <a:srgbClr val="000000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  <a:p>
            <a:pPr marL="271440" indent="-263520" fontAlgn="auto">
              <a:lnSpc>
                <a:spcPct val="80000"/>
              </a:lnSpc>
              <a:spcBef>
                <a:spcPts val="573"/>
              </a:spcBef>
              <a:spcAft>
                <a:spcPts val="0"/>
              </a:spcAft>
              <a:tabLst>
                <a:tab pos="271440" algn="l"/>
                <a:tab pos="720359" algn="l"/>
                <a:tab pos="1169639" algn="l"/>
                <a:tab pos="1618920" algn="l"/>
                <a:tab pos="2068200" algn="l"/>
                <a:tab pos="2517480" algn="l"/>
                <a:tab pos="2966760" algn="l"/>
                <a:tab pos="3416040" algn="l"/>
                <a:tab pos="3865320" algn="l"/>
                <a:tab pos="4314599" algn="l"/>
                <a:tab pos="4763880" algn="l"/>
                <a:tab pos="5213159" algn="l"/>
                <a:tab pos="5662440" algn="l"/>
                <a:tab pos="6111720" algn="l"/>
                <a:tab pos="6561000" algn="l"/>
                <a:tab pos="7010280" algn="l"/>
                <a:tab pos="7459560" algn="l"/>
                <a:tab pos="7908840" algn="l"/>
                <a:tab pos="8358119" algn="l"/>
                <a:tab pos="8807400" algn="l"/>
                <a:tab pos="9256680" algn="l"/>
              </a:tabLst>
              <a:defRPr/>
            </a:pPr>
            <a:endParaRPr lang="pl-PL" sz="2200" dirty="0">
              <a:solidFill>
                <a:srgbClr val="000000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owolny kształt 1"/>
          <p:cNvSpPr>
            <a:spLocks noChangeArrowheads="1"/>
          </p:cNvSpPr>
          <p:nvPr/>
        </p:nvSpPr>
        <p:spPr bwMode="auto">
          <a:xfrm>
            <a:off x="914400" y="274638"/>
            <a:ext cx="7772400" cy="1143000"/>
          </a:xfrm>
          <a:custGeom>
            <a:avLst/>
            <a:gdLst>
              <a:gd name="T0" fmla="*/ 3886200 w 21600"/>
              <a:gd name="T1" fmla="*/ 0 h 21600"/>
              <a:gd name="T2" fmla="*/ 7772400 w 21600"/>
              <a:gd name="T3" fmla="*/ 571500 h 21600"/>
              <a:gd name="T4" fmla="*/ 3886200 w 21600"/>
              <a:gd name="T5" fmla="*/ 1143000 h 21600"/>
              <a:gd name="T6" fmla="*/ 0 w 21600"/>
              <a:gd name="T7" fmla="*/ 57150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91440" anchor="b"/>
          <a:lstStyle/>
          <a:p>
            <a:pPr marL="272880" indent="-263520">
              <a:lnSpc>
                <a:spcPct val="80000"/>
              </a:lnSpc>
              <a:spcBef>
                <a:spcPct val="0"/>
              </a:spcBef>
              <a:tabLst>
                <a:tab pos="272880" algn="l"/>
                <a:tab pos="721799" algn="l"/>
                <a:tab pos="1171079" algn="l"/>
                <a:tab pos="1620360" algn="l"/>
                <a:tab pos="2069640" algn="l"/>
                <a:tab pos="2518920" algn="l"/>
                <a:tab pos="2968200" algn="l"/>
                <a:tab pos="3417480" algn="l"/>
                <a:tab pos="3866760" algn="l"/>
                <a:tab pos="4316039" algn="l"/>
                <a:tab pos="4765320" algn="l"/>
                <a:tab pos="5214599" algn="l"/>
                <a:tab pos="5663880" algn="l"/>
                <a:tab pos="6113160" algn="l"/>
                <a:tab pos="6562440" algn="l"/>
                <a:tab pos="7011720" algn="l"/>
                <a:tab pos="7461000" algn="l"/>
                <a:tab pos="7910280" algn="l"/>
                <a:tab pos="8359559" algn="l"/>
                <a:tab pos="8808840" algn="l"/>
                <a:tab pos="9258120" algn="l"/>
              </a:tabLst>
              <a:defRPr/>
            </a:pPr>
            <a:r>
              <a:rPr lang="pl-PL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zatem…. Jak mogę pomóc?</a:t>
            </a:r>
          </a:p>
        </p:txBody>
      </p:sp>
      <p:sp>
        <p:nvSpPr>
          <p:cNvPr id="3" name="Dowolny kształt 2"/>
          <p:cNvSpPr/>
          <p:nvPr/>
        </p:nvSpPr>
        <p:spPr>
          <a:xfrm>
            <a:off x="914400" y="1447800"/>
            <a:ext cx="7772400" cy="457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271440" indent="-263520" fontAlgn="auto">
              <a:lnSpc>
                <a:spcPct val="80000"/>
              </a:lnSpc>
              <a:spcBef>
                <a:spcPts val="573"/>
              </a:spcBef>
              <a:spcAft>
                <a:spcPts val="0"/>
              </a:spcAft>
              <a:tabLst>
                <a:tab pos="271440" algn="l"/>
                <a:tab pos="720359" algn="l"/>
                <a:tab pos="1169639" algn="l"/>
                <a:tab pos="1618920" algn="l"/>
                <a:tab pos="2068200" algn="l"/>
                <a:tab pos="2517480" algn="l"/>
                <a:tab pos="2966760" algn="l"/>
                <a:tab pos="3416040" algn="l"/>
                <a:tab pos="3865320" algn="l"/>
                <a:tab pos="4314599" algn="l"/>
                <a:tab pos="4763880" algn="l"/>
                <a:tab pos="5213159" algn="l"/>
                <a:tab pos="5662440" algn="l"/>
                <a:tab pos="6111720" algn="l"/>
                <a:tab pos="6561000" algn="l"/>
                <a:tab pos="7010280" algn="l"/>
                <a:tab pos="7459560" algn="l"/>
                <a:tab pos="7908840" algn="l"/>
                <a:tab pos="8358119" algn="l"/>
                <a:tab pos="8807400" algn="l"/>
                <a:tab pos="9256680" algn="l"/>
              </a:tabLst>
              <a:defRPr/>
            </a:pPr>
            <a:endParaRPr lang="pl-PL" sz="1000" dirty="0">
              <a:solidFill>
                <a:srgbClr val="000000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  <a:p>
            <a:pPr marL="271440" indent="-263520" fontAlgn="auto">
              <a:lnSpc>
                <a:spcPct val="80000"/>
              </a:lnSpc>
              <a:spcBef>
                <a:spcPts val="573"/>
              </a:spcBef>
              <a:spcAft>
                <a:spcPts val="0"/>
              </a:spcAft>
              <a:tabLst>
                <a:tab pos="271440" algn="l"/>
                <a:tab pos="720359" algn="l"/>
                <a:tab pos="1169639" algn="l"/>
                <a:tab pos="1618920" algn="l"/>
                <a:tab pos="2068200" algn="l"/>
                <a:tab pos="2517480" algn="l"/>
                <a:tab pos="2966760" algn="l"/>
                <a:tab pos="3416040" algn="l"/>
                <a:tab pos="3865320" algn="l"/>
                <a:tab pos="4314599" algn="l"/>
                <a:tab pos="4763880" algn="l"/>
                <a:tab pos="5213159" algn="l"/>
                <a:tab pos="5662440" algn="l"/>
                <a:tab pos="6111720" algn="l"/>
                <a:tab pos="6561000" algn="l"/>
                <a:tab pos="7010280" algn="l"/>
                <a:tab pos="7459560" algn="l"/>
                <a:tab pos="7908840" algn="l"/>
                <a:tab pos="8358119" algn="l"/>
                <a:tab pos="8807400" algn="l"/>
                <a:tab pos="9256680" algn="l"/>
              </a:tabLst>
              <a:defRPr/>
            </a:pPr>
            <a:endParaRPr lang="pl-PL" sz="1000" dirty="0">
              <a:solidFill>
                <a:srgbClr val="000000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  <a:p>
            <a:pPr marL="457200" indent="-457200" fontAlgn="auto">
              <a:lnSpc>
                <a:spcPct val="80000"/>
              </a:lnSpc>
              <a:spcBef>
                <a:spcPts val="573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Arial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pl-PL" sz="22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Zauważać – być wrażliwym na symptomy.</a:t>
            </a:r>
          </a:p>
          <a:p>
            <a:pPr marL="457200" indent="-457200" fontAlgn="auto">
              <a:lnSpc>
                <a:spcPct val="80000"/>
              </a:lnSpc>
              <a:spcBef>
                <a:spcPts val="573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Arial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pl-PL" sz="22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Rozmawiać – bez oceny, empatycznie.</a:t>
            </a:r>
          </a:p>
          <a:p>
            <a:pPr marL="457200" indent="-457200" fontAlgn="auto">
              <a:lnSpc>
                <a:spcPct val="80000"/>
              </a:lnSpc>
              <a:spcBef>
                <a:spcPts val="573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Arial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pl-PL" sz="22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Dzielić się obserwacjami z innymi (nauczycielami, rodzicami)</a:t>
            </a:r>
          </a:p>
          <a:p>
            <a:pPr marL="457200" indent="-457200" fontAlgn="auto">
              <a:lnSpc>
                <a:spcPct val="80000"/>
              </a:lnSpc>
              <a:spcBef>
                <a:spcPts val="573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Arial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pl-PL" sz="22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Kierować do specjalistów</a:t>
            </a:r>
          </a:p>
          <a:p>
            <a:pPr marL="457200" indent="-457200" fontAlgn="auto">
              <a:lnSpc>
                <a:spcPct val="80000"/>
              </a:lnSpc>
              <a:spcBef>
                <a:spcPts val="573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Arial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pl-PL" sz="22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Dbać o atmosferę w klasie, prowadzić zajęcia </a:t>
            </a:r>
            <a:r>
              <a:rPr lang="pl-PL" sz="2200" dirty="0" err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psychoedukacyjne</a:t>
            </a:r>
            <a:endParaRPr lang="pl-PL" sz="2200" dirty="0">
              <a:solidFill>
                <a:srgbClr val="000000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  <a:p>
            <a:pPr marL="457200" indent="-457200" fontAlgn="auto">
              <a:lnSpc>
                <a:spcPct val="80000"/>
              </a:lnSpc>
              <a:spcBef>
                <a:spcPts val="573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Arial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pl-PL" sz="22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W zależności od potrzeb indywidualizować wymagania edukacyjne</a:t>
            </a:r>
          </a:p>
          <a:p>
            <a:pPr marL="457200" indent="-457200" fontAlgn="auto">
              <a:lnSpc>
                <a:spcPct val="80000"/>
              </a:lnSpc>
              <a:spcBef>
                <a:spcPts val="573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Arial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pl-PL" sz="22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Monitorować sytuację ucznia</a:t>
            </a:r>
          </a:p>
          <a:p>
            <a:pPr marL="457200" indent="-457200" fontAlgn="auto">
              <a:lnSpc>
                <a:spcPct val="80000"/>
              </a:lnSpc>
              <a:spcBef>
                <a:spcPts val="573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Arial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pl-PL" sz="2200" b="1" dirty="0">
                <a:solidFill>
                  <a:schemeClr val="accent1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Dbać o </a:t>
            </a:r>
            <a:r>
              <a:rPr lang="pl-PL" sz="2200" b="1" dirty="0" smtClean="0">
                <a:solidFill>
                  <a:schemeClr val="accent1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własny stan psychofizyczny </a:t>
            </a:r>
            <a:endParaRPr lang="pl-PL" sz="2200" b="1" dirty="0">
              <a:solidFill>
                <a:schemeClr val="accent1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772400" cy="724942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FFC000"/>
                </a:solidFill>
              </a:rPr>
              <a:t>Dziękujemy za uwagę</a:t>
            </a:r>
            <a:br>
              <a:rPr lang="pl-PL" b="1" dirty="0" smtClean="0">
                <a:solidFill>
                  <a:srgbClr val="FFC000"/>
                </a:solidFill>
              </a:rPr>
            </a:b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Poradnia Specjalistyczna MOP</a:t>
            </a:r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6624736" cy="372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755576" y="5445224"/>
            <a:ext cx="7745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err="1" smtClean="0">
                <a:solidFill>
                  <a:srgbClr val="FFC000"/>
                </a:solidFill>
                <a:latin typeface="+mj-lt"/>
              </a:rPr>
              <a:t>www.mop-poradnia.pl</a:t>
            </a:r>
            <a:endParaRPr lang="pl-PL" sz="36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043608" y="4869160"/>
            <a:ext cx="2304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i="1" dirty="0" smtClean="0">
                <a:solidFill>
                  <a:schemeClr val="bg1"/>
                </a:solidFill>
              </a:rPr>
              <a:t>fot. A.J. Zaremba</a:t>
            </a:r>
            <a:endParaRPr lang="pl-PL" sz="11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5786" y="642918"/>
            <a:ext cx="7772400" cy="857256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Poradnia Specjalistyczna MOP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Celem działania Poradni jest niesienie pomocy psychologicznej młodzieży w okresie dorastania oraz wspieranie i inicjowanie zmian w jej środowisku społecznym.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Poradnia istnieje od 1983  jako pracownia Polskiego Towarzystwa Psychologicznego, a od 1991 jako placówka oświatowa.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b="1" dirty="0" smtClean="0">
                <a:solidFill>
                  <a:schemeClr val="accent1"/>
                </a:solidFill>
              </a:rPr>
              <a:t>Pomagamy:</a:t>
            </a:r>
          </a:p>
          <a:p>
            <a:r>
              <a:rPr lang="pl-PL" dirty="0" smtClean="0"/>
              <a:t>Młodzieży w wieku 15-19 lat uczącej się w warszawskich szkołach w przezwyciężaniu problemów emocjonalnych, rozwojowych, rodzinnych, szkolnych.</a:t>
            </a:r>
          </a:p>
          <a:p>
            <a:r>
              <a:rPr lang="pl-PL" dirty="0" smtClean="0"/>
              <a:t>Ich rodzicom i opiekunom</a:t>
            </a:r>
          </a:p>
          <a:p>
            <a:r>
              <a:rPr lang="pl-PL" dirty="0" smtClean="0"/>
              <a:t>Profesjonalistom: nauczycielom, psychologom, pedagogom</a:t>
            </a:r>
          </a:p>
          <a:p>
            <a:pPr>
              <a:buNone/>
            </a:pP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 jaki sposób działamy?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Poradnia realizuje powyższe cele poprzez: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profilaktykę zaburzeń okresu dojrzewania</a:t>
            </a:r>
          </a:p>
          <a:p>
            <a:r>
              <a:rPr lang="pl-PL" dirty="0" smtClean="0"/>
              <a:t>terapię młodzieży i ich rodzin</a:t>
            </a:r>
          </a:p>
          <a:p>
            <a:r>
              <a:rPr lang="pl-PL" dirty="0" smtClean="0"/>
              <a:t>edukację, konsultacje i </a:t>
            </a:r>
            <a:r>
              <a:rPr lang="pl-PL" dirty="0" err="1" smtClean="0"/>
              <a:t>superwizje</a:t>
            </a:r>
            <a:r>
              <a:rPr lang="pl-PL" dirty="0" smtClean="0"/>
              <a:t> dla profesjonalistów</a:t>
            </a:r>
          </a:p>
          <a:p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Formy oddziaływań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914400" y="1428736"/>
            <a:ext cx="4657732" cy="4591064"/>
          </a:xfrm>
        </p:spPr>
        <p:txBody>
          <a:bodyPr>
            <a:normAutofit fontScale="85000" lnSpcReduction="10000"/>
          </a:bodyPr>
          <a:lstStyle/>
          <a:p>
            <a:r>
              <a:rPr lang="pl-PL" dirty="0" smtClean="0"/>
              <a:t>Konsultacje wstępne</a:t>
            </a:r>
          </a:p>
          <a:p>
            <a:r>
              <a:rPr lang="pl-PL" dirty="0" smtClean="0"/>
              <a:t>Terapię indywidualną i grupową dla młodzieży</a:t>
            </a:r>
          </a:p>
          <a:p>
            <a:r>
              <a:rPr lang="pl-PL" dirty="0" smtClean="0"/>
              <a:t>Warsztaty rozwoju umiejętności psychospołecznych</a:t>
            </a:r>
          </a:p>
          <a:p>
            <a:r>
              <a:rPr lang="pl-PL" dirty="0" smtClean="0"/>
              <a:t>Treningi interpersonalne</a:t>
            </a:r>
          </a:p>
          <a:p>
            <a:r>
              <a:rPr lang="pl-PL" dirty="0" smtClean="0"/>
              <a:t>Terapię rodzinną</a:t>
            </a:r>
          </a:p>
          <a:p>
            <a:r>
              <a:rPr lang="pl-PL" dirty="0" smtClean="0"/>
              <a:t>Konsultacje poradnicze</a:t>
            </a:r>
          </a:p>
          <a:p>
            <a:r>
              <a:rPr lang="pl-PL" dirty="0" smtClean="0"/>
              <a:t>Grupową i indywidualną </a:t>
            </a:r>
            <a:r>
              <a:rPr lang="pl-PL" dirty="0" err="1" smtClean="0"/>
              <a:t>superwizję</a:t>
            </a:r>
            <a:r>
              <a:rPr lang="pl-PL" dirty="0" smtClean="0"/>
              <a:t> dla pedagogów, psychologów pracujących w placówkach oświatowych</a:t>
            </a:r>
          </a:p>
          <a:p>
            <a:r>
              <a:rPr lang="pl-PL" dirty="0" smtClean="0"/>
              <a:t>Warsztaty dla nauczycieli i wychowawców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6072198" y="1285860"/>
          <a:ext cx="2405058" cy="1674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4214810" y="1285860"/>
          <a:ext cx="4429124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dirty="0" smtClean="0"/>
              <a:t>Charakteryzuje nas kompleksowe podejście do rozumienia potrzeb i trudności nastolatka. </a:t>
            </a:r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/>
              <a:t>Angażujemy cały system rodzinny do pracy na rzecz nastolatka.</a:t>
            </a:r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/>
              <a:t>Współpracujemy z lekarzem psychiatrą.</a:t>
            </a:r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/>
              <a:t>Oddziaływania terapeutyczne w poradni zazwyczaj mają charakter długoterminowy.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Historia Szymona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Syn chce pamiętać to, o czym ojciec wolałby zapomnieć.</a:t>
            </a:r>
          </a:p>
          <a:p>
            <a:pPr>
              <a:buNone/>
            </a:pPr>
            <a:endParaRPr lang="pl-PL" i="1" dirty="0" smtClean="0"/>
          </a:p>
          <a:p>
            <a:pPr>
              <a:buNone/>
            </a:pPr>
            <a:r>
              <a:rPr lang="pl-PL" i="1" dirty="0" smtClean="0"/>
              <a:t>						Przysłowie żydowskie</a:t>
            </a:r>
            <a:endParaRPr lang="pl-PL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Historia Tomka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052902"/>
          </a:xfrm>
        </p:spPr>
        <p:txBody>
          <a:bodyPr>
            <a:normAutofit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To</a:t>
            </a:r>
            <a:r>
              <a:rPr lang="pl-PL" dirty="0" smtClean="0"/>
              <a:t> </a:t>
            </a:r>
            <a:r>
              <a:rPr lang="pl-PL" dirty="0" smtClean="0"/>
              <a:t>możliwość </a:t>
            </a:r>
            <a:r>
              <a:rPr lang="pl-PL" dirty="0" smtClean="0"/>
              <a:t>spełnienia marzeń </a:t>
            </a:r>
            <a:r>
              <a:rPr lang="pl-PL" dirty="0" smtClean="0"/>
              <a:t>sprawia</a:t>
            </a:r>
            <a:r>
              <a:rPr lang="pl-PL" dirty="0" smtClean="0"/>
              <a:t>, 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że</a:t>
            </a:r>
            <a:r>
              <a:rPr lang="pl-PL" dirty="0" smtClean="0"/>
              <a:t> życie jest tak fascynujące.  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</a:t>
            </a:r>
            <a:r>
              <a:rPr lang="pl-PL" dirty="0" smtClean="0"/>
              <a:t>			</a:t>
            </a:r>
            <a:r>
              <a:rPr lang="pl-PL" i="1" dirty="0" smtClean="0"/>
              <a:t>	Paulo </a:t>
            </a:r>
            <a:r>
              <a:rPr lang="pl-PL" i="1" dirty="0" err="1" smtClean="0"/>
              <a:t>Coelho</a:t>
            </a:r>
            <a:endParaRPr lang="pl-PL" i="1" dirty="0" smtClean="0"/>
          </a:p>
          <a:p>
            <a:pPr>
              <a:buNone/>
            </a:pPr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owolny kształt 1"/>
          <p:cNvSpPr>
            <a:spLocks/>
          </p:cNvSpPr>
          <p:nvPr/>
        </p:nvSpPr>
        <p:spPr bwMode="auto">
          <a:xfrm>
            <a:off x="914400" y="274638"/>
            <a:ext cx="7772400" cy="1143000"/>
          </a:xfrm>
          <a:custGeom>
            <a:avLst/>
            <a:gdLst>
              <a:gd name="T0" fmla="*/ 3886200 w 21600"/>
              <a:gd name="T1" fmla="*/ 0 h 21600"/>
              <a:gd name="T2" fmla="*/ 7772400 w 21600"/>
              <a:gd name="T3" fmla="*/ 571500 h 21600"/>
              <a:gd name="T4" fmla="*/ 3886200 w 21600"/>
              <a:gd name="T5" fmla="*/ 1143000 h 21600"/>
              <a:gd name="T6" fmla="*/ 0 w 21600"/>
              <a:gd name="T7" fmla="*/ 57150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prstDash val="solid"/>
            <a:round/>
            <a:headEnd/>
            <a:tailEnd/>
          </a:ln>
        </p:spPr>
        <p:txBody>
          <a:bodyPr lIns="90000" tIns="46800" rIns="90000" bIns="91440" anchor="b"/>
          <a:lstStyle/>
          <a:p>
            <a:endParaRPr lang="pl-PL"/>
          </a:p>
        </p:txBody>
      </p:sp>
      <p:sp>
        <p:nvSpPr>
          <p:cNvPr id="3" name="Dowolny kształt 2"/>
          <p:cNvSpPr/>
          <p:nvPr/>
        </p:nvSpPr>
        <p:spPr>
          <a:xfrm>
            <a:off x="900113" y="1484313"/>
            <a:ext cx="7772400" cy="457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272880" indent="-263520" fontAlgn="auto">
              <a:lnSpc>
                <a:spcPct val="80000"/>
              </a:lnSpc>
              <a:spcBef>
                <a:spcPts val="573"/>
              </a:spcBef>
              <a:spcAft>
                <a:spcPts val="0"/>
              </a:spcAft>
              <a:tabLst>
                <a:tab pos="272880" algn="l"/>
                <a:tab pos="721799" algn="l"/>
                <a:tab pos="1171079" algn="l"/>
                <a:tab pos="1620360" algn="l"/>
                <a:tab pos="2069640" algn="l"/>
                <a:tab pos="2518920" algn="l"/>
                <a:tab pos="2968200" algn="l"/>
                <a:tab pos="3417480" algn="l"/>
                <a:tab pos="3866760" algn="l"/>
                <a:tab pos="4316039" algn="l"/>
                <a:tab pos="4765320" algn="l"/>
                <a:tab pos="5214599" algn="l"/>
                <a:tab pos="5663880" algn="l"/>
                <a:tab pos="6113160" algn="l"/>
                <a:tab pos="6562440" algn="l"/>
                <a:tab pos="7011720" algn="l"/>
                <a:tab pos="7461000" algn="l"/>
                <a:tab pos="7910280" algn="l"/>
                <a:tab pos="8359559" algn="l"/>
                <a:tab pos="8808840" algn="l"/>
                <a:tab pos="9258120" algn="l"/>
              </a:tabLst>
              <a:defRPr/>
            </a:pPr>
            <a:endParaRPr lang="pl-PL" sz="1100" dirty="0">
              <a:solidFill>
                <a:srgbClr val="000000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  <a:p>
            <a:pPr fontAlgn="auto">
              <a:lnSpc>
                <a:spcPct val="80000"/>
              </a:lnSpc>
              <a:spcBef>
                <a:spcPts val="573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lang="pl-PL" sz="1100" dirty="0">
              <a:solidFill>
                <a:srgbClr val="000000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  <a:p>
            <a:pPr marL="272880" indent="-263520" fontAlgn="auto">
              <a:lnSpc>
                <a:spcPct val="80000"/>
              </a:lnSpc>
              <a:spcBef>
                <a:spcPts val="573"/>
              </a:spcBef>
              <a:spcAft>
                <a:spcPts val="0"/>
              </a:spcAft>
              <a:tabLst>
                <a:tab pos="272880" algn="l"/>
                <a:tab pos="721799" algn="l"/>
                <a:tab pos="1171079" algn="l"/>
                <a:tab pos="1620360" algn="l"/>
                <a:tab pos="2069640" algn="l"/>
                <a:tab pos="2518920" algn="l"/>
                <a:tab pos="2968200" algn="l"/>
                <a:tab pos="3417480" algn="l"/>
                <a:tab pos="3866760" algn="l"/>
                <a:tab pos="4316039" algn="l"/>
                <a:tab pos="4765320" algn="l"/>
                <a:tab pos="5214599" algn="l"/>
                <a:tab pos="5663880" algn="l"/>
                <a:tab pos="6113160" algn="l"/>
                <a:tab pos="6562440" algn="l"/>
                <a:tab pos="7011720" algn="l"/>
                <a:tab pos="7461000" algn="l"/>
                <a:tab pos="7910280" algn="l"/>
                <a:tab pos="8359559" algn="l"/>
                <a:tab pos="8808840" algn="l"/>
                <a:tab pos="9258120" algn="l"/>
              </a:tabLst>
              <a:defRPr/>
            </a:pPr>
            <a:r>
              <a:rPr lang="pl-PL" sz="11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 </a:t>
            </a:r>
          </a:p>
          <a:p>
            <a:pPr marL="272880" indent="-263520" fontAlgn="auto">
              <a:lnSpc>
                <a:spcPct val="150000"/>
              </a:lnSpc>
              <a:spcBef>
                <a:spcPts val="573"/>
              </a:spcBef>
              <a:spcAft>
                <a:spcPts val="0"/>
              </a:spcAft>
              <a:tabLst>
                <a:tab pos="272880" algn="l"/>
                <a:tab pos="721799" algn="l"/>
                <a:tab pos="1171079" algn="l"/>
                <a:tab pos="1620360" algn="l"/>
                <a:tab pos="2069640" algn="l"/>
                <a:tab pos="2518920" algn="l"/>
                <a:tab pos="2968200" algn="l"/>
                <a:tab pos="3417480" algn="l"/>
                <a:tab pos="3866760" algn="l"/>
                <a:tab pos="4316039" algn="l"/>
                <a:tab pos="4765320" algn="l"/>
                <a:tab pos="5214599" algn="l"/>
                <a:tab pos="5663880" algn="l"/>
                <a:tab pos="6113160" algn="l"/>
                <a:tab pos="6562440" algn="l"/>
                <a:tab pos="7011720" algn="l"/>
                <a:tab pos="7461000" algn="l"/>
                <a:tab pos="7910280" algn="l"/>
                <a:tab pos="8359559" algn="l"/>
                <a:tab pos="8808840" algn="l"/>
                <a:tab pos="9258120" algn="l"/>
              </a:tabLst>
              <a:defRPr/>
            </a:pPr>
            <a:r>
              <a:rPr lang="pl-PL" sz="2200" dirty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Arial Unicode MS" pitchFamily="2"/>
              </a:rPr>
              <a:t>„Nic mi się nie chce, cały czas jest mi smutno, boję się i nie wiem czego, czuję się bezradna, zagubiona, bezużyteczna. Brak mi poczucia bezpieczeństwa, nie widzę sensu życia, żyję w ciągłym stresie, mam problemy z koncentracją i pamięcią, nie mogę spać albo przespałabym cały dzień, bywam drażliwa i impulsywna, nic mnie nie cieszy, boję się że spotka mnie coś złego, coś się stanie mi lub moim bliskim, czuję się winna że tak się czuję”.</a:t>
            </a:r>
          </a:p>
          <a:p>
            <a:pPr marL="272880" indent="-263520" fontAlgn="auto">
              <a:lnSpc>
                <a:spcPct val="80000"/>
              </a:lnSpc>
              <a:spcBef>
                <a:spcPts val="573"/>
              </a:spcBef>
              <a:spcAft>
                <a:spcPts val="0"/>
              </a:spcAft>
              <a:tabLst>
                <a:tab pos="272880" algn="l"/>
                <a:tab pos="721799" algn="l"/>
                <a:tab pos="1171079" algn="l"/>
                <a:tab pos="1620360" algn="l"/>
                <a:tab pos="2069640" algn="l"/>
                <a:tab pos="2518920" algn="l"/>
                <a:tab pos="2968200" algn="l"/>
                <a:tab pos="3417480" algn="l"/>
                <a:tab pos="3866760" algn="l"/>
                <a:tab pos="4316039" algn="l"/>
                <a:tab pos="4765320" algn="l"/>
                <a:tab pos="5214599" algn="l"/>
                <a:tab pos="5663880" algn="l"/>
                <a:tab pos="6113160" algn="l"/>
                <a:tab pos="6562440" algn="l"/>
                <a:tab pos="7011720" algn="l"/>
                <a:tab pos="7461000" algn="l"/>
                <a:tab pos="7910280" algn="l"/>
                <a:tab pos="8359559" algn="l"/>
                <a:tab pos="8808840" algn="l"/>
                <a:tab pos="9258120" algn="l"/>
              </a:tabLst>
              <a:defRPr/>
            </a:pPr>
            <a:endParaRPr lang="pl-PL" sz="2200" dirty="0">
              <a:solidFill>
                <a:srgbClr val="000000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  <a:p>
            <a:pPr marL="272880" indent="-263520" fontAlgn="auto">
              <a:lnSpc>
                <a:spcPct val="80000"/>
              </a:lnSpc>
              <a:spcBef>
                <a:spcPts val="573"/>
              </a:spcBef>
              <a:spcAft>
                <a:spcPts val="0"/>
              </a:spcAft>
              <a:tabLst>
                <a:tab pos="272880" algn="l"/>
                <a:tab pos="721799" algn="l"/>
                <a:tab pos="1171079" algn="l"/>
                <a:tab pos="1620360" algn="l"/>
                <a:tab pos="2069640" algn="l"/>
                <a:tab pos="2518920" algn="l"/>
                <a:tab pos="2968200" algn="l"/>
                <a:tab pos="3417480" algn="l"/>
                <a:tab pos="3866760" algn="l"/>
                <a:tab pos="4316039" algn="l"/>
                <a:tab pos="4765320" algn="l"/>
                <a:tab pos="5214599" algn="l"/>
                <a:tab pos="5663880" algn="l"/>
                <a:tab pos="6113160" algn="l"/>
                <a:tab pos="6562440" algn="l"/>
                <a:tab pos="7011720" algn="l"/>
                <a:tab pos="7461000" algn="l"/>
                <a:tab pos="7910280" algn="l"/>
                <a:tab pos="8359559" algn="l"/>
                <a:tab pos="8808840" algn="l"/>
                <a:tab pos="9258120" algn="l"/>
              </a:tabLst>
              <a:defRPr/>
            </a:pPr>
            <a:r>
              <a:rPr lang="pl-PL" sz="22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 </a:t>
            </a:r>
          </a:p>
          <a:p>
            <a:pPr marL="272880" indent="-263520" fontAlgn="auto">
              <a:lnSpc>
                <a:spcPct val="80000"/>
              </a:lnSpc>
              <a:spcBef>
                <a:spcPts val="573"/>
              </a:spcBef>
              <a:spcAft>
                <a:spcPts val="0"/>
              </a:spcAft>
              <a:tabLst>
                <a:tab pos="272880" algn="l"/>
                <a:tab pos="721799" algn="l"/>
                <a:tab pos="1171079" algn="l"/>
                <a:tab pos="1620360" algn="l"/>
                <a:tab pos="2069640" algn="l"/>
                <a:tab pos="2518920" algn="l"/>
                <a:tab pos="2968200" algn="l"/>
                <a:tab pos="3417480" algn="l"/>
                <a:tab pos="3866760" algn="l"/>
                <a:tab pos="4316039" algn="l"/>
                <a:tab pos="4765320" algn="l"/>
                <a:tab pos="5214599" algn="l"/>
                <a:tab pos="5663880" algn="l"/>
                <a:tab pos="6113160" algn="l"/>
                <a:tab pos="6562440" algn="l"/>
                <a:tab pos="7011720" algn="l"/>
                <a:tab pos="7461000" algn="l"/>
                <a:tab pos="7910280" algn="l"/>
                <a:tab pos="8359559" algn="l"/>
                <a:tab pos="8808840" algn="l"/>
                <a:tab pos="9258120" algn="l"/>
              </a:tabLst>
              <a:defRPr/>
            </a:pPr>
            <a:endParaRPr lang="pl-PL" sz="2200" dirty="0">
              <a:solidFill>
                <a:srgbClr val="000000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owolny kształt 1"/>
          <p:cNvSpPr>
            <a:spLocks/>
          </p:cNvSpPr>
          <p:nvPr/>
        </p:nvSpPr>
        <p:spPr bwMode="auto">
          <a:xfrm>
            <a:off x="914400" y="274638"/>
            <a:ext cx="7772400" cy="1143000"/>
          </a:xfrm>
          <a:custGeom>
            <a:avLst/>
            <a:gdLst>
              <a:gd name="T0" fmla="*/ 3886200 w 21600"/>
              <a:gd name="T1" fmla="*/ 0 h 21600"/>
              <a:gd name="T2" fmla="*/ 7772400 w 21600"/>
              <a:gd name="T3" fmla="*/ 571500 h 21600"/>
              <a:gd name="T4" fmla="*/ 3886200 w 21600"/>
              <a:gd name="T5" fmla="*/ 1143000 h 21600"/>
              <a:gd name="T6" fmla="*/ 0 w 21600"/>
              <a:gd name="T7" fmla="*/ 57150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prstDash val="solid"/>
            <a:round/>
            <a:headEnd/>
            <a:tailEnd/>
          </a:ln>
        </p:spPr>
        <p:txBody>
          <a:bodyPr lIns="90000" tIns="46800" rIns="90000" bIns="91440" anchor="b"/>
          <a:lstStyle/>
          <a:p>
            <a:endParaRPr lang="pl-PL"/>
          </a:p>
        </p:txBody>
      </p:sp>
      <p:sp>
        <p:nvSpPr>
          <p:cNvPr id="3" name="Dowolny kształt 2"/>
          <p:cNvSpPr/>
          <p:nvPr/>
        </p:nvSpPr>
        <p:spPr>
          <a:xfrm>
            <a:off x="755650" y="908050"/>
            <a:ext cx="7916863" cy="514826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272880" indent="-263520" fontAlgn="auto">
              <a:lnSpc>
                <a:spcPct val="80000"/>
              </a:lnSpc>
              <a:spcBef>
                <a:spcPts val="573"/>
              </a:spcBef>
              <a:spcAft>
                <a:spcPts val="0"/>
              </a:spcAft>
              <a:tabLst>
                <a:tab pos="272880" algn="l"/>
                <a:tab pos="721799" algn="l"/>
                <a:tab pos="1171079" algn="l"/>
                <a:tab pos="1620360" algn="l"/>
                <a:tab pos="2069640" algn="l"/>
                <a:tab pos="2518920" algn="l"/>
                <a:tab pos="2968200" algn="l"/>
                <a:tab pos="3417480" algn="l"/>
                <a:tab pos="3866760" algn="l"/>
                <a:tab pos="4316039" algn="l"/>
                <a:tab pos="4765320" algn="l"/>
                <a:tab pos="5214599" algn="l"/>
                <a:tab pos="5663880" algn="l"/>
                <a:tab pos="6113160" algn="l"/>
                <a:tab pos="6562440" algn="l"/>
                <a:tab pos="7011720" algn="l"/>
                <a:tab pos="7461000" algn="l"/>
                <a:tab pos="7910280" algn="l"/>
                <a:tab pos="8359559" algn="l"/>
                <a:tab pos="8808840" algn="l"/>
                <a:tab pos="9258120" algn="l"/>
              </a:tabLst>
              <a:defRPr/>
            </a:pPr>
            <a:endParaRPr lang="pl-PL" sz="1100" dirty="0">
              <a:solidFill>
                <a:srgbClr val="000000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  <a:p>
            <a:pPr fontAlgn="auto">
              <a:lnSpc>
                <a:spcPct val="80000"/>
              </a:lnSpc>
              <a:spcBef>
                <a:spcPts val="573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lang="pl-PL" sz="1100" dirty="0">
              <a:solidFill>
                <a:srgbClr val="000000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  <a:p>
            <a:pPr marL="272880" indent="-263520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tabLst>
                <a:tab pos="272880" algn="l"/>
                <a:tab pos="721799" algn="l"/>
                <a:tab pos="1171079" algn="l"/>
                <a:tab pos="1620360" algn="l"/>
                <a:tab pos="2069640" algn="l"/>
                <a:tab pos="2518920" algn="l"/>
                <a:tab pos="2968200" algn="l"/>
                <a:tab pos="3417480" algn="l"/>
                <a:tab pos="3866760" algn="l"/>
                <a:tab pos="4316039" algn="l"/>
                <a:tab pos="4765320" algn="l"/>
                <a:tab pos="5214599" algn="l"/>
                <a:tab pos="5663880" algn="l"/>
                <a:tab pos="6113160" algn="l"/>
                <a:tab pos="6562440" algn="l"/>
                <a:tab pos="7011720" algn="l"/>
                <a:tab pos="7461000" algn="l"/>
                <a:tab pos="7910280" algn="l"/>
                <a:tab pos="8359559" algn="l"/>
                <a:tab pos="8808840" algn="l"/>
                <a:tab pos="9258120" algn="l"/>
              </a:tabLst>
              <a:defRPr/>
            </a:pPr>
            <a:r>
              <a:rPr lang="pl-PL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Historia  Kasi</a:t>
            </a:r>
          </a:p>
          <a:p>
            <a:pPr marL="272880" indent="-263520" fontAlgn="auto">
              <a:lnSpc>
                <a:spcPct val="80000"/>
              </a:lnSpc>
              <a:spcBef>
                <a:spcPts val="573"/>
              </a:spcBef>
              <a:spcAft>
                <a:spcPts val="0"/>
              </a:spcAft>
              <a:tabLst>
                <a:tab pos="272880" algn="l"/>
                <a:tab pos="721799" algn="l"/>
                <a:tab pos="1171079" algn="l"/>
                <a:tab pos="1620360" algn="l"/>
                <a:tab pos="2069640" algn="l"/>
                <a:tab pos="2518920" algn="l"/>
                <a:tab pos="2968200" algn="l"/>
                <a:tab pos="3417480" algn="l"/>
                <a:tab pos="3866760" algn="l"/>
                <a:tab pos="4316039" algn="l"/>
                <a:tab pos="4765320" algn="l"/>
                <a:tab pos="5214599" algn="l"/>
                <a:tab pos="5663880" algn="l"/>
                <a:tab pos="6113160" algn="l"/>
                <a:tab pos="6562440" algn="l"/>
                <a:tab pos="7011720" algn="l"/>
                <a:tab pos="7461000" algn="l"/>
                <a:tab pos="7910280" algn="l"/>
                <a:tab pos="8359559" algn="l"/>
                <a:tab pos="8808840" algn="l"/>
                <a:tab pos="9258120" algn="l"/>
              </a:tabLst>
              <a:defRPr/>
            </a:pPr>
            <a:endParaRPr lang="pl-PL" sz="2200" dirty="0">
              <a:solidFill>
                <a:srgbClr val="000000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  <a:p>
            <a:pPr marL="272880" indent="-263520" fontAlgn="auto">
              <a:lnSpc>
                <a:spcPct val="80000"/>
              </a:lnSpc>
              <a:spcBef>
                <a:spcPts val="573"/>
              </a:spcBef>
              <a:spcAft>
                <a:spcPts val="0"/>
              </a:spcAft>
              <a:tabLst>
                <a:tab pos="272880" algn="l"/>
                <a:tab pos="721799" algn="l"/>
                <a:tab pos="1171079" algn="l"/>
                <a:tab pos="1620360" algn="l"/>
                <a:tab pos="2069640" algn="l"/>
                <a:tab pos="2518920" algn="l"/>
                <a:tab pos="2968200" algn="l"/>
                <a:tab pos="3417480" algn="l"/>
                <a:tab pos="3866760" algn="l"/>
                <a:tab pos="4316039" algn="l"/>
                <a:tab pos="4765320" algn="l"/>
                <a:tab pos="5214599" algn="l"/>
                <a:tab pos="5663880" algn="l"/>
                <a:tab pos="6113160" algn="l"/>
                <a:tab pos="6562440" algn="l"/>
                <a:tab pos="7011720" algn="l"/>
                <a:tab pos="7461000" algn="l"/>
                <a:tab pos="7910280" algn="l"/>
                <a:tab pos="8359559" algn="l"/>
                <a:tab pos="8808840" algn="l"/>
                <a:tab pos="9258120" algn="l"/>
              </a:tabLst>
              <a:defRPr/>
            </a:pPr>
            <a:endParaRPr lang="pl-PL" sz="2200" dirty="0">
              <a:solidFill>
                <a:srgbClr val="000000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  <a:p>
            <a:pPr marL="272880" indent="-263520" fontAlgn="auto">
              <a:lnSpc>
                <a:spcPct val="150000"/>
              </a:lnSpc>
              <a:spcBef>
                <a:spcPts val="573"/>
              </a:spcBef>
              <a:spcAft>
                <a:spcPts val="0"/>
              </a:spcAft>
              <a:tabLst>
                <a:tab pos="272880" algn="l"/>
                <a:tab pos="721799" algn="l"/>
                <a:tab pos="1171079" algn="l"/>
                <a:tab pos="1620360" algn="l"/>
                <a:tab pos="2069640" algn="l"/>
                <a:tab pos="2518920" algn="l"/>
                <a:tab pos="2968200" algn="l"/>
                <a:tab pos="3417480" algn="l"/>
                <a:tab pos="3866760" algn="l"/>
                <a:tab pos="4316039" algn="l"/>
                <a:tab pos="4765320" algn="l"/>
                <a:tab pos="5214599" algn="l"/>
                <a:tab pos="5663880" algn="l"/>
                <a:tab pos="6113160" algn="l"/>
                <a:tab pos="6562440" algn="l"/>
                <a:tab pos="7011720" algn="l"/>
                <a:tab pos="7461000" algn="l"/>
                <a:tab pos="7910280" algn="l"/>
                <a:tab pos="8359559" algn="l"/>
                <a:tab pos="8808840" algn="l"/>
                <a:tab pos="9258120" algn="l"/>
              </a:tabLst>
              <a:defRPr/>
            </a:pPr>
            <a:endParaRPr lang="pl-PL" sz="2200" dirty="0">
              <a:solidFill>
                <a:srgbClr val="000000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  <a:p>
            <a:pPr marL="272880" indent="-263520" fontAlgn="auto">
              <a:lnSpc>
                <a:spcPct val="150000"/>
              </a:lnSpc>
              <a:spcBef>
                <a:spcPts val="573"/>
              </a:spcBef>
              <a:spcAft>
                <a:spcPts val="0"/>
              </a:spcAft>
              <a:tabLst>
                <a:tab pos="272880" algn="l"/>
                <a:tab pos="721799" algn="l"/>
                <a:tab pos="1171079" algn="l"/>
                <a:tab pos="1620360" algn="l"/>
                <a:tab pos="2069640" algn="l"/>
                <a:tab pos="2518920" algn="l"/>
                <a:tab pos="2968200" algn="l"/>
                <a:tab pos="3417480" algn="l"/>
                <a:tab pos="3866760" algn="l"/>
                <a:tab pos="4316039" algn="l"/>
                <a:tab pos="4765320" algn="l"/>
                <a:tab pos="5214599" algn="l"/>
                <a:tab pos="5663880" algn="l"/>
                <a:tab pos="6113160" algn="l"/>
                <a:tab pos="6562440" algn="l"/>
                <a:tab pos="7011720" algn="l"/>
                <a:tab pos="7461000" algn="l"/>
                <a:tab pos="7910280" algn="l"/>
                <a:tab pos="8359559" algn="l"/>
                <a:tab pos="8808840" algn="l"/>
                <a:tab pos="9258120" algn="l"/>
              </a:tabLst>
              <a:defRPr/>
            </a:pPr>
            <a:endParaRPr lang="pl-PL" sz="2200" dirty="0">
              <a:solidFill>
                <a:srgbClr val="000000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  <a:p>
            <a:pPr marL="272880" indent="-263520" fontAlgn="auto">
              <a:lnSpc>
                <a:spcPct val="80000"/>
              </a:lnSpc>
              <a:spcBef>
                <a:spcPts val="573"/>
              </a:spcBef>
              <a:spcAft>
                <a:spcPts val="0"/>
              </a:spcAft>
              <a:tabLst>
                <a:tab pos="272880" algn="l"/>
                <a:tab pos="721799" algn="l"/>
                <a:tab pos="1171079" algn="l"/>
                <a:tab pos="1620360" algn="l"/>
                <a:tab pos="2069640" algn="l"/>
                <a:tab pos="2518920" algn="l"/>
                <a:tab pos="2968200" algn="l"/>
                <a:tab pos="3417480" algn="l"/>
                <a:tab pos="3866760" algn="l"/>
                <a:tab pos="4316039" algn="l"/>
                <a:tab pos="4765320" algn="l"/>
                <a:tab pos="5214599" algn="l"/>
                <a:tab pos="5663880" algn="l"/>
                <a:tab pos="6113160" algn="l"/>
                <a:tab pos="6562440" algn="l"/>
                <a:tab pos="7011720" algn="l"/>
                <a:tab pos="7461000" algn="l"/>
                <a:tab pos="7910280" algn="l"/>
                <a:tab pos="8359559" algn="l"/>
                <a:tab pos="8808840" algn="l"/>
                <a:tab pos="9258120" algn="l"/>
              </a:tabLst>
              <a:defRPr/>
            </a:pPr>
            <a:endParaRPr lang="pl-PL" sz="2200" dirty="0">
              <a:solidFill>
                <a:srgbClr val="000000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  <a:p>
            <a:pPr marL="272880" indent="-263520" fontAlgn="auto">
              <a:lnSpc>
                <a:spcPct val="80000"/>
              </a:lnSpc>
              <a:spcBef>
                <a:spcPts val="573"/>
              </a:spcBef>
              <a:spcAft>
                <a:spcPts val="0"/>
              </a:spcAft>
              <a:tabLst>
                <a:tab pos="272880" algn="l"/>
                <a:tab pos="721799" algn="l"/>
                <a:tab pos="1171079" algn="l"/>
                <a:tab pos="1620360" algn="l"/>
                <a:tab pos="2069640" algn="l"/>
                <a:tab pos="2518920" algn="l"/>
                <a:tab pos="2968200" algn="l"/>
                <a:tab pos="3417480" algn="l"/>
                <a:tab pos="3866760" algn="l"/>
                <a:tab pos="4316039" algn="l"/>
                <a:tab pos="4765320" algn="l"/>
                <a:tab pos="5214599" algn="l"/>
                <a:tab pos="5663880" algn="l"/>
                <a:tab pos="6113160" algn="l"/>
                <a:tab pos="6562440" algn="l"/>
                <a:tab pos="7011720" algn="l"/>
                <a:tab pos="7461000" algn="l"/>
                <a:tab pos="7910280" algn="l"/>
                <a:tab pos="8359559" algn="l"/>
                <a:tab pos="8808840" algn="l"/>
                <a:tab pos="9258120" algn="l"/>
              </a:tabLst>
              <a:defRPr/>
            </a:pPr>
            <a:r>
              <a:rPr lang="pl-PL" sz="22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 </a:t>
            </a:r>
          </a:p>
          <a:p>
            <a:pPr marL="272880" indent="-263520" fontAlgn="auto">
              <a:lnSpc>
                <a:spcPct val="80000"/>
              </a:lnSpc>
              <a:spcBef>
                <a:spcPts val="573"/>
              </a:spcBef>
              <a:spcAft>
                <a:spcPts val="0"/>
              </a:spcAft>
              <a:tabLst>
                <a:tab pos="272880" algn="l"/>
                <a:tab pos="721799" algn="l"/>
                <a:tab pos="1171079" algn="l"/>
                <a:tab pos="1620360" algn="l"/>
                <a:tab pos="2069640" algn="l"/>
                <a:tab pos="2518920" algn="l"/>
                <a:tab pos="2968200" algn="l"/>
                <a:tab pos="3417480" algn="l"/>
                <a:tab pos="3866760" algn="l"/>
                <a:tab pos="4316039" algn="l"/>
                <a:tab pos="4765320" algn="l"/>
                <a:tab pos="5214599" algn="l"/>
                <a:tab pos="5663880" algn="l"/>
                <a:tab pos="6113160" algn="l"/>
                <a:tab pos="6562440" algn="l"/>
                <a:tab pos="7011720" algn="l"/>
                <a:tab pos="7461000" algn="l"/>
                <a:tab pos="7910280" algn="l"/>
                <a:tab pos="8359559" algn="l"/>
                <a:tab pos="8808840" algn="l"/>
                <a:tab pos="9258120" algn="l"/>
              </a:tabLst>
              <a:defRPr/>
            </a:pPr>
            <a:endParaRPr lang="pl-PL" sz="2200" dirty="0">
              <a:solidFill>
                <a:srgbClr val="000000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836613"/>
            <a:ext cx="3090862" cy="330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ł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229</TotalTime>
  <Words>463</Words>
  <Application>Microsoft Office PowerPoint</Application>
  <PresentationFormat>Pokaz na ekranie (4:3)</PresentationFormat>
  <Paragraphs>123</Paragraphs>
  <Slides>14</Slides>
  <Notes>6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Kapitał</vt:lpstr>
      <vt:lpstr>Co pomaga nastolatkom w radzeniu sobie z depresją?  - nasze doświadczenia.</vt:lpstr>
      <vt:lpstr>Poradnia Specjalistyczna MOP</vt:lpstr>
      <vt:lpstr>W jaki sposób działamy?</vt:lpstr>
      <vt:lpstr>Formy oddziaływań</vt:lpstr>
      <vt:lpstr>Slajd 5</vt:lpstr>
      <vt:lpstr>Historia Szymona</vt:lpstr>
      <vt:lpstr>Historia Tomka</vt:lpstr>
      <vt:lpstr>Slajd 8</vt:lpstr>
      <vt:lpstr>Slajd 9</vt:lpstr>
      <vt:lpstr>Slajd 10</vt:lpstr>
      <vt:lpstr>Slajd 11</vt:lpstr>
      <vt:lpstr>Slajd 12</vt:lpstr>
      <vt:lpstr>Slajd 13</vt:lpstr>
      <vt:lpstr>Dziękujemy za uwagę Poradnia Specjalistyczna MOP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wspierać dziecko w sytuacji zmiany?</dc:title>
  <dc:creator>Justyna</dc:creator>
  <cp:lastModifiedBy>Justyna Zaremba</cp:lastModifiedBy>
  <cp:revision>37</cp:revision>
  <dcterms:created xsi:type="dcterms:W3CDTF">2018-10-07T19:11:22Z</dcterms:created>
  <dcterms:modified xsi:type="dcterms:W3CDTF">2019-03-14T07:18:58Z</dcterms:modified>
</cp:coreProperties>
</file>