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33"/>
  </p:notesMasterIdLst>
  <p:handoutMasterIdLst>
    <p:handoutMasterId r:id="rId34"/>
  </p:handoutMasterIdLst>
  <p:sldIdLst>
    <p:sldId id="256" r:id="rId2"/>
    <p:sldId id="293" r:id="rId3"/>
    <p:sldId id="294" r:id="rId4"/>
    <p:sldId id="295" r:id="rId5"/>
    <p:sldId id="296" r:id="rId6"/>
    <p:sldId id="297" r:id="rId7"/>
    <p:sldId id="298" r:id="rId8"/>
    <p:sldId id="289" r:id="rId9"/>
    <p:sldId id="292" r:id="rId10"/>
    <p:sldId id="290" r:id="rId11"/>
    <p:sldId id="291" r:id="rId12"/>
    <p:sldId id="269" r:id="rId13"/>
    <p:sldId id="274" r:id="rId14"/>
    <p:sldId id="264" r:id="rId15"/>
    <p:sldId id="278" r:id="rId16"/>
    <p:sldId id="257" r:id="rId17"/>
    <p:sldId id="258" r:id="rId18"/>
    <p:sldId id="275" r:id="rId19"/>
    <p:sldId id="268" r:id="rId20"/>
    <p:sldId id="276" r:id="rId21"/>
    <p:sldId id="261" r:id="rId22"/>
    <p:sldId id="262" r:id="rId23"/>
    <p:sldId id="263" r:id="rId24"/>
    <p:sldId id="271" r:id="rId25"/>
    <p:sldId id="277" r:id="rId26"/>
    <p:sldId id="285" r:id="rId27"/>
    <p:sldId id="284" r:id="rId28"/>
    <p:sldId id="288" r:id="rId29"/>
    <p:sldId id="287" r:id="rId30"/>
    <p:sldId id="286" r:id="rId31"/>
    <p:sldId id="280" r:id="rId32"/>
  </p:sldIdLst>
  <p:sldSz cx="9144000" cy="6858000" type="screen4x3"/>
  <p:notesSz cx="6864350" cy="999648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9323" autoAdjust="0"/>
  </p:normalViewPr>
  <p:slideViewPr>
    <p:cSldViewPr>
      <p:cViewPr varScale="1">
        <p:scale>
          <a:sx n="85" d="100"/>
          <a:sy n="85" d="100"/>
        </p:scale>
        <p:origin x="7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2B9478-D51F-4899-90A6-7DA69D9447D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CA0FD555-04A0-4D60-B23F-80582F4216A5}">
      <dgm:prSet phldrT="[Tekst]"/>
      <dgm:spPr/>
      <dgm:t>
        <a:bodyPr/>
        <a:lstStyle/>
        <a:p>
          <a:r>
            <a:rPr lang="pl-PL" dirty="0" smtClean="0"/>
            <a:t>Potrzeby uczniów </a:t>
          </a:r>
          <a:endParaRPr lang="pl-PL" dirty="0"/>
        </a:p>
      </dgm:t>
    </dgm:pt>
    <dgm:pt modelId="{437078C9-A20C-4732-BCD7-DCD33B381804}" type="parTrans" cxnId="{53891D8B-D160-42AA-9C87-0313B1C616D2}">
      <dgm:prSet/>
      <dgm:spPr/>
      <dgm:t>
        <a:bodyPr/>
        <a:lstStyle/>
        <a:p>
          <a:endParaRPr lang="pl-PL"/>
        </a:p>
      </dgm:t>
    </dgm:pt>
    <dgm:pt modelId="{81FD4DEE-3D13-476F-A0C6-CB76FD941AC5}" type="sibTrans" cxnId="{53891D8B-D160-42AA-9C87-0313B1C616D2}">
      <dgm:prSet/>
      <dgm:spPr/>
      <dgm:t>
        <a:bodyPr/>
        <a:lstStyle/>
        <a:p>
          <a:endParaRPr lang="pl-PL"/>
        </a:p>
      </dgm:t>
    </dgm:pt>
    <dgm:pt modelId="{C15362A2-5D9D-471D-9900-EFB418F829A4}">
      <dgm:prSet phldrT="[Tekst]"/>
      <dgm:spPr/>
      <dgm:t>
        <a:bodyPr/>
        <a:lstStyle/>
        <a:p>
          <a:r>
            <a:rPr lang="pl-PL" dirty="0" smtClean="0"/>
            <a:t>Potrzeby nauczyciel</a:t>
          </a:r>
          <a:endParaRPr lang="pl-PL" dirty="0"/>
        </a:p>
      </dgm:t>
    </dgm:pt>
    <dgm:pt modelId="{B9F28A0A-80BF-442E-B0E0-E76638D2302B}" type="parTrans" cxnId="{DFDC3593-D42F-45E0-880A-588B7DF4035E}">
      <dgm:prSet/>
      <dgm:spPr/>
      <dgm:t>
        <a:bodyPr/>
        <a:lstStyle/>
        <a:p>
          <a:endParaRPr lang="pl-PL"/>
        </a:p>
      </dgm:t>
    </dgm:pt>
    <dgm:pt modelId="{2D677A87-13A8-4BE1-AE8E-9C129904112E}" type="sibTrans" cxnId="{DFDC3593-D42F-45E0-880A-588B7DF4035E}">
      <dgm:prSet/>
      <dgm:spPr/>
      <dgm:t>
        <a:bodyPr/>
        <a:lstStyle/>
        <a:p>
          <a:endParaRPr lang="pl-PL"/>
        </a:p>
      </dgm:t>
    </dgm:pt>
    <dgm:pt modelId="{B31D315A-B46C-465A-BD51-A55935F2B08E}">
      <dgm:prSet phldrT="[Tekst]"/>
      <dgm:spPr/>
      <dgm:t>
        <a:bodyPr/>
        <a:lstStyle/>
        <a:p>
          <a:r>
            <a:rPr lang="pl-PL" dirty="0" smtClean="0"/>
            <a:t>Potrzeby rodziców</a:t>
          </a:r>
          <a:endParaRPr lang="pl-PL" dirty="0"/>
        </a:p>
      </dgm:t>
    </dgm:pt>
    <dgm:pt modelId="{72AD9815-AD55-4CCB-A79F-5006539BF4EB}" type="parTrans" cxnId="{1E67CF7D-E570-46F9-8E04-CF26DD6C7220}">
      <dgm:prSet/>
      <dgm:spPr/>
      <dgm:t>
        <a:bodyPr/>
        <a:lstStyle/>
        <a:p>
          <a:endParaRPr lang="pl-PL"/>
        </a:p>
      </dgm:t>
    </dgm:pt>
    <dgm:pt modelId="{184826A9-3D1E-4D97-BC2B-EA4D3910BC80}" type="sibTrans" cxnId="{1E67CF7D-E570-46F9-8E04-CF26DD6C7220}">
      <dgm:prSet/>
      <dgm:spPr/>
      <dgm:t>
        <a:bodyPr/>
        <a:lstStyle/>
        <a:p>
          <a:endParaRPr lang="pl-PL"/>
        </a:p>
      </dgm:t>
    </dgm:pt>
    <dgm:pt modelId="{49BA20D1-02C9-4699-8CF3-1ABBC3A00180}" type="pres">
      <dgm:prSet presAssocID="{6C2B9478-D51F-4899-90A6-7DA69D9447D9}" presName="linear" presStyleCnt="0">
        <dgm:presLayoutVars>
          <dgm:dir/>
          <dgm:animLvl val="lvl"/>
          <dgm:resizeHandles val="exact"/>
        </dgm:presLayoutVars>
      </dgm:prSet>
      <dgm:spPr/>
      <dgm:t>
        <a:bodyPr/>
        <a:lstStyle/>
        <a:p>
          <a:endParaRPr lang="pl-PL"/>
        </a:p>
      </dgm:t>
    </dgm:pt>
    <dgm:pt modelId="{59C2029F-A6C8-457E-9EE9-B96BC8272EDA}" type="pres">
      <dgm:prSet presAssocID="{CA0FD555-04A0-4D60-B23F-80582F4216A5}" presName="parentLin" presStyleCnt="0"/>
      <dgm:spPr/>
    </dgm:pt>
    <dgm:pt modelId="{5CB88B56-C350-406C-97FB-DFE2AEE32F53}" type="pres">
      <dgm:prSet presAssocID="{CA0FD555-04A0-4D60-B23F-80582F4216A5}" presName="parentLeftMargin" presStyleLbl="node1" presStyleIdx="0" presStyleCnt="3"/>
      <dgm:spPr/>
      <dgm:t>
        <a:bodyPr/>
        <a:lstStyle/>
        <a:p>
          <a:endParaRPr lang="pl-PL"/>
        </a:p>
      </dgm:t>
    </dgm:pt>
    <dgm:pt modelId="{D226DC4D-C573-4A31-B9BC-3A273FEE0E7B}" type="pres">
      <dgm:prSet presAssocID="{CA0FD555-04A0-4D60-B23F-80582F4216A5}" presName="parentText" presStyleLbl="node1" presStyleIdx="0" presStyleCnt="3">
        <dgm:presLayoutVars>
          <dgm:chMax val="0"/>
          <dgm:bulletEnabled val="1"/>
        </dgm:presLayoutVars>
      </dgm:prSet>
      <dgm:spPr/>
      <dgm:t>
        <a:bodyPr/>
        <a:lstStyle/>
        <a:p>
          <a:endParaRPr lang="pl-PL"/>
        </a:p>
      </dgm:t>
    </dgm:pt>
    <dgm:pt modelId="{09052E59-C711-458C-BB51-A3B344957599}" type="pres">
      <dgm:prSet presAssocID="{CA0FD555-04A0-4D60-B23F-80582F4216A5}" presName="negativeSpace" presStyleCnt="0"/>
      <dgm:spPr/>
    </dgm:pt>
    <dgm:pt modelId="{FEF9DFD6-AB9B-4B25-8E16-30642F3872FF}" type="pres">
      <dgm:prSet presAssocID="{CA0FD555-04A0-4D60-B23F-80582F4216A5}" presName="childText" presStyleLbl="conFgAcc1" presStyleIdx="0" presStyleCnt="3">
        <dgm:presLayoutVars>
          <dgm:bulletEnabled val="1"/>
        </dgm:presLayoutVars>
      </dgm:prSet>
      <dgm:spPr/>
    </dgm:pt>
    <dgm:pt modelId="{2F7A2273-B623-474E-8D8F-5A40279DBE03}" type="pres">
      <dgm:prSet presAssocID="{81FD4DEE-3D13-476F-A0C6-CB76FD941AC5}" presName="spaceBetweenRectangles" presStyleCnt="0"/>
      <dgm:spPr/>
    </dgm:pt>
    <dgm:pt modelId="{66E76BD5-F643-414E-96F8-4A31D34EE361}" type="pres">
      <dgm:prSet presAssocID="{C15362A2-5D9D-471D-9900-EFB418F829A4}" presName="parentLin" presStyleCnt="0"/>
      <dgm:spPr/>
    </dgm:pt>
    <dgm:pt modelId="{303F0F6A-B659-4DC7-BEC6-11F7DD9C328A}" type="pres">
      <dgm:prSet presAssocID="{C15362A2-5D9D-471D-9900-EFB418F829A4}" presName="parentLeftMargin" presStyleLbl="node1" presStyleIdx="0" presStyleCnt="3"/>
      <dgm:spPr/>
      <dgm:t>
        <a:bodyPr/>
        <a:lstStyle/>
        <a:p>
          <a:endParaRPr lang="pl-PL"/>
        </a:p>
      </dgm:t>
    </dgm:pt>
    <dgm:pt modelId="{10B0A789-761A-467C-9F30-CB86A25128CA}" type="pres">
      <dgm:prSet presAssocID="{C15362A2-5D9D-471D-9900-EFB418F829A4}" presName="parentText" presStyleLbl="node1" presStyleIdx="1" presStyleCnt="3">
        <dgm:presLayoutVars>
          <dgm:chMax val="0"/>
          <dgm:bulletEnabled val="1"/>
        </dgm:presLayoutVars>
      </dgm:prSet>
      <dgm:spPr/>
      <dgm:t>
        <a:bodyPr/>
        <a:lstStyle/>
        <a:p>
          <a:endParaRPr lang="pl-PL"/>
        </a:p>
      </dgm:t>
    </dgm:pt>
    <dgm:pt modelId="{0BFA134B-7652-4D73-B5F3-3DC73CA0B5E5}" type="pres">
      <dgm:prSet presAssocID="{C15362A2-5D9D-471D-9900-EFB418F829A4}" presName="negativeSpace" presStyleCnt="0"/>
      <dgm:spPr/>
    </dgm:pt>
    <dgm:pt modelId="{D294CA08-31A5-4432-9B34-0A372DB31159}" type="pres">
      <dgm:prSet presAssocID="{C15362A2-5D9D-471D-9900-EFB418F829A4}" presName="childText" presStyleLbl="conFgAcc1" presStyleIdx="1" presStyleCnt="3">
        <dgm:presLayoutVars>
          <dgm:bulletEnabled val="1"/>
        </dgm:presLayoutVars>
      </dgm:prSet>
      <dgm:spPr/>
    </dgm:pt>
    <dgm:pt modelId="{805E8EB8-6A2A-4A64-BDC1-A5831C9CE6B2}" type="pres">
      <dgm:prSet presAssocID="{2D677A87-13A8-4BE1-AE8E-9C129904112E}" presName="spaceBetweenRectangles" presStyleCnt="0"/>
      <dgm:spPr/>
    </dgm:pt>
    <dgm:pt modelId="{AFCBA25A-9533-4D7C-AC23-5C39CC52564F}" type="pres">
      <dgm:prSet presAssocID="{B31D315A-B46C-465A-BD51-A55935F2B08E}" presName="parentLin" presStyleCnt="0"/>
      <dgm:spPr/>
    </dgm:pt>
    <dgm:pt modelId="{09AD39AB-A628-42E4-A3D3-456956006107}" type="pres">
      <dgm:prSet presAssocID="{B31D315A-B46C-465A-BD51-A55935F2B08E}" presName="parentLeftMargin" presStyleLbl="node1" presStyleIdx="1" presStyleCnt="3"/>
      <dgm:spPr/>
      <dgm:t>
        <a:bodyPr/>
        <a:lstStyle/>
        <a:p>
          <a:endParaRPr lang="pl-PL"/>
        </a:p>
      </dgm:t>
    </dgm:pt>
    <dgm:pt modelId="{DF30F543-19EB-4733-AFC9-A66E0EEE863C}" type="pres">
      <dgm:prSet presAssocID="{B31D315A-B46C-465A-BD51-A55935F2B08E}" presName="parentText" presStyleLbl="node1" presStyleIdx="2" presStyleCnt="3">
        <dgm:presLayoutVars>
          <dgm:chMax val="0"/>
          <dgm:bulletEnabled val="1"/>
        </dgm:presLayoutVars>
      </dgm:prSet>
      <dgm:spPr/>
      <dgm:t>
        <a:bodyPr/>
        <a:lstStyle/>
        <a:p>
          <a:endParaRPr lang="pl-PL"/>
        </a:p>
      </dgm:t>
    </dgm:pt>
    <dgm:pt modelId="{0DDAC747-73D7-4C65-A686-16434CA996B2}" type="pres">
      <dgm:prSet presAssocID="{B31D315A-B46C-465A-BD51-A55935F2B08E}" presName="negativeSpace" presStyleCnt="0"/>
      <dgm:spPr/>
    </dgm:pt>
    <dgm:pt modelId="{4689B662-F295-45C5-9B63-5BD2A1E8014F}" type="pres">
      <dgm:prSet presAssocID="{B31D315A-B46C-465A-BD51-A55935F2B08E}" presName="childText" presStyleLbl="conFgAcc1" presStyleIdx="2" presStyleCnt="3">
        <dgm:presLayoutVars>
          <dgm:bulletEnabled val="1"/>
        </dgm:presLayoutVars>
      </dgm:prSet>
      <dgm:spPr/>
    </dgm:pt>
  </dgm:ptLst>
  <dgm:cxnLst>
    <dgm:cxn modelId="{8E836F96-59ED-46AD-B518-8EB841744AFF}" type="presOf" srcId="{CA0FD555-04A0-4D60-B23F-80582F4216A5}" destId="{5CB88B56-C350-406C-97FB-DFE2AEE32F53}" srcOrd="0" destOrd="0" presId="urn:microsoft.com/office/officeart/2005/8/layout/list1"/>
    <dgm:cxn modelId="{FDC664C1-03F1-4149-9BA9-F6A45A2FEDA6}" type="presOf" srcId="{C15362A2-5D9D-471D-9900-EFB418F829A4}" destId="{10B0A789-761A-467C-9F30-CB86A25128CA}" srcOrd="1" destOrd="0" presId="urn:microsoft.com/office/officeart/2005/8/layout/list1"/>
    <dgm:cxn modelId="{3CC0D793-2C00-4036-BEAA-F88DAD6DDCE4}" type="presOf" srcId="{CA0FD555-04A0-4D60-B23F-80582F4216A5}" destId="{D226DC4D-C573-4A31-B9BC-3A273FEE0E7B}" srcOrd="1" destOrd="0" presId="urn:microsoft.com/office/officeart/2005/8/layout/list1"/>
    <dgm:cxn modelId="{53891D8B-D160-42AA-9C87-0313B1C616D2}" srcId="{6C2B9478-D51F-4899-90A6-7DA69D9447D9}" destId="{CA0FD555-04A0-4D60-B23F-80582F4216A5}" srcOrd="0" destOrd="0" parTransId="{437078C9-A20C-4732-BCD7-DCD33B381804}" sibTransId="{81FD4DEE-3D13-476F-A0C6-CB76FD941AC5}"/>
    <dgm:cxn modelId="{B9056131-AFB7-4972-989E-8A46DB768830}" type="presOf" srcId="{B31D315A-B46C-465A-BD51-A55935F2B08E}" destId="{09AD39AB-A628-42E4-A3D3-456956006107}" srcOrd="0" destOrd="0" presId="urn:microsoft.com/office/officeart/2005/8/layout/list1"/>
    <dgm:cxn modelId="{75CECAE7-E00C-4351-933B-E6C53CFB2054}" type="presOf" srcId="{C15362A2-5D9D-471D-9900-EFB418F829A4}" destId="{303F0F6A-B659-4DC7-BEC6-11F7DD9C328A}" srcOrd="0" destOrd="0" presId="urn:microsoft.com/office/officeart/2005/8/layout/list1"/>
    <dgm:cxn modelId="{F0D4F22D-F153-467D-88D0-A881326E4C35}" type="presOf" srcId="{6C2B9478-D51F-4899-90A6-7DA69D9447D9}" destId="{49BA20D1-02C9-4699-8CF3-1ABBC3A00180}" srcOrd="0" destOrd="0" presId="urn:microsoft.com/office/officeart/2005/8/layout/list1"/>
    <dgm:cxn modelId="{3066AA30-6FA0-4C06-9ADA-6A27923065E1}" type="presOf" srcId="{B31D315A-B46C-465A-BD51-A55935F2B08E}" destId="{DF30F543-19EB-4733-AFC9-A66E0EEE863C}" srcOrd="1" destOrd="0" presId="urn:microsoft.com/office/officeart/2005/8/layout/list1"/>
    <dgm:cxn modelId="{DFDC3593-D42F-45E0-880A-588B7DF4035E}" srcId="{6C2B9478-D51F-4899-90A6-7DA69D9447D9}" destId="{C15362A2-5D9D-471D-9900-EFB418F829A4}" srcOrd="1" destOrd="0" parTransId="{B9F28A0A-80BF-442E-B0E0-E76638D2302B}" sibTransId="{2D677A87-13A8-4BE1-AE8E-9C129904112E}"/>
    <dgm:cxn modelId="{1E67CF7D-E570-46F9-8E04-CF26DD6C7220}" srcId="{6C2B9478-D51F-4899-90A6-7DA69D9447D9}" destId="{B31D315A-B46C-465A-BD51-A55935F2B08E}" srcOrd="2" destOrd="0" parTransId="{72AD9815-AD55-4CCB-A79F-5006539BF4EB}" sibTransId="{184826A9-3D1E-4D97-BC2B-EA4D3910BC80}"/>
    <dgm:cxn modelId="{61830159-DC7B-4138-9235-864B7C23321A}" type="presParOf" srcId="{49BA20D1-02C9-4699-8CF3-1ABBC3A00180}" destId="{59C2029F-A6C8-457E-9EE9-B96BC8272EDA}" srcOrd="0" destOrd="0" presId="urn:microsoft.com/office/officeart/2005/8/layout/list1"/>
    <dgm:cxn modelId="{BC773F72-F0E0-4D98-A8FE-CF4AADC6C3E0}" type="presParOf" srcId="{59C2029F-A6C8-457E-9EE9-B96BC8272EDA}" destId="{5CB88B56-C350-406C-97FB-DFE2AEE32F53}" srcOrd="0" destOrd="0" presId="urn:microsoft.com/office/officeart/2005/8/layout/list1"/>
    <dgm:cxn modelId="{9239F903-D291-4082-B229-15781786352F}" type="presParOf" srcId="{59C2029F-A6C8-457E-9EE9-B96BC8272EDA}" destId="{D226DC4D-C573-4A31-B9BC-3A273FEE0E7B}" srcOrd="1" destOrd="0" presId="urn:microsoft.com/office/officeart/2005/8/layout/list1"/>
    <dgm:cxn modelId="{DAF332EA-0119-41C4-9E46-729CC39C84FA}" type="presParOf" srcId="{49BA20D1-02C9-4699-8CF3-1ABBC3A00180}" destId="{09052E59-C711-458C-BB51-A3B344957599}" srcOrd="1" destOrd="0" presId="urn:microsoft.com/office/officeart/2005/8/layout/list1"/>
    <dgm:cxn modelId="{1E6E17BF-870D-438C-A3AB-1FE840F2A22D}" type="presParOf" srcId="{49BA20D1-02C9-4699-8CF3-1ABBC3A00180}" destId="{FEF9DFD6-AB9B-4B25-8E16-30642F3872FF}" srcOrd="2" destOrd="0" presId="urn:microsoft.com/office/officeart/2005/8/layout/list1"/>
    <dgm:cxn modelId="{1B02240C-02CD-4FED-BDBD-90F0B0194DEF}" type="presParOf" srcId="{49BA20D1-02C9-4699-8CF3-1ABBC3A00180}" destId="{2F7A2273-B623-474E-8D8F-5A40279DBE03}" srcOrd="3" destOrd="0" presId="urn:microsoft.com/office/officeart/2005/8/layout/list1"/>
    <dgm:cxn modelId="{E4DCD7E9-D0BD-4AFE-A247-86CB89D94029}" type="presParOf" srcId="{49BA20D1-02C9-4699-8CF3-1ABBC3A00180}" destId="{66E76BD5-F643-414E-96F8-4A31D34EE361}" srcOrd="4" destOrd="0" presId="urn:microsoft.com/office/officeart/2005/8/layout/list1"/>
    <dgm:cxn modelId="{0DD402E7-92CA-40AA-9427-77416F0CC5C9}" type="presParOf" srcId="{66E76BD5-F643-414E-96F8-4A31D34EE361}" destId="{303F0F6A-B659-4DC7-BEC6-11F7DD9C328A}" srcOrd="0" destOrd="0" presId="urn:microsoft.com/office/officeart/2005/8/layout/list1"/>
    <dgm:cxn modelId="{148E8D30-A47B-40A6-BAF6-C23157FD74C4}" type="presParOf" srcId="{66E76BD5-F643-414E-96F8-4A31D34EE361}" destId="{10B0A789-761A-467C-9F30-CB86A25128CA}" srcOrd="1" destOrd="0" presId="urn:microsoft.com/office/officeart/2005/8/layout/list1"/>
    <dgm:cxn modelId="{BFAF8BC1-259A-4D3D-B34A-C9EFFA7E8A5D}" type="presParOf" srcId="{49BA20D1-02C9-4699-8CF3-1ABBC3A00180}" destId="{0BFA134B-7652-4D73-B5F3-3DC73CA0B5E5}" srcOrd="5" destOrd="0" presId="urn:microsoft.com/office/officeart/2005/8/layout/list1"/>
    <dgm:cxn modelId="{B85CA8D7-5A2B-4061-8070-25A514C269DA}" type="presParOf" srcId="{49BA20D1-02C9-4699-8CF3-1ABBC3A00180}" destId="{D294CA08-31A5-4432-9B34-0A372DB31159}" srcOrd="6" destOrd="0" presId="urn:microsoft.com/office/officeart/2005/8/layout/list1"/>
    <dgm:cxn modelId="{9B5F8427-180D-4707-AB77-74DC9544F4A2}" type="presParOf" srcId="{49BA20D1-02C9-4699-8CF3-1ABBC3A00180}" destId="{805E8EB8-6A2A-4A64-BDC1-A5831C9CE6B2}" srcOrd="7" destOrd="0" presId="urn:microsoft.com/office/officeart/2005/8/layout/list1"/>
    <dgm:cxn modelId="{B53F3B42-85C2-49BC-B734-9755B81AF073}" type="presParOf" srcId="{49BA20D1-02C9-4699-8CF3-1ABBC3A00180}" destId="{AFCBA25A-9533-4D7C-AC23-5C39CC52564F}" srcOrd="8" destOrd="0" presId="urn:microsoft.com/office/officeart/2005/8/layout/list1"/>
    <dgm:cxn modelId="{0A5813DB-736C-4282-A6C3-F462C6E06169}" type="presParOf" srcId="{AFCBA25A-9533-4D7C-AC23-5C39CC52564F}" destId="{09AD39AB-A628-42E4-A3D3-456956006107}" srcOrd="0" destOrd="0" presId="urn:microsoft.com/office/officeart/2005/8/layout/list1"/>
    <dgm:cxn modelId="{92FFC288-DB37-4F88-A0B7-C9134CB13C9F}" type="presParOf" srcId="{AFCBA25A-9533-4D7C-AC23-5C39CC52564F}" destId="{DF30F543-19EB-4733-AFC9-A66E0EEE863C}" srcOrd="1" destOrd="0" presId="urn:microsoft.com/office/officeart/2005/8/layout/list1"/>
    <dgm:cxn modelId="{F054E0BB-780C-4CF5-B0F9-BEDD857E0232}" type="presParOf" srcId="{49BA20D1-02C9-4699-8CF3-1ABBC3A00180}" destId="{0DDAC747-73D7-4C65-A686-16434CA996B2}" srcOrd="9" destOrd="0" presId="urn:microsoft.com/office/officeart/2005/8/layout/list1"/>
    <dgm:cxn modelId="{E7613405-ABF2-40F6-AB6F-D6C3DD21099B}" type="presParOf" srcId="{49BA20D1-02C9-4699-8CF3-1ABBC3A00180}" destId="{4689B662-F295-45C5-9B63-5BD2A1E8014F}"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F9DFD6-AB9B-4B25-8E16-30642F3872FF}">
      <dsp:nvSpPr>
        <dsp:cNvPr id="0" name=""/>
        <dsp:cNvSpPr/>
      </dsp:nvSpPr>
      <dsp:spPr>
        <a:xfrm>
          <a:off x="0" y="464019"/>
          <a:ext cx="6096000" cy="781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26DC4D-C573-4A31-B9BC-3A273FEE0E7B}">
      <dsp:nvSpPr>
        <dsp:cNvPr id="0" name=""/>
        <dsp:cNvSpPr/>
      </dsp:nvSpPr>
      <dsp:spPr>
        <a:xfrm>
          <a:off x="304800" y="6459"/>
          <a:ext cx="4267200" cy="9151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377950">
            <a:lnSpc>
              <a:spcPct val="90000"/>
            </a:lnSpc>
            <a:spcBef>
              <a:spcPct val="0"/>
            </a:spcBef>
            <a:spcAft>
              <a:spcPct val="35000"/>
            </a:spcAft>
          </a:pPr>
          <a:r>
            <a:rPr lang="pl-PL" sz="3100" kern="1200" dirty="0" smtClean="0"/>
            <a:t>Potrzeby uczniów </a:t>
          </a:r>
          <a:endParaRPr lang="pl-PL" sz="3100" kern="1200" dirty="0"/>
        </a:p>
      </dsp:txBody>
      <dsp:txXfrm>
        <a:off x="349472" y="51131"/>
        <a:ext cx="4177856" cy="825776"/>
      </dsp:txXfrm>
    </dsp:sp>
    <dsp:sp modelId="{D294CA08-31A5-4432-9B34-0A372DB31159}">
      <dsp:nvSpPr>
        <dsp:cNvPr id="0" name=""/>
        <dsp:cNvSpPr/>
      </dsp:nvSpPr>
      <dsp:spPr>
        <a:xfrm>
          <a:off x="0" y="1870179"/>
          <a:ext cx="6096000" cy="781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B0A789-761A-467C-9F30-CB86A25128CA}">
      <dsp:nvSpPr>
        <dsp:cNvPr id="0" name=""/>
        <dsp:cNvSpPr/>
      </dsp:nvSpPr>
      <dsp:spPr>
        <a:xfrm>
          <a:off x="304800" y="1412619"/>
          <a:ext cx="4267200" cy="9151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377950">
            <a:lnSpc>
              <a:spcPct val="90000"/>
            </a:lnSpc>
            <a:spcBef>
              <a:spcPct val="0"/>
            </a:spcBef>
            <a:spcAft>
              <a:spcPct val="35000"/>
            </a:spcAft>
          </a:pPr>
          <a:r>
            <a:rPr lang="pl-PL" sz="3100" kern="1200" dirty="0" smtClean="0"/>
            <a:t>Potrzeby nauczyciel</a:t>
          </a:r>
          <a:endParaRPr lang="pl-PL" sz="3100" kern="1200" dirty="0"/>
        </a:p>
      </dsp:txBody>
      <dsp:txXfrm>
        <a:off x="349472" y="1457291"/>
        <a:ext cx="4177856" cy="825776"/>
      </dsp:txXfrm>
    </dsp:sp>
    <dsp:sp modelId="{4689B662-F295-45C5-9B63-5BD2A1E8014F}">
      <dsp:nvSpPr>
        <dsp:cNvPr id="0" name=""/>
        <dsp:cNvSpPr/>
      </dsp:nvSpPr>
      <dsp:spPr>
        <a:xfrm>
          <a:off x="0" y="3276340"/>
          <a:ext cx="6096000" cy="781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30F543-19EB-4733-AFC9-A66E0EEE863C}">
      <dsp:nvSpPr>
        <dsp:cNvPr id="0" name=""/>
        <dsp:cNvSpPr/>
      </dsp:nvSpPr>
      <dsp:spPr>
        <a:xfrm>
          <a:off x="304800" y="2818780"/>
          <a:ext cx="4267200" cy="9151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377950">
            <a:lnSpc>
              <a:spcPct val="90000"/>
            </a:lnSpc>
            <a:spcBef>
              <a:spcPct val="0"/>
            </a:spcBef>
            <a:spcAft>
              <a:spcPct val="35000"/>
            </a:spcAft>
          </a:pPr>
          <a:r>
            <a:rPr lang="pl-PL" sz="3100" kern="1200" dirty="0" smtClean="0"/>
            <a:t>Potrzeby rodziców</a:t>
          </a:r>
          <a:endParaRPr lang="pl-PL" sz="3100" kern="1200" dirty="0"/>
        </a:p>
      </dsp:txBody>
      <dsp:txXfrm>
        <a:off x="349472" y="2863452"/>
        <a:ext cx="4177856"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4552" cy="499824"/>
          </a:xfrm>
          <a:prstGeom prst="rect">
            <a:avLst/>
          </a:prstGeom>
        </p:spPr>
        <p:txBody>
          <a:bodyPr vert="horz" lIns="96341" tIns="48171" rIns="96341" bIns="48171" rtlCol="0"/>
          <a:lstStyle>
            <a:lvl1pPr algn="l">
              <a:defRPr sz="1300"/>
            </a:lvl1pPr>
          </a:lstStyle>
          <a:p>
            <a:endParaRPr lang="pl-PL"/>
          </a:p>
        </p:txBody>
      </p:sp>
      <p:sp>
        <p:nvSpPr>
          <p:cNvPr id="3" name="Symbol zastępczy daty 2"/>
          <p:cNvSpPr>
            <a:spLocks noGrp="1"/>
          </p:cNvSpPr>
          <p:nvPr>
            <p:ph type="dt" sz="quarter" idx="1"/>
          </p:nvPr>
        </p:nvSpPr>
        <p:spPr>
          <a:xfrm>
            <a:off x="3888210" y="0"/>
            <a:ext cx="2974552" cy="499824"/>
          </a:xfrm>
          <a:prstGeom prst="rect">
            <a:avLst/>
          </a:prstGeom>
        </p:spPr>
        <p:txBody>
          <a:bodyPr vert="horz" lIns="96341" tIns="48171" rIns="96341" bIns="48171" rtlCol="0"/>
          <a:lstStyle>
            <a:lvl1pPr algn="r">
              <a:defRPr sz="1300"/>
            </a:lvl1pPr>
          </a:lstStyle>
          <a:p>
            <a:fld id="{87FBCA8D-507E-4680-B2A8-E44DBF55EB31}" type="datetimeFigureOut">
              <a:rPr lang="pl-PL" smtClean="0"/>
              <a:t>2019-03-19</a:t>
            </a:fld>
            <a:endParaRPr lang="pl-PL"/>
          </a:p>
        </p:txBody>
      </p:sp>
      <p:sp>
        <p:nvSpPr>
          <p:cNvPr id="4" name="Symbol zastępczy stopki 3"/>
          <p:cNvSpPr>
            <a:spLocks noGrp="1"/>
          </p:cNvSpPr>
          <p:nvPr>
            <p:ph type="ftr" sz="quarter" idx="2"/>
          </p:nvPr>
        </p:nvSpPr>
        <p:spPr>
          <a:xfrm>
            <a:off x="0" y="9494929"/>
            <a:ext cx="2974552" cy="499824"/>
          </a:xfrm>
          <a:prstGeom prst="rect">
            <a:avLst/>
          </a:prstGeom>
        </p:spPr>
        <p:txBody>
          <a:bodyPr vert="horz" lIns="96341" tIns="48171" rIns="96341" bIns="48171" rtlCol="0" anchor="b"/>
          <a:lstStyle>
            <a:lvl1pPr algn="l">
              <a:defRPr sz="1300"/>
            </a:lvl1pPr>
          </a:lstStyle>
          <a:p>
            <a:endParaRPr lang="pl-PL"/>
          </a:p>
        </p:txBody>
      </p:sp>
      <p:sp>
        <p:nvSpPr>
          <p:cNvPr id="5" name="Symbol zastępczy numeru slajdu 4"/>
          <p:cNvSpPr>
            <a:spLocks noGrp="1"/>
          </p:cNvSpPr>
          <p:nvPr>
            <p:ph type="sldNum" sz="quarter" idx="3"/>
          </p:nvPr>
        </p:nvSpPr>
        <p:spPr>
          <a:xfrm>
            <a:off x="3888210" y="9494929"/>
            <a:ext cx="2974552" cy="499824"/>
          </a:xfrm>
          <a:prstGeom prst="rect">
            <a:avLst/>
          </a:prstGeom>
        </p:spPr>
        <p:txBody>
          <a:bodyPr vert="horz" lIns="96341" tIns="48171" rIns="96341" bIns="48171" rtlCol="0" anchor="b"/>
          <a:lstStyle>
            <a:lvl1pPr algn="r">
              <a:defRPr sz="1300"/>
            </a:lvl1pPr>
          </a:lstStyle>
          <a:p>
            <a:fld id="{3DDEC75E-369E-4FB7-8523-41E462CCCF64}" type="slidenum">
              <a:rPr lang="pl-PL" smtClean="0"/>
              <a:t>‹#›</a:t>
            </a:fld>
            <a:endParaRPr lang="pl-PL"/>
          </a:p>
        </p:txBody>
      </p:sp>
    </p:spTree>
    <p:extLst>
      <p:ext uri="{BB962C8B-B14F-4D97-AF65-F5344CB8AC3E}">
        <p14:creationId xmlns:p14="http://schemas.microsoft.com/office/powerpoint/2010/main" val="3731824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4552" cy="499824"/>
          </a:xfrm>
          <a:prstGeom prst="rect">
            <a:avLst/>
          </a:prstGeom>
        </p:spPr>
        <p:txBody>
          <a:bodyPr vert="horz" lIns="96341" tIns="48171" rIns="96341" bIns="48171" rtlCol="0"/>
          <a:lstStyle>
            <a:lvl1pPr algn="l">
              <a:defRPr sz="1300"/>
            </a:lvl1pPr>
          </a:lstStyle>
          <a:p>
            <a:endParaRPr lang="pl-PL"/>
          </a:p>
        </p:txBody>
      </p:sp>
      <p:sp>
        <p:nvSpPr>
          <p:cNvPr id="3" name="Symbol zastępczy daty 2"/>
          <p:cNvSpPr>
            <a:spLocks noGrp="1"/>
          </p:cNvSpPr>
          <p:nvPr>
            <p:ph type="dt" idx="1"/>
          </p:nvPr>
        </p:nvSpPr>
        <p:spPr>
          <a:xfrm>
            <a:off x="3888210" y="0"/>
            <a:ext cx="2974552" cy="499824"/>
          </a:xfrm>
          <a:prstGeom prst="rect">
            <a:avLst/>
          </a:prstGeom>
        </p:spPr>
        <p:txBody>
          <a:bodyPr vert="horz" lIns="96341" tIns="48171" rIns="96341" bIns="48171" rtlCol="0"/>
          <a:lstStyle>
            <a:lvl1pPr algn="r">
              <a:defRPr sz="1300"/>
            </a:lvl1pPr>
          </a:lstStyle>
          <a:p>
            <a:fld id="{F60D938A-E2A5-496C-B265-2D5BC45FDCDD}" type="datetimeFigureOut">
              <a:rPr lang="pl-PL" smtClean="0"/>
              <a:t>2019-03-19</a:t>
            </a:fld>
            <a:endParaRPr lang="pl-PL"/>
          </a:p>
        </p:txBody>
      </p:sp>
      <p:sp>
        <p:nvSpPr>
          <p:cNvPr id="4" name="Symbol zastępczy obrazu slajdu 3"/>
          <p:cNvSpPr>
            <a:spLocks noGrp="1" noRot="1" noChangeAspect="1"/>
          </p:cNvSpPr>
          <p:nvPr>
            <p:ph type="sldImg" idx="2"/>
          </p:nvPr>
        </p:nvSpPr>
        <p:spPr>
          <a:xfrm>
            <a:off x="933450" y="749300"/>
            <a:ext cx="4997450" cy="3749675"/>
          </a:xfrm>
          <a:prstGeom prst="rect">
            <a:avLst/>
          </a:prstGeom>
          <a:noFill/>
          <a:ln w="12700">
            <a:solidFill>
              <a:prstClr val="black"/>
            </a:solidFill>
          </a:ln>
        </p:spPr>
        <p:txBody>
          <a:bodyPr vert="horz" lIns="96341" tIns="48171" rIns="96341" bIns="48171" rtlCol="0" anchor="ctr"/>
          <a:lstStyle/>
          <a:p>
            <a:endParaRPr lang="pl-PL"/>
          </a:p>
        </p:txBody>
      </p:sp>
      <p:sp>
        <p:nvSpPr>
          <p:cNvPr id="5" name="Symbol zastępczy notatek 4"/>
          <p:cNvSpPr>
            <a:spLocks noGrp="1"/>
          </p:cNvSpPr>
          <p:nvPr>
            <p:ph type="body" sz="quarter" idx="3"/>
          </p:nvPr>
        </p:nvSpPr>
        <p:spPr>
          <a:xfrm>
            <a:off x="686435" y="4748332"/>
            <a:ext cx="5491480" cy="4498420"/>
          </a:xfrm>
          <a:prstGeom prst="rect">
            <a:avLst/>
          </a:prstGeom>
        </p:spPr>
        <p:txBody>
          <a:bodyPr vert="horz" lIns="96341" tIns="48171" rIns="96341" bIns="48171"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94929"/>
            <a:ext cx="2974552" cy="499824"/>
          </a:xfrm>
          <a:prstGeom prst="rect">
            <a:avLst/>
          </a:prstGeom>
        </p:spPr>
        <p:txBody>
          <a:bodyPr vert="horz" lIns="96341" tIns="48171" rIns="96341" bIns="48171" rtlCol="0" anchor="b"/>
          <a:lstStyle>
            <a:lvl1pPr algn="l">
              <a:defRPr sz="1300"/>
            </a:lvl1pPr>
          </a:lstStyle>
          <a:p>
            <a:endParaRPr lang="pl-PL"/>
          </a:p>
        </p:txBody>
      </p:sp>
      <p:sp>
        <p:nvSpPr>
          <p:cNvPr id="7" name="Symbol zastępczy numeru slajdu 6"/>
          <p:cNvSpPr>
            <a:spLocks noGrp="1"/>
          </p:cNvSpPr>
          <p:nvPr>
            <p:ph type="sldNum" sz="quarter" idx="5"/>
          </p:nvPr>
        </p:nvSpPr>
        <p:spPr>
          <a:xfrm>
            <a:off x="3888210" y="9494929"/>
            <a:ext cx="2974552" cy="499824"/>
          </a:xfrm>
          <a:prstGeom prst="rect">
            <a:avLst/>
          </a:prstGeom>
        </p:spPr>
        <p:txBody>
          <a:bodyPr vert="horz" lIns="96341" tIns="48171" rIns="96341" bIns="48171" rtlCol="0" anchor="b"/>
          <a:lstStyle>
            <a:lvl1pPr algn="r">
              <a:defRPr sz="1300"/>
            </a:lvl1pPr>
          </a:lstStyle>
          <a:p>
            <a:fld id="{1CB58F40-A929-4F44-8056-90EF5E2BEF5B}" type="slidenum">
              <a:rPr lang="pl-PL" smtClean="0"/>
              <a:t>‹#›</a:t>
            </a:fld>
            <a:endParaRPr lang="pl-PL"/>
          </a:p>
        </p:txBody>
      </p:sp>
    </p:spTree>
    <p:extLst>
      <p:ext uri="{BB962C8B-B14F-4D97-AF65-F5344CB8AC3E}">
        <p14:creationId xmlns:p14="http://schemas.microsoft.com/office/powerpoint/2010/main" val="3390604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1</a:t>
            </a:fld>
            <a:endParaRPr lang="pl-PL"/>
          </a:p>
        </p:txBody>
      </p:sp>
    </p:spTree>
    <p:extLst>
      <p:ext uri="{BB962C8B-B14F-4D97-AF65-F5344CB8AC3E}">
        <p14:creationId xmlns:p14="http://schemas.microsoft.com/office/powerpoint/2010/main" val="2117129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10</a:t>
            </a:fld>
            <a:endParaRPr lang="pl-PL"/>
          </a:p>
        </p:txBody>
      </p:sp>
    </p:spTree>
    <p:extLst>
      <p:ext uri="{BB962C8B-B14F-4D97-AF65-F5344CB8AC3E}">
        <p14:creationId xmlns:p14="http://schemas.microsoft.com/office/powerpoint/2010/main" val="2602238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11</a:t>
            </a:fld>
            <a:endParaRPr lang="pl-PL"/>
          </a:p>
        </p:txBody>
      </p:sp>
    </p:spTree>
    <p:extLst>
      <p:ext uri="{BB962C8B-B14F-4D97-AF65-F5344CB8AC3E}">
        <p14:creationId xmlns:p14="http://schemas.microsoft.com/office/powerpoint/2010/main" val="366670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12</a:t>
            </a:fld>
            <a:endParaRPr lang="pl-PL"/>
          </a:p>
        </p:txBody>
      </p:sp>
    </p:spTree>
    <p:extLst>
      <p:ext uri="{BB962C8B-B14F-4D97-AF65-F5344CB8AC3E}">
        <p14:creationId xmlns:p14="http://schemas.microsoft.com/office/powerpoint/2010/main" val="1796556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smtClean="0"/>
          </a:p>
          <a:p>
            <a:endParaRPr lang="pl-PL" dirty="0"/>
          </a:p>
        </p:txBody>
      </p:sp>
      <p:sp>
        <p:nvSpPr>
          <p:cNvPr id="4" name="Symbol zastępczy numeru slajdu 3"/>
          <p:cNvSpPr>
            <a:spLocks noGrp="1"/>
          </p:cNvSpPr>
          <p:nvPr>
            <p:ph type="sldNum" sz="quarter" idx="10"/>
          </p:nvPr>
        </p:nvSpPr>
        <p:spPr/>
        <p:txBody>
          <a:bodyPr/>
          <a:lstStyle/>
          <a:p>
            <a:fld id="{1CB58F40-A929-4F44-8056-90EF5E2BEF5B}" type="slidenum">
              <a:rPr lang="pl-PL" smtClean="0"/>
              <a:t>13</a:t>
            </a:fld>
            <a:endParaRPr lang="pl-PL"/>
          </a:p>
        </p:txBody>
      </p:sp>
    </p:spTree>
    <p:extLst>
      <p:ext uri="{BB962C8B-B14F-4D97-AF65-F5344CB8AC3E}">
        <p14:creationId xmlns:p14="http://schemas.microsoft.com/office/powerpoint/2010/main" val="1079190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Kiedy ktoś odbiera sobie życie, to cios, jakim jest śmierć, działa jak fala uderzeniowa, rażąca wokół wszystkich, którzy znali tę osobę i mieli z nią kontakt.</a:t>
            </a:r>
          </a:p>
          <a:p>
            <a:r>
              <a:rPr lang="pl-PL" dirty="0" smtClean="0"/>
              <a:t>W przeciwieństwie do nagłego wypadku, w przypadku samobójstwa pozostaje na zawsze boleśnie raniąca świadomość członków rodziny, iż stracili kogoś ukochanego w wyniku jego własnej decyzji odejścia ze świata. </a:t>
            </a:r>
          </a:p>
          <a:p>
            <a:r>
              <a:rPr lang="pl-PL" dirty="0" smtClean="0"/>
              <a:t>Żałoba po samobójstwie jest inna!</a:t>
            </a:r>
          </a:p>
          <a:p>
            <a:endParaRPr lang="pl-PL" dirty="0"/>
          </a:p>
        </p:txBody>
      </p:sp>
      <p:sp>
        <p:nvSpPr>
          <p:cNvPr id="4" name="Symbol zastępczy numeru slajdu 3"/>
          <p:cNvSpPr>
            <a:spLocks noGrp="1"/>
          </p:cNvSpPr>
          <p:nvPr>
            <p:ph type="sldNum" sz="quarter" idx="10"/>
          </p:nvPr>
        </p:nvSpPr>
        <p:spPr/>
        <p:txBody>
          <a:bodyPr/>
          <a:lstStyle/>
          <a:p>
            <a:fld id="{1CB58F40-A929-4F44-8056-90EF5E2BEF5B}" type="slidenum">
              <a:rPr lang="pl-PL" smtClean="0"/>
              <a:t>14</a:t>
            </a:fld>
            <a:endParaRPr lang="pl-PL"/>
          </a:p>
        </p:txBody>
      </p:sp>
    </p:spTree>
    <p:extLst>
      <p:ext uri="{BB962C8B-B14F-4D97-AF65-F5344CB8AC3E}">
        <p14:creationId xmlns:p14="http://schemas.microsoft.com/office/powerpoint/2010/main" val="1034450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15</a:t>
            </a:fld>
            <a:endParaRPr lang="pl-PL"/>
          </a:p>
        </p:txBody>
      </p:sp>
    </p:spTree>
    <p:extLst>
      <p:ext uri="{BB962C8B-B14F-4D97-AF65-F5344CB8AC3E}">
        <p14:creationId xmlns:p14="http://schemas.microsoft.com/office/powerpoint/2010/main" val="2653879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16</a:t>
            </a:fld>
            <a:endParaRPr lang="pl-PL"/>
          </a:p>
        </p:txBody>
      </p:sp>
    </p:spTree>
    <p:extLst>
      <p:ext uri="{BB962C8B-B14F-4D97-AF65-F5344CB8AC3E}">
        <p14:creationId xmlns:p14="http://schemas.microsoft.com/office/powerpoint/2010/main" val="1359493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17</a:t>
            </a:fld>
            <a:endParaRPr lang="pl-PL"/>
          </a:p>
        </p:txBody>
      </p:sp>
    </p:spTree>
    <p:extLst>
      <p:ext uri="{BB962C8B-B14F-4D97-AF65-F5344CB8AC3E}">
        <p14:creationId xmlns:p14="http://schemas.microsoft.com/office/powerpoint/2010/main" val="1376434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Współpraca z innymi podmiotami</a:t>
            </a:r>
            <a:endParaRPr lang="pl-PL" dirty="0"/>
          </a:p>
        </p:txBody>
      </p:sp>
      <p:sp>
        <p:nvSpPr>
          <p:cNvPr id="4" name="Symbol zastępczy numeru slajdu 3"/>
          <p:cNvSpPr>
            <a:spLocks noGrp="1"/>
          </p:cNvSpPr>
          <p:nvPr>
            <p:ph type="sldNum" sz="quarter" idx="10"/>
          </p:nvPr>
        </p:nvSpPr>
        <p:spPr/>
        <p:txBody>
          <a:bodyPr/>
          <a:lstStyle/>
          <a:p>
            <a:fld id="{1CB58F40-A929-4F44-8056-90EF5E2BEF5B}" type="slidenum">
              <a:rPr lang="pl-PL" smtClean="0"/>
              <a:t>18</a:t>
            </a:fld>
            <a:endParaRPr lang="pl-PL"/>
          </a:p>
        </p:txBody>
      </p:sp>
    </p:spTree>
    <p:extLst>
      <p:ext uri="{BB962C8B-B14F-4D97-AF65-F5344CB8AC3E}">
        <p14:creationId xmlns:p14="http://schemas.microsoft.com/office/powerpoint/2010/main" val="1170691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pokazanie też ewentualne konsekwencje niewyjawienia prawdy</a:t>
            </a:r>
            <a:endParaRPr lang="pl-PL" dirty="0"/>
          </a:p>
        </p:txBody>
      </p:sp>
      <p:sp>
        <p:nvSpPr>
          <p:cNvPr id="4" name="Symbol zastępczy numeru slajdu 3"/>
          <p:cNvSpPr>
            <a:spLocks noGrp="1"/>
          </p:cNvSpPr>
          <p:nvPr>
            <p:ph type="sldNum" sz="quarter" idx="10"/>
          </p:nvPr>
        </p:nvSpPr>
        <p:spPr/>
        <p:txBody>
          <a:bodyPr/>
          <a:lstStyle/>
          <a:p>
            <a:fld id="{1CB58F40-A929-4F44-8056-90EF5E2BEF5B}" type="slidenum">
              <a:rPr lang="pl-PL" smtClean="0"/>
              <a:t>19</a:t>
            </a:fld>
            <a:endParaRPr lang="pl-PL"/>
          </a:p>
        </p:txBody>
      </p:sp>
    </p:spTree>
    <p:extLst>
      <p:ext uri="{BB962C8B-B14F-4D97-AF65-F5344CB8AC3E}">
        <p14:creationId xmlns:p14="http://schemas.microsoft.com/office/powerpoint/2010/main" val="1383037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a:t>
            </a:fld>
            <a:endParaRPr lang="pl-PL"/>
          </a:p>
        </p:txBody>
      </p:sp>
    </p:spTree>
    <p:extLst>
      <p:ext uri="{BB962C8B-B14F-4D97-AF65-F5344CB8AC3E}">
        <p14:creationId xmlns:p14="http://schemas.microsoft.com/office/powerpoint/2010/main" val="642641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20</a:t>
            </a:fld>
            <a:endParaRPr lang="pl-PL"/>
          </a:p>
        </p:txBody>
      </p:sp>
    </p:spTree>
    <p:extLst>
      <p:ext uri="{BB962C8B-B14F-4D97-AF65-F5344CB8AC3E}">
        <p14:creationId xmlns:p14="http://schemas.microsoft.com/office/powerpoint/2010/main" val="17617844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21</a:t>
            </a:fld>
            <a:endParaRPr lang="pl-PL"/>
          </a:p>
        </p:txBody>
      </p:sp>
    </p:spTree>
    <p:extLst>
      <p:ext uri="{BB962C8B-B14F-4D97-AF65-F5344CB8AC3E}">
        <p14:creationId xmlns:p14="http://schemas.microsoft.com/office/powerpoint/2010/main" val="15450119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22</a:t>
            </a:fld>
            <a:endParaRPr lang="pl-PL"/>
          </a:p>
        </p:txBody>
      </p:sp>
    </p:spTree>
    <p:extLst>
      <p:ext uri="{BB962C8B-B14F-4D97-AF65-F5344CB8AC3E}">
        <p14:creationId xmlns:p14="http://schemas.microsoft.com/office/powerpoint/2010/main" val="2423407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23</a:t>
            </a:fld>
            <a:endParaRPr lang="pl-PL"/>
          </a:p>
        </p:txBody>
      </p:sp>
    </p:spTree>
    <p:extLst>
      <p:ext uri="{BB962C8B-B14F-4D97-AF65-F5344CB8AC3E}">
        <p14:creationId xmlns:p14="http://schemas.microsoft.com/office/powerpoint/2010/main" val="288899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24</a:t>
            </a:fld>
            <a:endParaRPr lang="pl-PL"/>
          </a:p>
        </p:txBody>
      </p:sp>
    </p:spTree>
    <p:extLst>
      <p:ext uri="{BB962C8B-B14F-4D97-AF65-F5344CB8AC3E}">
        <p14:creationId xmlns:p14="http://schemas.microsoft.com/office/powerpoint/2010/main" val="22760887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25</a:t>
            </a:fld>
            <a:endParaRPr lang="pl-PL"/>
          </a:p>
        </p:txBody>
      </p:sp>
    </p:spTree>
    <p:extLst>
      <p:ext uri="{BB962C8B-B14F-4D97-AF65-F5344CB8AC3E}">
        <p14:creationId xmlns:p14="http://schemas.microsoft.com/office/powerpoint/2010/main" val="18858638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26</a:t>
            </a:fld>
            <a:endParaRPr lang="pl-PL"/>
          </a:p>
        </p:txBody>
      </p:sp>
    </p:spTree>
    <p:extLst>
      <p:ext uri="{BB962C8B-B14F-4D97-AF65-F5344CB8AC3E}">
        <p14:creationId xmlns:p14="http://schemas.microsoft.com/office/powerpoint/2010/main" val="55290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27</a:t>
            </a:fld>
            <a:endParaRPr lang="pl-PL"/>
          </a:p>
        </p:txBody>
      </p:sp>
    </p:spTree>
    <p:extLst>
      <p:ext uri="{BB962C8B-B14F-4D97-AF65-F5344CB8AC3E}">
        <p14:creationId xmlns:p14="http://schemas.microsoft.com/office/powerpoint/2010/main" val="7779890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28</a:t>
            </a:fld>
            <a:endParaRPr lang="pl-PL"/>
          </a:p>
        </p:txBody>
      </p:sp>
    </p:spTree>
    <p:extLst>
      <p:ext uri="{BB962C8B-B14F-4D97-AF65-F5344CB8AC3E}">
        <p14:creationId xmlns:p14="http://schemas.microsoft.com/office/powerpoint/2010/main" val="20177804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CB58F40-A929-4F44-8056-90EF5E2BEF5B}" type="slidenum">
              <a:rPr lang="pl-PL" smtClean="0"/>
              <a:t>29</a:t>
            </a:fld>
            <a:endParaRPr lang="pl-PL"/>
          </a:p>
        </p:txBody>
      </p:sp>
    </p:spTree>
    <p:extLst>
      <p:ext uri="{BB962C8B-B14F-4D97-AF65-F5344CB8AC3E}">
        <p14:creationId xmlns:p14="http://schemas.microsoft.com/office/powerpoint/2010/main" val="632564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3</a:t>
            </a:fld>
            <a:endParaRPr lang="pl-PL"/>
          </a:p>
        </p:txBody>
      </p:sp>
    </p:spTree>
    <p:extLst>
      <p:ext uri="{BB962C8B-B14F-4D97-AF65-F5344CB8AC3E}">
        <p14:creationId xmlns:p14="http://schemas.microsoft.com/office/powerpoint/2010/main" val="13662431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30</a:t>
            </a:fld>
            <a:endParaRPr lang="pl-PL"/>
          </a:p>
        </p:txBody>
      </p:sp>
    </p:spTree>
    <p:extLst>
      <p:ext uri="{BB962C8B-B14F-4D97-AF65-F5344CB8AC3E}">
        <p14:creationId xmlns:p14="http://schemas.microsoft.com/office/powerpoint/2010/main" val="31637844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31</a:t>
            </a:fld>
            <a:endParaRPr lang="pl-PL"/>
          </a:p>
        </p:txBody>
      </p:sp>
    </p:spTree>
    <p:extLst>
      <p:ext uri="{BB962C8B-B14F-4D97-AF65-F5344CB8AC3E}">
        <p14:creationId xmlns:p14="http://schemas.microsoft.com/office/powerpoint/2010/main" val="1569246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4</a:t>
            </a:fld>
            <a:endParaRPr lang="pl-PL"/>
          </a:p>
        </p:txBody>
      </p:sp>
    </p:spTree>
    <p:extLst>
      <p:ext uri="{BB962C8B-B14F-4D97-AF65-F5344CB8AC3E}">
        <p14:creationId xmlns:p14="http://schemas.microsoft.com/office/powerpoint/2010/main" val="2075336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5</a:t>
            </a:fld>
            <a:endParaRPr lang="pl-PL"/>
          </a:p>
        </p:txBody>
      </p:sp>
    </p:spTree>
    <p:extLst>
      <p:ext uri="{BB962C8B-B14F-4D97-AF65-F5344CB8AC3E}">
        <p14:creationId xmlns:p14="http://schemas.microsoft.com/office/powerpoint/2010/main" val="33974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CB58F40-A929-4F44-8056-90EF5E2BEF5B}" type="slidenum">
              <a:rPr lang="pl-PL" smtClean="0"/>
              <a:t>6</a:t>
            </a:fld>
            <a:endParaRPr lang="pl-PL"/>
          </a:p>
        </p:txBody>
      </p:sp>
    </p:spTree>
    <p:extLst>
      <p:ext uri="{BB962C8B-B14F-4D97-AF65-F5344CB8AC3E}">
        <p14:creationId xmlns:p14="http://schemas.microsoft.com/office/powerpoint/2010/main" val="610543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7</a:t>
            </a:fld>
            <a:endParaRPr lang="pl-PL"/>
          </a:p>
        </p:txBody>
      </p:sp>
    </p:spTree>
    <p:extLst>
      <p:ext uri="{BB962C8B-B14F-4D97-AF65-F5344CB8AC3E}">
        <p14:creationId xmlns:p14="http://schemas.microsoft.com/office/powerpoint/2010/main" val="3511938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8</a:t>
            </a:fld>
            <a:endParaRPr lang="pl-PL"/>
          </a:p>
        </p:txBody>
      </p:sp>
    </p:spTree>
    <p:extLst>
      <p:ext uri="{BB962C8B-B14F-4D97-AF65-F5344CB8AC3E}">
        <p14:creationId xmlns:p14="http://schemas.microsoft.com/office/powerpoint/2010/main" val="128873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CB58F40-A929-4F44-8056-90EF5E2BEF5B}" type="slidenum">
              <a:rPr lang="pl-PL" smtClean="0"/>
              <a:t>9</a:t>
            </a:fld>
            <a:endParaRPr lang="pl-PL"/>
          </a:p>
        </p:txBody>
      </p:sp>
    </p:spTree>
    <p:extLst>
      <p:ext uri="{BB962C8B-B14F-4D97-AF65-F5344CB8AC3E}">
        <p14:creationId xmlns:p14="http://schemas.microsoft.com/office/powerpoint/2010/main" val="732974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pl-PL" smtClean="0"/>
              <a:t>Kliknij, aby edytować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247CE3BE-0509-4E20-8E53-5D1A996146F9}" type="datetimeFigureOut">
              <a:rPr lang="pl-PL" smtClean="0"/>
              <a:t>2019-03-19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17ED9E-443D-4032-9BAE-8B3622DD2923}"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247CE3BE-0509-4E20-8E53-5D1A996146F9}" type="datetimeFigureOut">
              <a:rPr lang="pl-PL" smtClean="0"/>
              <a:t>2019-03-19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17ED9E-443D-4032-9BAE-8B3622DD292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47CE3BE-0509-4E20-8E53-5D1A996146F9}" type="datetimeFigureOut">
              <a:rPr lang="pl-PL" smtClean="0"/>
              <a:t>2019-03-19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17ED9E-443D-4032-9BAE-8B3622DD2923}" type="slidenum">
              <a:rPr lang="pl-PL" smtClean="0"/>
              <a:t>‹#›</a:t>
            </a:fld>
            <a:endParaRPr lang="pl-PL"/>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247CE3BE-0509-4E20-8E53-5D1A996146F9}" type="datetimeFigureOut">
              <a:rPr lang="pl-PL" smtClean="0"/>
              <a:t>2019-03-19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17ED9E-443D-4032-9BAE-8B3622DD2923}" type="slidenum">
              <a:rPr lang="pl-PL" smtClean="0"/>
              <a:t>‹#›</a:t>
            </a:fld>
            <a:endParaRPr lang="pl-PL"/>
          </a:p>
        </p:txBody>
      </p:sp>
      <p:sp>
        <p:nvSpPr>
          <p:cNvPr id="7" name="Title 6"/>
          <p:cNvSpPr>
            <a:spLocks noGrp="1"/>
          </p:cNvSpPr>
          <p:nvPr>
            <p:ph type="title"/>
          </p:nvPr>
        </p:nvSpPr>
        <p:spPr/>
        <p:txBody>
          <a:bodyPr/>
          <a:lstStyle/>
          <a:p>
            <a:r>
              <a:rPr lang="pl-PL" smtClean="0"/>
              <a:t>Kliknij, aby edytować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pl-PL" smtClean="0"/>
              <a:t>Kliknij, aby edytować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247CE3BE-0509-4E20-8E53-5D1A996146F9}" type="datetimeFigureOut">
              <a:rPr lang="pl-PL" smtClean="0"/>
              <a:t>2019-03-19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917ED9E-443D-4032-9BAE-8B3622DD2923}"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5" name="Date Placeholder 4"/>
          <p:cNvSpPr>
            <a:spLocks noGrp="1"/>
          </p:cNvSpPr>
          <p:nvPr>
            <p:ph type="dt" sz="half" idx="10"/>
          </p:nvPr>
        </p:nvSpPr>
        <p:spPr/>
        <p:txBody>
          <a:bodyPr/>
          <a:lstStyle/>
          <a:p>
            <a:fld id="{247CE3BE-0509-4E20-8E53-5D1A996146F9}" type="datetimeFigureOut">
              <a:rPr lang="pl-PL" smtClean="0"/>
              <a:t>2019-03-19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917ED9E-443D-4032-9BAE-8B3622DD2923}" type="slidenum">
              <a:rPr lang="pl-PL" smtClean="0"/>
              <a:t>‹#›</a:t>
            </a:fld>
            <a:endParaRPr lang="pl-PL"/>
          </a:p>
        </p:txBody>
      </p:sp>
      <p:sp>
        <p:nvSpPr>
          <p:cNvPr id="9" name="Content Placeholder 8"/>
          <p:cNvSpPr>
            <a:spLocks noGrp="1"/>
          </p:cNvSpPr>
          <p:nvPr>
            <p:ph sz="quarter" idx="13"/>
          </p:nvPr>
        </p:nvSpPr>
        <p:spPr>
          <a:xfrm>
            <a:off x="676655" y="2679192"/>
            <a:ext cx="3822192" cy="34472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247CE3BE-0509-4E20-8E53-5D1A996146F9}" type="datetimeFigureOut">
              <a:rPr lang="pl-PL" smtClean="0"/>
              <a:t>2019-03-19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917ED9E-443D-4032-9BAE-8B3622DD2923}"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247CE3BE-0509-4E20-8E53-5D1A996146F9}" type="datetimeFigureOut">
              <a:rPr lang="pl-PL" smtClean="0"/>
              <a:t>2019-03-19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917ED9E-443D-4032-9BAE-8B3622DD292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47CE3BE-0509-4E20-8E53-5D1A996146F9}" type="datetimeFigureOut">
              <a:rPr lang="pl-PL" smtClean="0"/>
              <a:t>2019-03-19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917ED9E-443D-4032-9BAE-8B3622DD292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47CE3BE-0509-4E20-8E53-5D1A996146F9}" type="datetimeFigureOut">
              <a:rPr lang="pl-PL" smtClean="0"/>
              <a:t>2019-03-19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917ED9E-443D-4032-9BAE-8B3622DD2923}" type="slidenum">
              <a:rPr lang="pl-PL" smtClean="0"/>
              <a:t>‹#›</a:t>
            </a:fld>
            <a:endParaRPr lang="pl-PL"/>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pl-PL" smtClean="0"/>
              <a:t>Kliknij, aby edytować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pl-PL" smtClean="0"/>
              <a:t>Kliknij, aby edytować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247CE3BE-0509-4E20-8E53-5D1A996146F9}" type="datetimeFigureOut">
              <a:rPr lang="pl-PL" smtClean="0"/>
              <a:t>2019-03-19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917ED9E-443D-4032-9BAE-8B3622DD2923}" type="slidenum">
              <a:rPr lang="pl-PL" smtClean="0"/>
              <a:t>‹#›</a:t>
            </a:fld>
            <a:endParaRPr lang="pl-PL"/>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47CE3BE-0509-4E20-8E53-5D1A996146F9}" type="datetimeFigureOut">
              <a:rPr lang="pl-PL" smtClean="0"/>
              <a:t>2019-03-19</a:t>
            </a:fld>
            <a:endParaRPr lang="pl-PL"/>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pl-PL"/>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917ED9E-443D-4032-9BAE-8B3622DD2923}" type="slidenum">
              <a:rPr lang="pl-PL" smtClean="0"/>
              <a:t>‹#›</a:t>
            </a:fld>
            <a:endParaRPr lang="pl-PL"/>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268761"/>
            <a:ext cx="7772400" cy="2331690"/>
          </a:xfrm>
        </p:spPr>
        <p:txBody>
          <a:bodyPr>
            <a:normAutofit/>
          </a:bodyPr>
          <a:lstStyle/>
          <a:p>
            <a:r>
              <a:rPr lang="pl-PL" b="1" i="1" dirty="0"/>
              <a:t>Jak wesprzeć środowisko rówieśnicze i rodzinę w obliczu śmierci samobójczej?</a:t>
            </a:r>
            <a:endParaRPr lang="pl-PL" dirty="0"/>
          </a:p>
        </p:txBody>
      </p:sp>
      <p:sp>
        <p:nvSpPr>
          <p:cNvPr id="3" name="Podtytuł 2"/>
          <p:cNvSpPr>
            <a:spLocks noGrp="1"/>
          </p:cNvSpPr>
          <p:nvPr>
            <p:ph type="subTitle" idx="1"/>
          </p:nvPr>
        </p:nvSpPr>
        <p:spPr/>
        <p:txBody>
          <a:bodyPr>
            <a:normAutofit/>
          </a:bodyPr>
          <a:lstStyle/>
          <a:p>
            <a:r>
              <a:rPr lang="pl-PL" sz="2800" dirty="0" smtClean="0"/>
              <a:t>Renata Chronowska</a:t>
            </a:r>
          </a:p>
          <a:p>
            <a:r>
              <a:rPr lang="pl-PL" sz="2800" dirty="0" smtClean="0"/>
              <a:t> pielęgniarka, psycholog</a:t>
            </a:r>
            <a:endParaRPr lang="pl-PL" sz="2800" dirty="0"/>
          </a:p>
        </p:txBody>
      </p:sp>
    </p:spTree>
    <p:extLst>
      <p:ext uri="{BB962C8B-B14F-4D97-AF65-F5344CB8AC3E}">
        <p14:creationId xmlns:p14="http://schemas.microsoft.com/office/powerpoint/2010/main" val="395053896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Font typeface="Arial" panose="020B0604020202020204" pitchFamily="34" charset="0"/>
              <a:buChar char="•"/>
            </a:pPr>
            <a:r>
              <a:rPr lang="pl-PL" dirty="0"/>
              <a:t>Wzmianki o samobójstwie, poczuciu bezsensu życia</a:t>
            </a:r>
          </a:p>
          <a:p>
            <a:pPr>
              <a:buFont typeface="Arial" panose="020B0604020202020204" pitchFamily="34" charset="0"/>
              <a:buChar char="•"/>
            </a:pPr>
            <a:r>
              <a:rPr lang="pl-PL" dirty="0"/>
              <a:t>Zmiany zachowania</a:t>
            </a:r>
          </a:p>
          <a:p>
            <a:pPr>
              <a:buFont typeface="Arial" panose="020B0604020202020204" pitchFamily="34" charset="0"/>
              <a:buChar char="•"/>
            </a:pPr>
            <a:r>
              <a:rPr lang="pl-PL" dirty="0"/>
              <a:t>Informacje o wcześniejszych samouszkodzeniach, próbach samobójczych oraz zachowaniach impulsywnych</a:t>
            </a:r>
          </a:p>
          <a:p>
            <a:pPr>
              <a:buFont typeface="Arial" panose="020B0604020202020204" pitchFamily="34" charset="0"/>
              <a:buChar char="•"/>
            </a:pPr>
            <a:r>
              <a:rPr lang="pl-PL" dirty="0"/>
              <a:t>Trudna sytuacja rodzinna</a:t>
            </a:r>
          </a:p>
          <a:p>
            <a:pPr>
              <a:buFont typeface="Arial" panose="020B0604020202020204" pitchFamily="34" charset="0"/>
              <a:buChar char="•"/>
            </a:pPr>
            <a:r>
              <a:rPr lang="pl-PL" dirty="0"/>
              <a:t>Występowanie w rodzinie samobójstw i zaburzeń psychicznych</a:t>
            </a:r>
          </a:p>
          <a:p>
            <a:endParaRPr lang="pl-PL" dirty="0"/>
          </a:p>
        </p:txBody>
      </p:sp>
      <p:sp>
        <p:nvSpPr>
          <p:cNvPr id="3" name="Tytuł 2"/>
          <p:cNvSpPr>
            <a:spLocks noGrp="1"/>
          </p:cNvSpPr>
          <p:nvPr>
            <p:ph type="title"/>
          </p:nvPr>
        </p:nvSpPr>
        <p:spPr/>
        <p:txBody>
          <a:bodyPr>
            <a:normAutofit fontScale="90000"/>
          </a:bodyPr>
          <a:lstStyle/>
          <a:p>
            <a:r>
              <a:rPr lang="pl-PL" dirty="0"/>
              <a:t>ZNAKI OSTRZEGAJĄCE O SAMOBÓJSTWIE</a:t>
            </a:r>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940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a:buFont typeface="Wingdings" panose="05000000000000000000" pitchFamily="2" charset="2"/>
              <a:buChar char="§"/>
            </a:pPr>
            <a:r>
              <a:rPr lang="pl-PL" sz="3200" dirty="0"/>
              <a:t>Celowe i świadome pozbawienie się życia…</a:t>
            </a:r>
          </a:p>
          <a:p>
            <a:pPr>
              <a:buFont typeface="Wingdings" panose="05000000000000000000" pitchFamily="2" charset="2"/>
              <a:buChar char="§"/>
            </a:pPr>
            <a:r>
              <a:rPr lang="pl-PL" sz="3200" dirty="0"/>
              <a:t>Przemyślane, zamierzone działanie zagrażające życiu, podjęte samodzielnie, którego następstwem jest śmierć</a:t>
            </a:r>
          </a:p>
          <a:p>
            <a:pPr>
              <a:buFont typeface="Wingdings" panose="05000000000000000000" pitchFamily="2" charset="2"/>
              <a:buChar char="§"/>
            </a:pPr>
            <a:r>
              <a:rPr lang="pl-PL" sz="3200" dirty="0"/>
              <a:t>Wybrane dobrowolne zachowanie, które w możliwie najkrótszym terminie ma spowodować własną śmierć</a:t>
            </a:r>
          </a:p>
          <a:p>
            <a:pPr>
              <a:buFont typeface="Wingdings" panose="05000000000000000000" pitchFamily="2" charset="2"/>
              <a:buChar char="§"/>
            </a:pPr>
            <a:r>
              <a:rPr lang="pl-PL" sz="3200" dirty="0"/>
              <a:t>Wyraz szczególnie nasilonej agresji</a:t>
            </a:r>
          </a:p>
          <a:p>
            <a:pPr marL="0" lvl="2" indent="0">
              <a:buNone/>
            </a:pPr>
            <a:r>
              <a:rPr lang="pl-PL" dirty="0"/>
              <a:t>Nawet jeśli agresja jest kierowana ku sobie, to należy ją traktować także jako agresję wobec otoczenia</a:t>
            </a:r>
            <a:endParaRPr lang="pl-PL" i="1" dirty="0"/>
          </a:p>
          <a:p>
            <a:endParaRPr lang="pl-PL" dirty="0"/>
          </a:p>
        </p:txBody>
      </p:sp>
      <p:sp>
        <p:nvSpPr>
          <p:cNvPr id="3" name="Tytuł 2"/>
          <p:cNvSpPr>
            <a:spLocks noGrp="1"/>
          </p:cNvSpPr>
          <p:nvPr>
            <p:ph type="title"/>
          </p:nvPr>
        </p:nvSpPr>
        <p:spPr/>
        <p:txBody>
          <a:bodyPr/>
          <a:lstStyle/>
          <a:p>
            <a:r>
              <a:rPr lang="pl-PL" dirty="0" smtClean="0"/>
              <a:t>SAMOBÓJSTWO</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9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043608" y="3068960"/>
            <a:ext cx="7200800" cy="2376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800" dirty="0">
                <a:solidFill>
                  <a:schemeClr val="bg1"/>
                </a:solidFill>
              </a:rPr>
              <a:t>Przyjmuje się, że 4 osoby bezpośrednio i do 20 osób pozostających w pośrednim kontakcie </a:t>
            </a:r>
            <a:r>
              <a:rPr lang="pl-PL" sz="2800" dirty="0" smtClean="0">
                <a:solidFill>
                  <a:schemeClr val="bg1"/>
                </a:solidFill>
              </a:rPr>
              <a:t>ofiary samobójstwa </a:t>
            </a:r>
            <a:r>
              <a:rPr lang="pl-PL" sz="2800" dirty="0">
                <a:solidFill>
                  <a:schemeClr val="bg1"/>
                </a:solidFill>
              </a:rPr>
              <a:t>cierpi po jej śmierci. </a:t>
            </a:r>
            <a:r>
              <a:rPr lang="pl-PL" sz="2000" dirty="0" smtClean="0">
                <a:solidFill>
                  <a:schemeClr val="bg1"/>
                </a:solidFill>
              </a:rPr>
              <a:t>(wg. Polskiego Towarzystwa Suicydologicznego)</a:t>
            </a:r>
            <a:endParaRPr lang="pl-PL" sz="2000" dirty="0">
              <a:solidFill>
                <a:schemeClr val="bg1"/>
              </a:solidFill>
            </a:endParaRPr>
          </a:p>
        </p:txBody>
      </p:sp>
      <p:sp>
        <p:nvSpPr>
          <p:cNvPr id="5" name="Prostokąt zaokrąglony 4"/>
          <p:cNvSpPr/>
          <p:nvPr/>
        </p:nvSpPr>
        <p:spPr>
          <a:xfrm>
            <a:off x="1043608" y="1268760"/>
            <a:ext cx="73448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smtClean="0"/>
              <a:t>Śmierć samobójcza</a:t>
            </a:r>
            <a:endParaRPr lang="pl-PL" sz="3200" dirty="0"/>
          </a:p>
        </p:txBody>
      </p:sp>
      <p:sp>
        <p:nvSpPr>
          <p:cNvPr id="6" name="Strzałka w dół 5"/>
          <p:cNvSpPr/>
          <p:nvPr/>
        </p:nvSpPr>
        <p:spPr>
          <a:xfrm>
            <a:off x="4644008" y="2420888"/>
            <a:ext cx="432048" cy="43204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332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idx="1"/>
          </p:nvPr>
        </p:nvSpPr>
        <p:spPr/>
        <p:txBody>
          <a:bodyPr>
            <a:normAutofit/>
          </a:bodyPr>
          <a:lstStyle/>
          <a:p>
            <a:pPr marL="0" indent="0">
              <a:buNone/>
            </a:pPr>
            <a:r>
              <a:rPr lang="pl-PL" dirty="0"/>
              <a:t>Żałoba jest </a:t>
            </a:r>
            <a:r>
              <a:rPr lang="pl-PL" dirty="0" smtClean="0"/>
              <a:t>to psychiczna, społeczna </a:t>
            </a:r>
            <a:r>
              <a:rPr lang="pl-PL" dirty="0"/>
              <a:t>i </a:t>
            </a:r>
            <a:r>
              <a:rPr lang="pl-PL" dirty="0" smtClean="0"/>
              <a:t>cielesna reakcja, stanowiąca </a:t>
            </a:r>
            <a:r>
              <a:rPr lang="pl-PL" dirty="0"/>
              <a:t>odpowiedź człowieka na </a:t>
            </a:r>
            <a:r>
              <a:rPr lang="pl-PL" dirty="0" smtClean="0"/>
              <a:t>utratę – śmierć bliskiej osoby, ale również najwyżej cenionych wartości.</a:t>
            </a:r>
          </a:p>
          <a:p>
            <a:pPr marL="0" indent="0" algn="ctr">
              <a:buNone/>
            </a:pPr>
            <a:r>
              <a:rPr lang="pl-PL" dirty="0" smtClean="0"/>
              <a:t>Reakcje i zachowania po śmierci bliskiej osoby odczuwane są w trzech wymiarach</a:t>
            </a:r>
          </a:p>
          <a:p>
            <a:pPr algn="ctr">
              <a:buClr>
                <a:schemeClr val="tx1"/>
              </a:buClr>
              <a:buFont typeface="Wingdings" panose="05000000000000000000" pitchFamily="2" charset="2"/>
              <a:buChar char="ü"/>
            </a:pPr>
            <a:r>
              <a:rPr lang="pl-PL" dirty="0" smtClean="0"/>
              <a:t>psychologicznym</a:t>
            </a:r>
          </a:p>
          <a:p>
            <a:pPr algn="ctr">
              <a:buClr>
                <a:schemeClr val="tx1"/>
              </a:buClr>
              <a:buFont typeface="Wingdings" panose="05000000000000000000" pitchFamily="2" charset="2"/>
              <a:buChar char="ü"/>
            </a:pPr>
            <a:r>
              <a:rPr lang="pl-PL" dirty="0"/>
              <a:t>s</a:t>
            </a:r>
            <a:r>
              <a:rPr lang="pl-PL" dirty="0" smtClean="0"/>
              <a:t>omatycznym </a:t>
            </a:r>
          </a:p>
          <a:p>
            <a:pPr algn="ctr">
              <a:buClr>
                <a:schemeClr val="tx1"/>
              </a:buClr>
              <a:buFont typeface="Wingdings" panose="05000000000000000000" pitchFamily="2" charset="2"/>
              <a:buChar char="ü"/>
            </a:pPr>
            <a:r>
              <a:rPr lang="pl-PL" dirty="0" smtClean="0"/>
              <a:t>społecznym</a:t>
            </a:r>
            <a:endParaRPr lang="pl-PL" dirty="0"/>
          </a:p>
          <a:p>
            <a:pPr marL="0" indent="0">
              <a:buNone/>
            </a:pPr>
            <a:endParaRPr lang="pl-PL" dirty="0"/>
          </a:p>
        </p:txBody>
      </p:sp>
      <p:sp>
        <p:nvSpPr>
          <p:cNvPr id="4" name="Tytuł 3"/>
          <p:cNvSpPr>
            <a:spLocks noGrp="1"/>
          </p:cNvSpPr>
          <p:nvPr>
            <p:ph type="title"/>
          </p:nvPr>
        </p:nvSpPr>
        <p:spPr/>
        <p:txBody>
          <a:bodyPr/>
          <a:lstStyle/>
          <a:p>
            <a:r>
              <a:rPr lang="pl-PL" dirty="0" smtClean="0"/>
              <a:t>Żałoba</a:t>
            </a:r>
            <a:endParaRPr lang="pl-PL" dirty="0"/>
          </a:p>
        </p:txBody>
      </p:sp>
      <p:pic>
        <p:nvPicPr>
          <p:cNvPr id="1026"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68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a:bodyPr>
          <a:lstStyle/>
          <a:p>
            <a:pPr marL="0" indent="0">
              <a:buNone/>
            </a:pPr>
            <a:r>
              <a:rPr lang="pl-PL" dirty="0" smtClean="0"/>
              <a:t>Osoby </a:t>
            </a:r>
            <a:r>
              <a:rPr lang="pl-PL" dirty="0"/>
              <a:t>w żałobie po </a:t>
            </a:r>
            <a:r>
              <a:rPr lang="pl-PL" dirty="0" smtClean="0"/>
              <a:t>samobójstwie kogoś </a:t>
            </a:r>
            <a:r>
              <a:rPr lang="pl-PL" dirty="0"/>
              <a:t>bliskiego obarczone są </a:t>
            </a:r>
            <a:r>
              <a:rPr lang="pl-PL" dirty="0" smtClean="0"/>
              <a:t>wysokim </a:t>
            </a:r>
            <a:r>
              <a:rPr lang="pl-PL" dirty="0"/>
              <a:t>ryzykiem samobójstwa, ponieważ:</a:t>
            </a:r>
          </a:p>
          <a:p>
            <a:pPr>
              <a:buClrTx/>
              <a:buFont typeface="Symbol" panose="05050102010706020507" pitchFamily="18" charset="2"/>
              <a:buChar char="-"/>
            </a:pPr>
            <a:r>
              <a:rPr lang="pl-PL" dirty="0" smtClean="0"/>
              <a:t>doświadczają </a:t>
            </a:r>
            <a:r>
              <a:rPr lang="pl-PL" dirty="0"/>
              <a:t>reakcji żałoby (ze </a:t>
            </a:r>
            <a:r>
              <a:rPr lang="pl-PL" dirty="0" smtClean="0"/>
              <a:t>wszystkimi jej </a:t>
            </a:r>
            <a:r>
              <a:rPr lang="pl-PL" dirty="0"/>
              <a:t>fazami, tj. odrętwieniem, rozpaczą</a:t>
            </a:r>
            <a:r>
              <a:rPr lang="pl-PL" dirty="0" smtClean="0"/>
              <a:t>, reakcją </a:t>
            </a:r>
            <a:r>
              <a:rPr lang="pl-PL" dirty="0"/>
              <a:t>depresyjną), </a:t>
            </a:r>
            <a:endParaRPr lang="pl-PL" dirty="0" smtClean="0"/>
          </a:p>
          <a:p>
            <a:pPr>
              <a:buClrTx/>
              <a:buFont typeface="Symbol" panose="05050102010706020507" pitchFamily="18" charset="2"/>
              <a:buChar char="-"/>
            </a:pPr>
            <a:r>
              <a:rPr lang="pl-PL" dirty="0" smtClean="0"/>
              <a:t>grozi </a:t>
            </a:r>
            <a:r>
              <a:rPr lang="pl-PL" dirty="0"/>
              <a:t>im </a:t>
            </a:r>
            <a:r>
              <a:rPr lang="pl-PL" dirty="0" smtClean="0"/>
              <a:t>naśladownictwo (</a:t>
            </a:r>
            <a:r>
              <a:rPr lang="pl-PL" dirty="0"/>
              <a:t>zjawisko </a:t>
            </a:r>
            <a:r>
              <a:rPr lang="pl-PL" dirty="0" smtClean="0"/>
              <a:t>Wertera)</a:t>
            </a:r>
          </a:p>
          <a:p>
            <a:pPr>
              <a:buClrTx/>
              <a:buFont typeface="Symbol" panose="05050102010706020507" pitchFamily="18" charset="2"/>
              <a:buChar char="-"/>
            </a:pPr>
            <a:r>
              <a:rPr lang="pl-PL" dirty="0" smtClean="0"/>
              <a:t>mogą </a:t>
            </a:r>
            <a:r>
              <a:rPr lang="pl-PL" dirty="0"/>
              <a:t>odczuwać presję </a:t>
            </a:r>
            <a:r>
              <a:rPr lang="pl-PL" dirty="0" smtClean="0"/>
              <a:t>środowiska (</a:t>
            </a:r>
            <a:r>
              <a:rPr lang="pl-PL" dirty="0"/>
              <a:t>np. potępienie, obciążenie winą),</a:t>
            </a:r>
          </a:p>
          <a:p>
            <a:pPr>
              <a:buClrTx/>
              <a:buFont typeface="Symbol" panose="05050102010706020507" pitchFamily="18" charset="2"/>
              <a:buChar char="-"/>
            </a:pPr>
            <a:r>
              <a:rPr lang="pl-PL" dirty="0" smtClean="0"/>
              <a:t>mogą </a:t>
            </a:r>
            <a:r>
              <a:rPr lang="pl-PL" dirty="0"/>
              <a:t>być obciążeni rodzinną </a:t>
            </a:r>
            <a:r>
              <a:rPr lang="pl-PL" dirty="0" smtClean="0"/>
              <a:t>predyspozycją do </a:t>
            </a:r>
            <a:r>
              <a:rPr lang="pl-PL" dirty="0"/>
              <a:t>depresji </a:t>
            </a:r>
            <a:r>
              <a:rPr lang="pl-PL" dirty="0" smtClean="0"/>
              <a:t>mogą </a:t>
            </a:r>
            <a:r>
              <a:rPr lang="pl-PL" dirty="0"/>
              <a:t>chcieć </a:t>
            </a:r>
            <a:r>
              <a:rPr lang="pl-PL" dirty="0" smtClean="0"/>
              <a:t>dołączyć do </a:t>
            </a:r>
            <a:r>
              <a:rPr lang="pl-PL" dirty="0"/>
              <a:t>ofiary</a:t>
            </a:r>
            <a:r>
              <a:rPr lang="pl-PL" dirty="0" smtClean="0"/>
              <a:t>.</a:t>
            </a:r>
            <a:endParaRPr lang="pl-PL" dirty="0"/>
          </a:p>
        </p:txBody>
      </p:sp>
      <p:sp>
        <p:nvSpPr>
          <p:cNvPr id="2" name="Tytuł 1"/>
          <p:cNvSpPr>
            <a:spLocks noGrp="1"/>
          </p:cNvSpPr>
          <p:nvPr>
            <p:ph type="title"/>
          </p:nvPr>
        </p:nvSpPr>
        <p:spPr/>
        <p:txBody>
          <a:bodyPr>
            <a:normAutofit/>
          </a:bodyPr>
          <a:lstStyle/>
          <a:p>
            <a:r>
              <a:rPr lang="pl-PL" dirty="0" smtClean="0"/>
              <a:t>Żałoba po śmierci samobójczej</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55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Font typeface="Arial" panose="020B0604020202020204" pitchFamily="34" charset="0"/>
              <a:buChar char="•"/>
            </a:pPr>
            <a:r>
              <a:rPr lang="pl-PL" dirty="0" smtClean="0"/>
              <a:t>Bezpośredni </a:t>
            </a:r>
            <a:r>
              <a:rPr lang="pl-PL" dirty="0"/>
              <a:t>wzrost liczby samobójstw w związku z nagłośnieniem przez media czynów samobójczych znanych osób</a:t>
            </a:r>
          </a:p>
          <a:p>
            <a:pPr>
              <a:buFont typeface="Arial" panose="020B0604020202020204" pitchFamily="34" charset="0"/>
              <a:buChar char="•"/>
            </a:pPr>
            <a:r>
              <a:rPr lang="pl-PL" dirty="0"/>
              <a:t>Ta sama płeć, podobny wiek, zastosowanie tej samej metody</a:t>
            </a:r>
          </a:p>
          <a:p>
            <a:pPr>
              <a:buFont typeface="Arial" panose="020B0604020202020204" pitchFamily="34" charset="0"/>
              <a:buChar char="•"/>
            </a:pPr>
            <a:r>
              <a:rPr lang="pl-PL" dirty="0"/>
              <a:t>Raportowanie samobójstw przez media wiąże się ze wzrostem zachowań samobójczych w okresie 4-6 tygodni</a:t>
            </a:r>
          </a:p>
          <a:p>
            <a:pPr marL="0" indent="0">
              <a:buNone/>
            </a:pPr>
            <a:endParaRPr lang="pl-PL" dirty="0"/>
          </a:p>
        </p:txBody>
      </p:sp>
      <p:sp>
        <p:nvSpPr>
          <p:cNvPr id="2" name="Tytuł 1"/>
          <p:cNvSpPr>
            <a:spLocks noGrp="1"/>
          </p:cNvSpPr>
          <p:nvPr>
            <p:ph type="title"/>
          </p:nvPr>
        </p:nvSpPr>
        <p:spPr/>
        <p:txBody>
          <a:bodyPr/>
          <a:lstStyle/>
          <a:p>
            <a:r>
              <a:rPr lang="pl-PL" dirty="0" smtClean="0"/>
              <a:t>Zjawisko Wertera</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28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smtClean="0"/>
              <a:t>Działania podejmowane po wystąpieniu traumatycznego zdarzenia, których celem jest zredukowanie jego negatywnych skutków dotykających osobę, która podjęła próbę samobójczą lub działania, których celem jest zmniejszenie negatywnych skutków śmierci samobójczej doświadczanych przez osoby, które znały zmarłego. </a:t>
            </a:r>
            <a:r>
              <a:rPr lang="pl-PL" dirty="0"/>
              <a:t>(za: K. Krysińska, 2002, s.198).</a:t>
            </a:r>
          </a:p>
        </p:txBody>
      </p:sp>
      <p:sp>
        <p:nvSpPr>
          <p:cNvPr id="2" name="Tytuł 1"/>
          <p:cNvSpPr>
            <a:spLocks noGrp="1"/>
          </p:cNvSpPr>
          <p:nvPr>
            <p:ph type="title"/>
          </p:nvPr>
        </p:nvSpPr>
        <p:spPr/>
        <p:txBody>
          <a:bodyPr/>
          <a:lstStyle/>
          <a:p>
            <a:r>
              <a:rPr lang="pl-PL" dirty="0" smtClean="0"/>
              <a:t>Postwencja samobójstw</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219360"/>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106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Cele postwencji w szkole</a:t>
            </a:r>
            <a:endParaRPr lang="pl-PL" dirty="0"/>
          </a:p>
        </p:txBody>
      </p:sp>
      <p:sp>
        <p:nvSpPr>
          <p:cNvPr id="5" name="Prostokąt 4"/>
          <p:cNvSpPr/>
          <p:nvPr/>
        </p:nvSpPr>
        <p:spPr>
          <a:xfrm>
            <a:off x="971600" y="2132856"/>
            <a:ext cx="2952328" cy="216024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Identyfikacja uczniów, którzy są zagrożeni samobójstwem lub</a:t>
            </a:r>
            <a:br>
              <a:rPr lang="pl-PL" dirty="0" smtClean="0">
                <a:solidFill>
                  <a:schemeClr val="tx1"/>
                </a:solidFill>
              </a:rPr>
            </a:br>
            <a:r>
              <a:rPr lang="pl-PL" dirty="0" smtClean="0">
                <a:solidFill>
                  <a:schemeClr val="tx1"/>
                </a:solidFill>
              </a:rPr>
              <a:t> u których jest wysokie ryzyko pojawienia się depresji</a:t>
            </a:r>
            <a:endParaRPr lang="pl-PL" dirty="0">
              <a:solidFill>
                <a:schemeClr val="tx1"/>
              </a:solidFill>
            </a:endParaRPr>
          </a:p>
        </p:txBody>
      </p:sp>
      <p:sp>
        <p:nvSpPr>
          <p:cNvPr id="6" name="Prostokąt 5"/>
          <p:cNvSpPr/>
          <p:nvPr/>
        </p:nvSpPr>
        <p:spPr>
          <a:xfrm>
            <a:off x="1039721" y="4581128"/>
            <a:ext cx="2952328" cy="165618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Ułatwienie przebiegu procesu żałoby doświadczanej przez osoby, które znały zmarłego</a:t>
            </a:r>
            <a:endParaRPr lang="pl-PL" dirty="0">
              <a:solidFill>
                <a:schemeClr val="tx1"/>
              </a:solidFill>
            </a:endParaRPr>
          </a:p>
        </p:txBody>
      </p:sp>
      <p:sp>
        <p:nvSpPr>
          <p:cNvPr id="7" name="Prostokąt 6"/>
          <p:cNvSpPr/>
          <p:nvPr/>
        </p:nvSpPr>
        <p:spPr>
          <a:xfrm>
            <a:off x="4421096" y="2132856"/>
            <a:ext cx="3312368" cy="216024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Zmniejszenie  ryzyka samobójstw naśladowczych wśród uczniów szkoły i innych osób, które dowiadują się o samobójstwie</a:t>
            </a:r>
            <a:endParaRPr lang="pl-PL" dirty="0">
              <a:solidFill>
                <a:schemeClr val="tx1"/>
              </a:solidFill>
            </a:endParaRPr>
          </a:p>
        </p:txBody>
      </p:sp>
      <p:sp>
        <p:nvSpPr>
          <p:cNvPr id="8" name="Prostokąt 7"/>
          <p:cNvSpPr/>
          <p:nvPr/>
        </p:nvSpPr>
        <p:spPr>
          <a:xfrm>
            <a:off x="4590003" y="4581128"/>
            <a:ext cx="3096344" cy="165618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Zmniejszenie ryzyka wystąpienia zespołu stresu pourazowego u osób, które były świadkiem samobójstwa</a:t>
            </a:r>
            <a:endParaRPr lang="pl-PL" dirty="0">
              <a:solidFill>
                <a:schemeClr val="tx1"/>
              </a:solidFill>
            </a:endParaRPr>
          </a:p>
        </p:txBody>
      </p:sp>
      <p:pic>
        <p:nvPicPr>
          <p:cNvPr id="9"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576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pPr>
              <a:buFont typeface="Arial" panose="020B0604020202020204" pitchFamily="34" charset="0"/>
              <a:buChar char="•"/>
            </a:pPr>
            <a:r>
              <a:rPr lang="pl-PL" dirty="0" smtClean="0"/>
              <a:t>Opracowanie programu przed wystąpieniem zdarzenia</a:t>
            </a:r>
          </a:p>
          <a:p>
            <a:pPr>
              <a:buFont typeface="Arial" panose="020B0604020202020204" pitchFamily="34" charset="0"/>
              <a:buChar char="•"/>
            </a:pPr>
            <a:r>
              <a:rPr lang="pl-PL" dirty="0" smtClean="0"/>
              <a:t>Wyznaczenie grupy osób, odpowiedzialnych za wprowadzenie programu w życie</a:t>
            </a:r>
          </a:p>
          <a:p>
            <a:pPr>
              <a:buFont typeface="Arial" panose="020B0604020202020204" pitchFamily="34" charset="0"/>
              <a:buChar char="•"/>
            </a:pPr>
            <a:r>
              <a:rPr lang="pl-PL" dirty="0" smtClean="0"/>
              <a:t>Spotkanie grupy IK zanim jeszcze powiadomią o śmierci pracowników szkoły</a:t>
            </a:r>
          </a:p>
          <a:p>
            <a:pPr>
              <a:buFont typeface="Arial" panose="020B0604020202020204" pitchFamily="34" charset="0"/>
              <a:buChar char="•"/>
            </a:pPr>
            <a:r>
              <a:rPr lang="pl-PL" dirty="0" smtClean="0"/>
              <a:t>Wprowadzenie programu jak najszybciej po otrzymaniu informacji o śmierci samobójczej ucznia</a:t>
            </a:r>
          </a:p>
          <a:p>
            <a:pPr>
              <a:buFont typeface="Arial" panose="020B0604020202020204" pitchFamily="34" charset="0"/>
              <a:buChar char="•"/>
            </a:pPr>
            <a:r>
              <a:rPr lang="pl-PL" dirty="0" smtClean="0"/>
              <a:t>Utrzymanie normalnego programu zajęć równocześnie uruchomiając zdrowy proces przepracowania kryzysu</a:t>
            </a:r>
          </a:p>
          <a:p>
            <a:pPr>
              <a:buFont typeface="Arial" panose="020B0604020202020204" pitchFamily="34" charset="0"/>
              <a:buChar char="•"/>
            </a:pPr>
            <a:r>
              <a:rPr lang="pl-PL" dirty="0" smtClean="0"/>
              <a:t>Zapewnienie uczniom możliwości uzyskania wsparcia</a:t>
            </a:r>
            <a:br>
              <a:rPr lang="pl-PL" dirty="0" smtClean="0"/>
            </a:br>
            <a:r>
              <a:rPr lang="pl-PL" dirty="0" smtClean="0"/>
              <a:t>i pomocy psychologicznej</a:t>
            </a:r>
          </a:p>
          <a:p>
            <a:endParaRPr lang="pl-PL" dirty="0" smtClean="0"/>
          </a:p>
          <a:p>
            <a:endParaRPr lang="pl-PL" dirty="0"/>
          </a:p>
        </p:txBody>
      </p:sp>
      <p:sp>
        <p:nvSpPr>
          <p:cNvPr id="2" name="Tytuł 1"/>
          <p:cNvSpPr>
            <a:spLocks noGrp="1"/>
          </p:cNvSpPr>
          <p:nvPr>
            <p:ph type="title"/>
          </p:nvPr>
        </p:nvSpPr>
        <p:spPr>
          <a:xfrm>
            <a:off x="457200" y="338328"/>
            <a:ext cx="8229600" cy="2226576"/>
          </a:xfrm>
        </p:spPr>
        <p:txBody>
          <a:bodyPr>
            <a:normAutofit/>
          </a:bodyPr>
          <a:lstStyle/>
          <a:p>
            <a:r>
              <a:rPr lang="pl-PL" dirty="0" smtClean="0"/>
              <a:t>Ogólne założenia i zasady działań      				postwencyjnych </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22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Font typeface="Wingdings" panose="05000000000000000000" pitchFamily="2" charset="2"/>
              <a:buChar char="ü"/>
            </a:pPr>
            <a:endParaRPr lang="pl-PL" dirty="0" smtClean="0"/>
          </a:p>
          <a:p>
            <a:pPr>
              <a:buFont typeface="Wingdings" panose="05000000000000000000" pitchFamily="2" charset="2"/>
              <a:buChar char="ü"/>
            </a:pPr>
            <a:r>
              <a:rPr lang="pl-PL" dirty="0" smtClean="0"/>
              <a:t>przekazanie kondolencji i wyrażenie gotowości do udzielenia wsparcia </a:t>
            </a:r>
          </a:p>
          <a:p>
            <a:pPr>
              <a:buFont typeface="Wingdings" panose="05000000000000000000" pitchFamily="2" charset="2"/>
              <a:buChar char="ü"/>
            </a:pPr>
            <a:r>
              <a:rPr lang="pl-PL" dirty="0" smtClean="0"/>
              <a:t> ustalenie sposób </a:t>
            </a:r>
            <a:r>
              <a:rPr lang="pl-PL" dirty="0"/>
              <a:t>poinformowania szkoły o śmierci ich bliskiego. </a:t>
            </a:r>
            <a:r>
              <a:rPr lang="pl-PL" dirty="0" smtClean="0"/>
              <a:t>Ważne by uszanować </a:t>
            </a:r>
            <a:r>
              <a:rPr lang="pl-PL" dirty="0"/>
              <a:t>ich decyzję o tym, jakie informacje chcą, by zostały </a:t>
            </a:r>
            <a:r>
              <a:rPr lang="pl-PL" dirty="0" smtClean="0"/>
              <a:t>przekazane</a:t>
            </a:r>
          </a:p>
        </p:txBody>
      </p:sp>
      <p:sp>
        <p:nvSpPr>
          <p:cNvPr id="2" name="Tytuł 1"/>
          <p:cNvSpPr>
            <a:spLocks noGrp="1"/>
          </p:cNvSpPr>
          <p:nvPr>
            <p:ph type="title"/>
          </p:nvPr>
        </p:nvSpPr>
        <p:spPr/>
        <p:txBody>
          <a:bodyPr>
            <a:normAutofit/>
          </a:bodyPr>
          <a:lstStyle/>
          <a:p>
            <a:r>
              <a:rPr lang="pl-PL" dirty="0" smtClean="0"/>
              <a:t>Kontakt szkoły z rodziną </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363376"/>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111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a:xfrm>
            <a:off x="690032" y="2996952"/>
            <a:ext cx="7772400" cy="990608"/>
          </a:xfrm>
        </p:spPr>
        <p:txBody>
          <a:bodyPr/>
          <a:lstStyle/>
          <a:p>
            <a:r>
              <a:rPr lang="pl-PL" dirty="0" smtClean="0"/>
              <a:t>OKRES DOJRZEWANIA</a:t>
            </a:r>
            <a:endParaRPr lang="pl-PL" dirty="0"/>
          </a:p>
        </p:txBody>
      </p:sp>
      <p:sp>
        <p:nvSpPr>
          <p:cNvPr id="9" name="Symbol zastępczy tekstu 8"/>
          <p:cNvSpPr>
            <a:spLocks noGrp="1"/>
          </p:cNvSpPr>
          <p:nvPr>
            <p:ph type="body" idx="1"/>
          </p:nvPr>
        </p:nvSpPr>
        <p:spPr>
          <a:xfrm>
            <a:off x="611560" y="620688"/>
            <a:ext cx="8136903" cy="2160240"/>
          </a:xfrm>
        </p:spPr>
        <p:txBody>
          <a:bodyPr>
            <a:normAutofit/>
          </a:bodyPr>
          <a:lstStyle/>
          <a:p>
            <a:r>
              <a:rPr lang="pl-PL" sz="3000" dirty="0"/>
              <a:t>Intensywny czas przemian biologicznych, psychologicznych </a:t>
            </a:r>
            <a:br>
              <a:rPr lang="pl-PL" sz="3000" dirty="0"/>
            </a:br>
            <a:r>
              <a:rPr lang="pl-PL" sz="3000" dirty="0"/>
              <a:t>i społecznych, określany mianem</a:t>
            </a:r>
          </a:p>
          <a:p>
            <a:r>
              <a:rPr lang="pl-PL" sz="3000" dirty="0"/>
              <a:t>„drugich  narodzin”</a:t>
            </a:r>
          </a:p>
          <a:p>
            <a:endParaRPr lang="pl-PL" dirty="0"/>
          </a:p>
        </p:txBody>
      </p:sp>
      <p:sp>
        <p:nvSpPr>
          <p:cNvPr id="7" name="Elipsa 4"/>
          <p:cNvSpPr/>
          <p:nvPr/>
        </p:nvSpPr>
        <p:spPr>
          <a:xfrm>
            <a:off x="3146418" y="2197245"/>
            <a:ext cx="2851164" cy="2463509"/>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pl-PL" sz="2800" kern="1200" dirty="0"/>
          </a:p>
        </p:txBody>
      </p:sp>
      <p:pic>
        <p:nvPicPr>
          <p:cNvPr id="11"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41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dirty="0" smtClean="0"/>
              <a:t>Tworzenie programu postwencji</a:t>
            </a:r>
            <a:endParaRPr lang="pl-PL" dirty="0"/>
          </a:p>
        </p:txBody>
      </p:sp>
      <p:graphicFrame>
        <p:nvGraphicFramePr>
          <p:cNvPr id="6" name="Diagram 5"/>
          <p:cNvGraphicFramePr/>
          <p:nvPr>
            <p:extLst>
              <p:ext uri="{D42A27DB-BD31-4B8C-83A1-F6EECF244321}">
                <p14:modId xmlns:p14="http://schemas.microsoft.com/office/powerpoint/2010/main" val="4255486211"/>
              </p:ext>
            </p:extLst>
          </p:nvPr>
        </p:nvGraphicFramePr>
        <p:xfrm>
          <a:off x="1763688" y="234888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2" descr="C:\Users\renata.chronowska\Desktop\Fundacja Zobacz...Jestem\Zdjęcia\logo[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278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Font typeface="Arial" panose="020B0604020202020204" pitchFamily="34" charset="0"/>
              <a:buChar char="•"/>
            </a:pPr>
            <a:r>
              <a:rPr lang="pl-PL" dirty="0"/>
              <a:t>informacje na temat śmierci</a:t>
            </a:r>
          </a:p>
          <a:p>
            <a:pPr>
              <a:buFont typeface="Arial" panose="020B0604020202020204" pitchFamily="34" charset="0"/>
              <a:buChar char="•"/>
            </a:pPr>
            <a:r>
              <a:rPr lang="pl-PL" dirty="0"/>
              <a:t>pozwolenie na przeżywanie reakcji żałoby</a:t>
            </a:r>
          </a:p>
          <a:p>
            <a:pPr>
              <a:buFont typeface="Arial" panose="020B0604020202020204" pitchFamily="34" charset="0"/>
              <a:buChar char="•"/>
            </a:pPr>
            <a:r>
              <a:rPr lang="pl-PL" dirty="0"/>
              <a:t>miejsce na przeżywanie żałoby</a:t>
            </a:r>
          </a:p>
          <a:p>
            <a:pPr>
              <a:buFont typeface="Arial" panose="020B0604020202020204" pitchFamily="34" charset="0"/>
              <a:buChar char="•"/>
            </a:pPr>
            <a:r>
              <a:rPr lang="pl-PL" dirty="0"/>
              <a:t>informacje na temat możliwości uzyskania pomocy na terenie szkoły i poza szkołą</a:t>
            </a:r>
          </a:p>
          <a:p>
            <a:pPr>
              <a:buFont typeface="Arial" panose="020B0604020202020204" pitchFamily="34" charset="0"/>
              <a:buChar char="•"/>
            </a:pPr>
            <a:r>
              <a:rPr lang="pl-PL" dirty="0"/>
              <a:t>opieka nad uczniami najbardziej dotkniętymi śmiercią</a:t>
            </a:r>
          </a:p>
          <a:p>
            <a:pPr>
              <a:buFont typeface="Arial" panose="020B0604020202020204" pitchFamily="34" charset="0"/>
              <a:buChar char="•"/>
            </a:pPr>
            <a:r>
              <a:rPr lang="pl-PL" dirty="0"/>
              <a:t>wsparcie</a:t>
            </a:r>
          </a:p>
          <a:p>
            <a:endParaRPr lang="pl-PL" dirty="0"/>
          </a:p>
        </p:txBody>
      </p:sp>
      <p:sp>
        <p:nvSpPr>
          <p:cNvPr id="2" name="Tytuł 1"/>
          <p:cNvSpPr>
            <a:spLocks noGrp="1"/>
          </p:cNvSpPr>
          <p:nvPr>
            <p:ph type="title"/>
          </p:nvPr>
        </p:nvSpPr>
        <p:spPr/>
        <p:txBody>
          <a:bodyPr/>
          <a:lstStyle/>
          <a:p>
            <a:r>
              <a:rPr lang="pl-PL" dirty="0" smtClean="0"/>
              <a:t>Potrzeby uczniów</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002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pPr>
              <a:buFont typeface="Arial" panose="020B0604020202020204" pitchFamily="34" charset="0"/>
              <a:buChar char="•"/>
            </a:pPr>
            <a:r>
              <a:rPr lang="pl-PL" dirty="0"/>
              <a:t>informacje na temat śmierci</a:t>
            </a:r>
          </a:p>
          <a:p>
            <a:pPr>
              <a:buFont typeface="Arial" panose="020B0604020202020204" pitchFamily="34" charset="0"/>
              <a:buChar char="•"/>
            </a:pPr>
            <a:r>
              <a:rPr lang="pl-PL" dirty="0"/>
              <a:t>informacje na temat planu interwencji kryzysowej w szkole</a:t>
            </a:r>
          </a:p>
          <a:p>
            <a:pPr>
              <a:buFont typeface="Arial" panose="020B0604020202020204" pitchFamily="34" charset="0"/>
              <a:buChar char="•"/>
            </a:pPr>
            <a:r>
              <a:rPr lang="pl-PL" dirty="0"/>
              <a:t>pozwolenie na przeżywanie reakcji żałoby</a:t>
            </a:r>
          </a:p>
          <a:p>
            <a:pPr>
              <a:buFont typeface="Arial" panose="020B0604020202020204" pitchFamily="34" charset="0"/>
              <a:buChar char="•"/>
            </a:pPr>
            <a:r>
              <a:rPr lang="pl-PL" dirty="0"/>
              <a:t>miejsce na przeżywanie żałoby</a:t>
            </a:r>
          </a:p>
          <a:p>
            <a:pPr>
              <a:buFont typeface="Arial" panose="020B0604020202020204" pitchFamily="34" charset="0"/>
              <a:buChar char="•"/>
            </a:pPr>
            <a:r>
              <a:rPr lang="pl-PL" dirty="0"/>
              <a:t>przygotowanie się na reakcje uczniów</a:t>
            </a:r>
          </a:p>
          <a:p>
            <a:pPr>
              <a:buFont typeface="Arial" panose="020B0604020202020204" pitchFamily="34" charset="0"/>
              <a:buChar char="•"/>
            </a:pPr>
            <a:r>
              <a:rPr lang="pl-PL" dirty="0"/>
              <a:t>zaangażowanie w proces identyfikowania uczniów zagrożonych samobójstwem</a:t>
            </a:r>
          </a:p>
          <a:p>
            <a:pPr>
              <a:buFont typeface="Arial" panose="020B0604020202020204" pitchFamily="34" charset="0"/>
              <a:buChar char="•"/>
            </a:pPr>
            <a:r>
              <a:rPr lang="pl-PL" dirty="0"/>
              <a:t>pomoc w strukturyzowaniu zajęć szkolnych</a:t>
            </a:r>
          </a:p>
          <a:p>
            <a:pPr>
              <a:buFont typeface="Arial" panose="020B0604020202020204" pitchFamily="34" charset="0"/>
              <a:buChar char="•"/>
            </a:pPr>
            <a:r>
              <a:rPr lang="pl-PL" dirty="0"/>
              <a:t>informacje na temat możliwości uzyskania pomocy na terenie szkoły i poza szkołą</a:t>
            </a:r>
          </a:p>
          <a:p>
            <a:endParaRPr lang="pl-PL" dirty="0"/>
          </a:p>
        </p:txBody>
      </p:sp>
      <p:sp>
        <p:nvSpPr>
          <p:cNvPr id="2" name="Tytuł 1"/>
          <p:cNvSpPr>
            <a:spLocks noGrp="1"/>
          </p:cNvSpPr>
          <p:nvPr>
            <p:ph type="title"/>
          </p:nvPr>
        </p:nvSpPr>
        <p:spPr/>
        <p:txBody>
          <a:bodyPr/>
          <a:lstStyle/>
          <a:p>
            <a:r>
              <a:rPr lang="pl-PL" dirty="0" smtClean="0"/>
              <a:t>Potrzeby nauczycieli</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135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Font typeface="Arial" panose="020B0604020202020204" pitchFamily="34" charset="0"/>
              <a:buChar char="•"/>
            </a:pPr>
            <a:r>
              <a:rPr lang="pl-PL" dirty="0"/>
              <a:t>informacja na temat śmierci</a:t>
            </a:r>
          </a:p>
          <a:p>
            <a:pPr>
              <a:buFont typeface="Arial" panose="020B0604020202020204" pitchFamily="34" charset="0"/>
              <a:buChar char="•"/>
            </a:pPr>
            <a:r>
              <a:rPr lang="pl-PL" dirty="0"/>
              <a:t>przygotowanie się na reakcje dzieci</a:t>
            </a:r>
          </a:p>
          <a:p>
            <a:pPr>
              <a:buFont typeface="Arial" panose="020B0604020202020204" pitchFamily="34" charset="0"/>
              <a:buChar char="•"/>
            </a:pPr>
            <a:r>
              <a:rPr lang="pl-PL" dirty="0"/>
              <a:t>informacja na temat planu interwencji kryzysowej w szkole</a:t>
            </a:r>
          </a:p>
          <a:p>
            <a:pPr>
              <a:buFont typeface="Arial" panose="020B0604020202020204" pitchFamily="34" charset="0"/>
              <a:buChar char="•"/>
            </a:pPr>
            <a:r>
              <a:rPr lang="pl-PL" dirty="0"/>
              <a:t>informacje na temat możliwości uzyskania pomocy</a:t>
            </a:r>
          </a:p>
          <a:p>
            <a:pPr>
              <a:buFont typeface="Arial" panose="020B0604020202020204" pitchFamily="34" charset="0"/>
              <a:buChar char="•"/>
            </a:pPr>
            <a:r>
              <a:rPr lang="pl-PL" dirty="0"/>
              <a:t>wsparcie</a:t>
            </a:r>
          </a:p>
          <a:p>
            <a:endParaRPr lang="pl-PL" dirty="0"/>
          </a:p>
        </p:txBody>
      </p:sp>
      <p:sp>
        <p:nvSpPr>
          <p:cNvPr id="2" name="Tytuł 1"/>
          <p:cNvSpPr>
            <a:spLocks noGrp="1"/>
          </p:cNvSpPr>
          <p:nvPr>
            <p:ph type="title"/>
          </p:nvPr>
        </p:nvSpPr>
        <p:spPr/>
        <p:txBody>
          <a:bodyPr/>
          <a:lstStyle/>
          <a:p>
            <a:r>
              <a:rPr lang="pl-PL" dirty="0" smtClean="0"/>
              <a:t>Potrzeby rodziców uczniów</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2223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3"/>
          <p:cNvSpPr>
            <a:spLocks noGrp="1"/>
          </p:cNvSpPr>
          <p:nvPr>
            <p:ph idx="1"/>
          </p:nvPr>
        </p:nvSpPr>
        <p:spPr/>
        <p:txBody>
          <a:bodyPr>
            <a:normAutofit fontScale="92500" lnSpcReduction="20000"/>
          </a:bodyPr>
          <a:lstStyle/>
          <a:p>
            <a:pPr>
              <a:buFont typeface="Arial" panose="020B0604020202020204" pitchFamily="34" charset="0"/>
              <a:buChar char="•"/>
            </a:pPr>
            <a:r>
              <a:rPr lang="pl-PL" dirty="0"/>
              <a:t>lepsze zrozumienie przyczyny samobójstwa </a:t>
            </a:r>
            <a:endParaRPr lang="pl-PL" dirty="0" smtClean="0"/>
          </a:p>
          <a:p>
            <a:pPr>
              <a:buFont typeface="Arial" panose="020B0604020202020204" pitchFamily="34" charset="0"/>
              <a:buChar char="•"/>
            </a:pPr>
            <a:r>
              <a:rPr lang="pl-PL" dirty="0" smtClean="0"/>
              <a:t>złagodzenie </a:t>
            </a:r>
            <a:r>
              <a:rPr lang="pl-PL" dirty="0"/>
              <a:t>poczucia winy i odpowiedzialności u osób z otoczenia </a:t>
            </a:r>
            <a:r>
              <a:rPr lang="pl-PL" dirty="0" smtClean="0"/>
              <a:t>samobójcy</a:t>
            </a:r>
          </a:p>
          <a:p>
            <a:pPr>
              <a:buFont typeface="Arial" panose="020B0604020202020204" pitchFamily="34" charset="0"/>
              <a:buChar char="•"/>
            </a:pPr>
            <a:r>
              <a:rPr lang="pl-PL" dirty="0" smtClean="0"/>
              <a:t>prewencję </a:t>
            </a:r>
            <a:r>
              <a:rPr lang="pl-PL" dirty="0"/>
              <a:t>zachowań </a:t>
            </a:r>
            <a:r>
              <a:rPr lang="pl-PL" dirty="0" err="1"/>
              <a:t>suicydalnych</a:t>
            </a:r>
            <a:r>
              <a:rPr lang="pl-PL" dirty="0"/>
              <a:t> </a:t>
            </a:r>
            <a:endParaRPr lang="pl-PL" dirty="0" smtClean="0"/>
          </a:p>
          <a:p>
            <a:pPr>
              <a:buFont typeface="Arial" panose="020B0604020202020204" pitchFamily="34" charset="0"/>
              <a:buChar char="•"/>
            </a:pPr>
            <a:r>
              <a:rPr lang="pl-PL" dirty="0" smtClean="0"/>
              <a:t>odreagowanie</a:t>
            </a:r>
            <a:r>
              <a:rPr lang="pl-PL" dirty="0"/>
              <a:t>, przeżycie smutku, złości, napięcia i innych trudnych emocji </a:t>
            </a:r>
            <a:endParaRPr lang="pl-PL" dirty="0" smtClean="0"/>
          </a:p>
          <a:p>
            <a:pPr>
              <a:buFont typeface="Arial" panose="020B0604020202020204" pitchFamily="34" charset="0"/>
              <a:buChar char="•"/>
            </a:pPr>
            <a:r>
              <a:rPr lang="pl-PL" dirty="0" smtClean="0"/>
              <a:t>wskazanie </a:t>
            </a:r>
            <a:r>
              <a:rPr lang="pl-PL" dirty="0"/>
              <a:t>pozytywnych cech, zachowań osoby, która odebrała sobie życie </a:t>
            </a:r>
            <a:endParaRPr lang="pl-PL" dirty="0" smtClean="0"/>
          </a:p>
          <a:p>
            <a:pPr>
              <a:buFont typeface="Arial" panose="020B0604020202020204" pitchFamily="34" charset="0"/>
              <a:buChar char="•"/>
            </a:pPr>
            <a:r>
              <a:rPr lang="pl-PL" dirty="0" smtClean="0"/>
              <a:t>pożegnanie </a:t>
            </a:r>
            <a:r>
              <a:rPr lang="pl-PL" dirty="0"/>
              <a:t>z kolegą/koleżanką, który/a odebrał/a sobie życie </a:t>
            </a:r>
            <a:endParaRPr lang="pl-PL" dirty="0" smtClean="0"/>
          </a:p>
          <a:p>
            <a:pPr>
              <a:buFont typeface="Arial" panose="020B0604020202020204" pitchFamily="34" charset="0"/>
              <a:buChar char="•"/>
            </a:pPr>
            <a:r>
              <a:rPr lang="pl-PL" dirty="0" smtClean="0"/>
              <a:t>szukanie </a:t>
            </a:r>
            <a:r>
              <a:rPr lang="pl-PL" dirty="0"/>
              <a:t>innych rozwiązań niż samobójstwo</a:t>
            </a:r>
          </a:p>
        </p:txBody>
      </p:sp>
      <p:sp>
        <p:nvSpPr>
          <p:cNvPr id="2" name="Tytuł 1"/>
          <p:cNvSpPr>
            <a:spLocks noGrp="1"/>
          </p:cNvSpPr>
          <p:nvPr>
            <p:ph type="title"/>
          </p:nvPr>
        </p:nvSpPr>
        <p:spPr/>
        <p:txBody>
          <a:bodyPr>
            <a:normAutofit/>
          </a:bodyPr>
          <a:lstStyle/>
          <a:p>
            <a:r>
              <a:rPr lang="pl-PL" dirty="0" smtClean="0"/>
              <a:t>Podstawowe cele wsparcia klasy</a:t>
            </a:r>
            <a:endParaRPr lang="pl-PL" dirty="0"/>
          </a:p>
        </p:txBody>
      </p:sp>
    </p:spTree>
    <p:extLst>
      <p:ext uri="{BB962C8B-B14F-4D97-AF65-F5344CB8AC3E}">
        <p14:creationId xmlns:p14="http://schemas.microsoft.com/office/powerpoint/2010/main" val="3717218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dirty="0" smtClean="0"/>
              <a:t>Praca z klasą</a:t>
            </a:r>
            <a:endParaRPr lang="pl-PL" dirty="0"/>
          </a:p>
        </p:txBody>
      </p:sp>
      <p:pic>
        <p:nvPicPr>
          <p:cNvPr id="9" name="Symbol zastępczy obrazu 8"/>
          <p:cNvPicPr>
            <a:picLocks noGrp="1" noChangeAspect="1"/>
          </p:cNvPicPr>
          <p:nvPr>
            <p:ph type="pic" idx="4294967295"/>
          </p:nvPr>
        </p:nvPicPr>
        <p:blipFill>
          <a:blip r:embed="rId3" cstate="print">
            <a:extLst>
              <a:ext uri="{28A0092B-C50C-407E-A947-70E740481C1C}">
                <a14:useLocalDpi xmlns:a14="http://schemas.microsoft.com/office/drawing/2010/main" val="0"/>
              </a:ext>
            </a:extLst>
          </a:blip>
          <a:srcRect l="15000" r="15000"/>
          <a:stretch>
            <a:fillRect/>
          </a:stretch>
        </p:blipFill>
        <p:spPr>
          <a:xfrm>
            <a:off x="2987824" y="2348880"/>
            <a:ext cx="2555776" cy="1916832"/>
          </a:xfrm>
        </p:spPr>
      </p:pic>
      <p:sp>
        <p:nvSpPr>
          <p:cNvPr id="8" name="Symbol zastępczy tekstu 7"/>
          <p:cNvSpPr>
            <a:spLocks noGrp="1"/>
          </p:cNvSpPr>
          <p:nvPr>
            <p:ph type="body" sz="half" idx="4294967295"/>
          </p:nvPr>
        </p:nvSpPr>
        <p:spPr>
          <a:xfrm>
            <a:off x="971600" y="4508500"/>
            <a:ext cx="7632848" cy="1873250"/>
          </a:xfrm>
        </p:spPr>
        <p:txBody>
          <a:bodyPr>
            <a:noAutofit/>
          </a:bodyPr>
          <a:lstStyle/>
          <a:p>
            <a:pPr marL="0" indent="0">
              <a:buNone/>
            </a:pPr>
            <a:r>
              <a:rPr lang="pl-PL" sz="2400" dirty="0" smtClean="0"/>
              <a:t>wskazana jest praca w małe grupie, dając możliwość wypowiedzenia się każdemu. Akceptowanie pozytywnych   i negatywnych komentarzy oraz unikanie niejasnych określeń</a:t>
            </a:r>
            <a:endParaRPr lang="pl-PL" sz="2400" dirty="0"/>
          </a:p>
        </p:txBody>
      </p:sp>
      <p:pic>
        <p:nvPicPr>
          <p:cNvPr id="5" name="Picture 2" descr="C:\Users\renata.chronowska\Desktop\Fundacja Zobacz...Jestem\Zdjęcia\logo[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5186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Font typeface="Arial" panose="020B0604020202020204" pitchFamily="34" charset="0"/>
              <a:buChar char="•"/>
            </a:pPr>
            <a:r>
              <a:rPr lang="pl-PL" dirty="0" smtClean="0"/>
              <a:t>wyjaśnijcie co się stało, w sposób prosty i rzetelny</a:t>
            </a:r>
          </a:p>
          <a:p>
            <a:pPr>
              <a:buFont typeface="Arial" panose="020B0604020202020204" pitchFamily="34" charset="0"/>
              <a:buChar char="•"/>
            </a:pPr>
            <a:r>
              <a:rPr lang="pl-PL" dirty="0" smtClean="0"/>
              <a:t>odpowiadajcie na pytania obserwując reakcje dzieci</a:t>
            </a:r>
          </a:p>
          <a:p>
            <a:pPr>
              <a:buFont typeface="Arial" panose="020B0604020202020204" pitchFamily="34" charset="0"/>
              <a:buChar char="•"/>
            </a:pPr>
            <a:r>
              <a:rPr lang="pl-PL" dirty="0" smtClean="0"/>
              <a:t>rozmawiajcie o odczuciach związanych z tą wiadomością</a:t>
            </a:r>
          </a:p>
          <a:p>
            <a:pPr>
              <a:buFont typeface="Arial" panose="020B0604020202020204" pitchFamily="34" charset="0"/>
              <a:buChar char="•"/>
            </a:pPr>
            <a:r>
              <a:rPr lang="pl-PL" dirty="0" smtClean="0"/>
              <a:t>zapewnijcie, że to co się stało nie miało jednej przyczyny</a:t>
            </a:r>
          </a:p>
          <a:p>
            <a:pPr>
              <a:buFont typeface="Arial" panose="020B0604020202020204" pitchFamily="34" charset="0"/>
              <a:buChar char="•"/>
            </a:pPr>
            <a:endParaRPr lang="pl-PL" dirty="0"/>
          </a:p>
        </p:txBody>
      </p:sp>
      <p:sp>
        <p:nvSpPr>
          <p:cNvPr id="3" name="Tytuł 2"/>
          <p:cNvSpPr>
            <a:spLocks noGrp="1"/>
          </p:cNvSpPr>
          <p:nvPr>
            <p:ph type="title"/>
          </p:nvPr>
        </p:nvSpPr>
        <p:spPr/>
        <p:txBody>
          <a:bodyPr>
            <a:normAutofit fontScale="90000"/>
          </a:bodyPr>
          <a:lstStyle/>
          <a:p>
            <a:r>
              <a:rPr lang="pl-PL" dirty="0" smtClean="0"/>
              <a:t>Jak rozmawiać o samobójstwie -wskazówki</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0230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Font typeface="Arial" panose="020B0604020202020204" pitchFamily="34" charset="0"/>
              <a:buChar char="•"/>
            </a:pPr>
            <a:r>
              <a:rPr lang="pl-PL" dirty="0" smtClean="0"/>
              <a:t> poczucie winy i nawracające  pytania „dlaczego?”</a:t>
            </a:r>
          </a:p>
          <a:p>
            <a:pPr>
              <a:buFont typeface="Arial" panose="020B0604020202020204" pitchFamily="34" charset="0"/>
              <a:buChar char="•"/>
            </a:pPr>
            <a:r>
              <a:rPr lang="pl-PL" dirty="0" smtClean="0"/>
              <a:t> poczucie opuszczenia i niezrozumienia</a:t>
            </a:r>
          </a:p>
          <a:p>
            <a:pPr>
              <a:buFont typeface="Arial" panose="020B0604020202020204" pitchFamily="34" charset="0"/>
              <a:buChar char="•"/>
            </a:pPr>
            <a:r>
              <a:rPr lang="pl-PL" dirty="0" smtClean="0"/>
              <a:t> podejrzenie, że śmierć nastąpiła z jego winy</a:t>
            </a:r>
          </a:p>
          <a:p>
            <a:pPr>
              <a:buFont typeface="Arial" panose="020B0604020202020204" pitchFamily="34" charset="0"/>
              <a:buChar char="•"/>
            </a:pPr>
            <a:r>
              <a:rPr lang="pl-PL" dirty="0" smtClean="0"/>
              <a:t> wstyd przed konfrontacją, powrotem do szkoły</a:t>
            </a:r>
          </a:p>
          <a:p>
            <a:pPr>
              <a:buFont typeface="Arial" panose="020B0604020202020204" pitchFamily="34" charset="0"/>
              <a:buChar char="•"/>
            </a:pPr>
            <a:r>
              <a:rPr lang="pl-PL" dirty="0" smtClean="0"/>
              <a:t> strach, że inna ukochana osoba umrze</a:t>
            </a:r>
          </a:p>
          <a:p>
            <a:pPr>
              <a:buFont typeface="Arial" panose="020B0604020202020204" pitchFamily="34" charset="0"/>
              <a:buChar char="•"/>
            </a:pPr>
            <a:r>
              <a:rPr lang="pl-PL" dirty="0" smtClean="0"/>
              <a:t> dezorientacja i samotność</a:t>
            </a:r>
          </a:p>
          <a:p>
            <a:pPr>
              <a:buFont typeface="Arial" panose="020B0604020202020204" pitchFamily="34" charset="0"/>
              <a:buChar char="•"/>
            </a:pPr>
            <a:r>
              <a:rPr lang="pl-PL" dirty="0" smtClean="0"/>
              <a:t> nadmiernie utożsamianie się </a:t>
            </a:r>
            <a:r>
              <a:rPr lang="pl-PL" dirty="0"/>
              <a:t>ze zmarłym</a:t>
            </a:r>
            <a:endParaRPr lang="pl-PL" dirty="0" smtClean="0"/>
          </a:p>
          <a:p>
            <a:pPr>
              <a:buFont typeface="Arial" panose="020B0604020202020204" pitchFamily="34" charset="0"/>
              <a:buChar char="•"/>
            </a:pPr>
            <a:endParaRPr lang="pl-PL" dirty="0"/>
          </a:p>
        </p:txBody>
      </p:sp>
      <p:sp>
        <p:nvSpPr>
          <p:cNvPr id="3" name="Tytuł 2"/>
          <p:cNvSpPr>
            <a:spLocks noGrp="1"/>
          </p:cNvSpPr>
          <p:nvPr>
            <p:ph type="title"/>
          </p:nvPr>
        </p:nvSpPr>
        <p:spPr/>
        <p:txBody>
          <a:bodyPr/>
          <a:lstStyle/>
          <a:p>
            <a:r>
              <a:rPr lang="pl-PL" dirty="0" smtClean="0"/>
              <a:t>Osieroceni – co mogą czuć</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7150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Font typeface="Arial" panose="020B0604020202020204" pitchFamily="34" charset="0"/>
              <a:buChar char="•"/>
            </a:pPr>
            <a:r>
              <a:rPr lang="pl-PL" b="1" dirty="0" smtClean="0">
                <a:solidFill>
                  <a:schemeClr val="accent2">
                    <a:lumMod val="75000"/>
                  </a:schemeClr>
                </a:solidFill>
              </a:rPr>
              <a:t>Podstawowa pomoc </a:t>
            </a:r>
            <a:r>
              <a:rPr lang="pl-PL" dirty="0" smtClean="0"/>
              <a:t>oparta na relacjach wyrażających troskę </a:t>
            </a:r>
          </a:p>
          <a:p>
            <a:pPr>
              <a:buFont typeface="Arial" panose="020B0604020202020204" pitchFamily="34" charset="0"/>
              <a:buChar char="•"/>
            </a:pPr>
            <a:r>
              <a:rPr lang="pl-PL" b="1" dirty="0" smtClean="0">
                <a:solidFill>
                  <a:schemeClr val="accent2">
                    <a:lumMod val="75000"/>
                  </a:schemeClr>
                </a:solidFill>
              </a:rPr>
              <a:t>Psychoedukacja</a:t>
            </a:r>
            <a:r>
              <a:rPr lang="pl-PL" b="1" dirty="0" smtClean="0"/>
              <a:t> </a:t>
            </a:r>
            <a:r>
              <a:rPr lang="pl-PL" dirty="0" smtClean="0"/>
              <a:t>pokazująca podstawowe informacje o reakcjach związanych z żałobą, oraz </a:t>
            </a:r>
            <a:r>
              <a:rPr lang="pl-PL" b="1" dirty="0" smtClean="0">
                <a:solidFill>
                  <a:schemeClr val="accent2">
                    <a:lumMod val="75000"/>
                  </a:schemeClr>
                </a:solidFill>
              </a:rPr>
              <a:t>interwencje terapeutyczne</a:t>
            </a:r>
          </a:p>
          <a:p>
            <a:pPr>
              <a:buFont typeface="Arial" panose="020B0604020202020204" pitchFamily="34" charset="0"/>
              <a:buChar char="•"/>
            </a:pPr>
            <a:r>
              <a:rPr lang="pl-PL" b="1" dirty="0" smtClean="0">
                <a:solidFill>
                  <a:schemeClr val="accent2">
                    <a:lumMod val="75000"/>
                  </a:schemeClr>
                </a:solidFill>
              </a:rPr>
              <a:t>Wsparcie psychoterapeutyczne</a:t>
            </a:r>
            <a:endParaRPr lang="pl-PL" b="1" dirty="0">
              <a:solidFill>
                <a:schemeClr val="accent2">
                  <a:lumMod val="75000"/>
                </a:schemeClr>
              </a:solidFill>
            </a:endParaRPr>
          </a:p>
        </p:txBody>
      </p:sp>
      <p:sp>
        <p:nvSpPr>
          <p:cNvPr id="3" name="Tytuł 2"/>
          <p:cNvSpPr>
            <a:spLocks noGrp="1"/>
          </p:cNvSpPr>
          <p:nvPr>
            <p:ph type="title"/>
          </p:nvPr>
        </p:nvSpPr>
        <p:spPr/>
        <p:txBody>
          <a:bodyPr/>
          <a:lstStyle/>
          <a:p>
            <a:r>
              <a:rPr lang="pl-PL" dirty="0" smtClean="0"/>
              <a:t>Rodzaje wsparcia uczniów</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494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539552" y="1916832"/>
            <a:ext cx="7776864" cy="3888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smtClean="0"/>
              <a:t>Żałoba  to proces , który trwa,</a:t>
            </a:r>
            <a:br>
              <a:rPr lang="pl-PL" sz="3600" dirty="0" smtClean="0"/>
            </a:br>
            <a:r>
              <a:rPr lang="pl-PL" sz="3600" dirty="0" smtClean="0"/>
              <a:t> a czas jej przeżywania jest bardzo osobisty </a:t>
            </a:r>
            <a:br>
              <a:rPr lang="pl-PL" sz="3600" dirty="0" smtClean="0"/>
            </a:br>
            <a:r>
              <a:rPr lang="pl-PL" sz="3600" dirty="0" smtClean="0"/>
              <a:t>i  dla każdego inny</a:t>
            </a:r>
            <a:endParaRPr lang="pl-PL" sz="3600" dirty="0"/>
          </a:p>
        </p:txBody>
      </p:sp>
      <p:pic>
        <p:nvPicPr>
          <p:cNvPr id="5"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55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a:buFont typeface="Arial" panose="020B0604020202020204" pitchFamily="34" charset="0"/>
              <a:buChar char="•"/>
            </a:pPr>
            <a:r>
              <a:rPr lang="pl-PL" sz="3200" dirty="0"/>
              <a:t>Osiągnięcie niezależności osobistej</a:t>
            </a:r>
          </a:p>
          <a:p>
            <a:pPr>
              <a:buFont typeface="Arial" panose="020B0604020202020204" pitchFamily="34" charset="0"/>
              <a:buChar char="•"/>
            </a:pPr>
            <a:r>
              <a:rPr lang="pl-PL" sz="3200" dirty="0"/>
              <a:t>Osiągnięcie dojrzałych więzi z rówieśnikami </a:t>
            </a:r>
          </a:p>
          <a:p>
            <a:pPr>
              <a:buFont typeface="Arial" panose="020B0604020202020204" pitchFamily="34" charset="0"/>
              <a:buChar char="•"/>
            </a:pPr>
            <a:r>
              <a:rPr lang="pl-PL" sz="3200" dirty="0"/>
              <a:t>Przygotowanie do kariery zawodowej</a:t>
            </a:r>
          </a:p>
          <a:p>
            <a:pPr>
              <a:buFont typeface="Arial" panose="020B0604020202020204" pitchFamily="34" charset="0"/>
              <a:buChar char="•"/>
            </a:pPr>
            <a:r>
              <a:rPr lang="pl-PL" sz="3200" dirty="0"/>
              <a:t>Przygotowanie do niezależności </a:t>
            </a:r>
          </a:p>
          <a:p>
            <a:pPr>
              <a:buFont typeface="Arial" panose="020B0604020202020204" pitchFamily="34" charset="0"/>
              <a:buChar char="•"/>
            </a:pPr>
            <a:r>
              <a:rPr lang="pl-PL" sz="3200" dirty="0"/>
              <a:t>Dążenie do postawy odpowiedzialnej społecznie</a:t>
            </a:r>
          </a:p>
          <a:p>
            <a:endParaRPr lang="pl-PL" dirty="0"/>
          </a:p>
        </p:txBody>
      </p:sp>
      <p:sp>
        <p:nvSpPr>
          <p:cNvPr id="3" name="Tytuł 2"/>
          <p:cNvSpPr>
            <a:spLocks noGrp="1"/>
          </p:cNvSpPr>
          <p:nvPr>
            <p:ph type="title"/>
          </p:nvPr>
        </p:nvSpPr>
        <p:spPr/>
        <p:txBody>
          <a:bodyPr/>
          <a:lstStyle/>
          <a:p>
            <a:r>
              <a:rPr lang="pl-PL" dirty="0" smtClean="0"/>
              <a:t>ZADANIA ROZWOJOWE</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899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a:buFont typeface="Wingdings" panose="05000000000000000000" pitchFamily="2" charset="2"/>
              <a:buChar char="ü"/>
            </a:pPr>
            <a:r>
              <a:rPr lang="pl-PL" b="1" dirty="0" smtClean="0"/>
              <a:t>Fundacja NAGLE SAMI</a:t>
            </a:r>
          </a:p>
          <a:p>
            <a:pPr marL="0" indent="0" algn="ctr">
              <a:buNone/>
            </a:pPr>
            <a:r>
              <a:rPr lang="pl-PL" b="1" dirty="0" smtClean="0">
                <a:solidFill>
                  <a:schemeClr val="accent2">
                    <a:lumMod val="75000"/>
                  </a:schemeClr>
                </a:solidFill>
              </a:rPr>
              <a:t>800 108 108</a:t>
            </a:r>
          </a:p>
          <a:p>
            <a:pPr>
              <a:buFont typeface="Wingdings" panose="05000000000000000000" pitchFamily="2" charset="2"/>
              <a:buChar char="ü"/>
            </a:pPr>
            <a:r>
              <a:rPr lang="pl-PL" b="1" dirty="0" smtClean="0"/>
              <a:t>TUMBO pomaga </a:t>
            </a:r>
            <a:r>
              <a:rPr lang="pl-PL" b="1" dirty="0" err="1" smtClean="0"/>
              <a:t>tumbolinia</a:t>
            </a:r>
            <a:r>
              <a:rPr lang="pl-PL" b="1" dirty="0" smtClean="0"/>
              <a:t>	</a:t>
            </a:r>
          </a:p>
          <a:p>
            <a:pPr marL="0" indent="0" algn="ctr">
              <a:buNone/>
            </a:pPr>
            <a:r>
              <a:rPr lang="pl-PL" b="1" dirty="0">
                <a:solidFill>
                  <a:schemeClr val="accent2">
                    <a:lumMod val="75000"/>
                  </a:schemeClr>
                </a:solidFill>
              </a:rPr>
              <a:t>800 111 123</a:t>
            </a:r>
          </a:p>
          <a:p>
            <a:pPr>
              <a:buFont typeface="Wingdings" panose="05000000000000000000" pitchFamily="2" charset="2"/>
              <a:buChar char="ü"/>
            </a:pPr>
            <a:r>
              <a:rPr lang="pl-PL" b="1" dirty="0"/>
              <a:t>Telefonu Zaufania dla Dzieci</a:t>
            </a:r>
            <a:r>
              <a:rPr lang="pl-PL" dirty="0"/>
              <a:t> </a:t>
            </a:r>
            <a:r>
              <a:rPr lang="pl-PL" b="1" dirty="0"/>
              <a:t>i </a:t>
            </a:r>
            <a:r>
              <a:rPr lang="pl-PL" b="1" dirty="0" smtClean="0"/>
              <a:t>Młodzieży </a:t>
            </a:r>
          </a:p>
          <a:p>
            <a:pPr marL="0" indent="0" algn="ctr">
              <a:buNone/>
            </a:pPr>
            <a:r>
              <a:rPr lang="pl-PL" b="1" dirty="0">
                <a:solidFill>
                  <a:schemeClr val="accent2">
                    <a:lumMod val="75000"/>
                  </a:schemeClr>
                </a:solidFill>
              </a:rPr>
              <a:t>116 111</a:t>
            </a:r>
          </a:p>
          <a:p>
            <a:pPr>
              <a:buFont typeface="Wingdings" panose="05000000000000000000" pitchFamily="2" charset="2"/>
              <a:buChar char="ü"/>
            </a:pPr>
            <a:r>
              <a:rPr lang="pl-PL" b="1" dirty="0"/>
              <a:t>Antydepresyjny Telefon</a:t>
            </a:r>
            <a:r>
              <a:rPr lang="pl-PL" dirty="0"/>
              <a:t> </a:t>
            </a:r>
            <a:r>
              <a:rPr lang="pl-PL" b="1" dirty="0"/>
              <a:t>Zaufania Fundacji </a:t>
            </a:r>
            <a:r>
              <a:rPr lang="pl-PL" b="1" dirty="0" smtClean="0"/>
              <a:t>ITAKA</a:t>
            </a:r>
          </a:p>
          <a:p>
            <a:pPr marL="0" indent="0" algn="ctr">
              <a:buNone/>
            </a:pPr>
            <a:r>
              <a:rPr lang="pl-PL" b="1" dirty="0" smtClean="0"/>
              <a:t> </a:t>
            </a:r>
            <a:r>
              <a:rPr lang="pl-PL" b="1" dirty="0">
                <a:solidFill>
                  <a:schemeClr val="accent2">
                    <a:lumMod val="75000"/>
                  </a:schemeClr>
                </a:solidFill>
              </a:rPr>
              <a:t>22 484 88 01</a:t>
            </a:r>
          </a:p>
          <a:p>
            <a:endParaRPr lang="pl-PL" dirty="0"/>
          </a:p>
        </p:txBody>
      </p:sp>
      <p:sp>
        <p:nvSpPr>
          <p:cNvPr id="3" name="Tytuł 2"/>
          <p:cNvSpPr>
            <a:spLocks noGrp="1"/>
          </p:cNvSpPr>
          <p:nvPr>
            <p:ph type="title"/>
          </p:nvPr>
        </p:nvSpPr>
        <p:spPr/>
        <p:txBody>
          <a:bodyPr/>
          <a:lstStyle/>
          <a:p>
            <a:r>
              <a:rPr lang="pl-PL" dirty="0" smtClean="0"/>
              <a:t>Gdzie szukać wsparcia</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057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lstStyle/>
          <a:p>
            <a:r>
              <a:rPr lang="pl-PL" dirty="0" smtClean="0"/>
              <a:t>DZIĘKUJE ZA UWAGĘ</a:t>
            </a:r>
            <a:endParaRPr lang="pl-PL" dirty="0"/>
          </a:p>
        </p:txBody>
      </p:sp>
      <p:pic>
        <p:nvPicPr>
          <p:cNvPr id="4" name="Picture 2" descr="C:\Users\renata.chronowska\Desktop\Fundacja Zobacz...Jestem\Zdjęcia\znikam_1[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4149080"/>
            <a:ext cx="3600400" cy="172819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renata.chronowska\Desktop\Fundacja Zobacz...Jestem\Zdjęcia\ZobaczJestem_logo[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4048" y="4149080"/>
            <a:ext cx="3099114" cy="1296144"/>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p:cNvSpPr/>
          <p:nvPr/>
        </p:nvSpPr>
        <p:spPr>
          <a:xfrm>
            <a:off x="971600" y="2576103"/>
            <a:ext cx="7131561" cy="830997"/>
          </a:xfrm>
          <a:prstGeom prst="rect">
            <a:avLst/>
          </a:prstGeom>
        </p:spPr>
        <p:txBody>
          <a:bodyPr wrap="square">
            <a:spAutoFit/>
          </a:bodyPr>
          <a:lstStyle/>
          <a:p>
            <a:r>
              <a:rPr lang="pl-PL" sz="2400" b="1" dirty="0"/>
              <a:t>http://zobaczznikam.pl/szukam-pomocy-jestem-nauczycielempracuje-z-dziecmi/</a:t>
            </a:r>
          </a:p>
        </p:txBody>
      </p:sp>
    </p:spTree>
    <p:extLst>
      <p:ext uri="{BB962C8B-B14F-4D97-AF65-F5344CB8AC3E}">
        <p14:creationId xmlns:p14="http://schemas.microsoft.com/office/powerpoint/2010/main" val="431794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CZYNNIKI RODZINNE</a:t>
            </a:r>
          </a:p>
        </p:txBody>
      </p:sp>
      <p:sp>
        <p:nvSpPr>
          <p:cNvPr id="5" name="Symbol zastępczy zawartości 4"/>
          <p:cNvSpPr>
            <a:spLocks noGrp="1"/>
          </p:cNvSpPr>
          <p:nvPr>
            <p:ph sz="quarter" idx="13"/>
          </p:nvPr>
        </p:nvSpPr>
        <p:spPr/>
        <p:txBody>
          <a:bodyPr/>
          <a:lstStyle/>
          <a:p>
            <a:pPr marL="0" indent="0" algn="ctr">
              <a:buNone/>
            </a:pPr>
            <a:r>
              <a:rPr lang="pl-PL" dirty="0" smtClean="0">
                <a:solidFill>
                  <a:schemeClr val="accent1">
                    <a:lumMod val="75000"/>
                  </a:schemeClr>
                </a:solidFill>
              </a:rPr>
              <a:t>Czynniki chroniące</a:t>
            </a:r>
          </a:p>
          <a:p>
            <a:pPr>
              <a:buFont typeface="Wingdings" panose="05000000000000000000" pitchFamily="2" charset="2"/>
              <a:buChar char="§"/>
            </a:pPr>
            <a:r>
              <a:rPr lang="pl-PL" dirty="0" smtClean="0"/>
              <a:t>Pozytywne </a:t>
            </a:r>
            <a:r>
              <a:rPr lang="pl-PL" dirty="0"/>
              <a:t>relacje z rodziną</a:t>
            </a:r>
          </a:p>
          <a:p>
            <a:pPr>
              <a:buFont typeface="Wingdings" panose="05000000000000000000" pitchFamily="2" charset="2"/>
              <a:buChar char="§"/>
            </a:pPr>
            <a:r>
              <a:rPr lang="pl-PL" dirty="0"/>
              <a:t>Wsparcie ze strony rodziny</a:t>
            </a:r>
          </a:p>
          <a:p>
            <a:pPr marL="0" indent="0">
              <a:buNone/>
            </a:pPr>
            <a:endParaRPr lang="pl-PL" dirty="0"/>
          </a:p>
        </p:txBody>
      </p:sp>
      <p:sp>
        <p:nvSpPr>
          <p:cNvPr id="6" name="Symbol zastępczy zawartości 5"/>
          <p:cNvSpPr>
            <a:spLocks noGrp="1"/>
          </p:cNvSpPr>
          <p:nvPr>
            <p:ph sz="quarter" idx="14"/>
          </p:nvPr>
        </p:nvSpPr>
        <p:spPr>
          <a:xfrm>
            <a:off x="4645152" y="2679192"/>
            <a:ext cx="4103312" cy="3447288"/>
          </a:xfrm>
        </p:spPr>
        <p:txBody>
          <a:bodyPr>
            <a:normAutofit fontScale="92500" lnSpcReduction="20000"/>
          </a:bodyPr>
          <a:lstStyle/>
          <a:p>
            <a:pPr marL="0" indent="0" algn="ctr">
              <a:buNone/>
            </a:pPr>
            <a:r>
              <a:rPr lang="pl-PL" sz="2600" dirty="0" smtClean="0">
                <a:solidFill>
                  <a:schemeClr val="accent1">
                    <a:lumMod val="75000"/>
                  </a:schemeClr>
                </a:solidFill>
              </a:rPr>
              <a:t>Czynniki ryzyka</a:t>
            </a:r>
          </a:p>
          <a:p>
            <a:pPr>
              <a:buFont typeface="Wingdings" panose="05000000000000000000" pitchFamily="2" charset="2"/>
              <a:buChar char="§"/>
            </a:pPr>
            <a:r>
              <a:rPr lang="pl-PL" sz="2600" dirty="0"/>
              <a:t>Destrukcyjne relacje z rodziną </a:t>
            </a:r>
            <a:br>
              <a:rPr lang="pl-PL" sz="2600" dirty="0"/>
            </a:br>
            <a:r>
              <a:rPr lang="pl-PL" sz="2600" dirty="0"/>
              <a:t>i traumatyczne doświadczenia życiowe w rodzinie związane</a:t>
            </a:r>
            <a:br>
              <a:rPr lang="pl-PL" sz="2600" dirty="0"/>
            </a:br>
            <a:r>
              <a:rPr lang="pl-PL" sz="2600" dirty="0"/>
              <a:t>z np. psychopatologią rodziców, alkoholizmem, przemocą w rodzinie, awanturami </a:t>
            </a:r>
          </a:p>
          <a:p>
            <a:pPr marL="0" indent="0" algn="ctr">
              <a:buNone/>
            </a:pPr>
            <a:endParaRPr lang="pl-PL" dirty="0">
              <a:solidFill>
                <a:schemeClr val="accent1">
                  <a:lumMod val="75000"/>
                </a:schemeClr>
              </a:solidFill>
            </a:endParaRPr>
          </a:p>
        </p:txBody>
      </p:sp>
      <p:pic>
        <p:nvPicPr>
          <p:cNvPr id="7"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632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CZYNNIKI POZNAWCZE I OSOBOWOŚCIOWE</a:t>
            </a:r>
          </a:p>
        </p:txBody>
      </p:sp>
      <p:sp>
        <p:nvSpPr>
          <p:cNvPr id="4" name="Symbol zastępczy zawartości 3"/>
          <p:cNvSpPr>
            <a:spLocks noGrp="1"/>
          </p:cNvSpPr>
          <p:nvPr>
            <p:ph sz="quarter" idx="13"/>
          </p:nvPr>
        </p:nvSpPr>
        <p:spPr/>
        <p:txBody>
          <a:bodyPr>
            <a:normAutofit lnSpcReduction="10000"/>
          </a:bodyPr>
          <a:lstStyle/>
          <a:p>
            <a:pPr marL="0" indent="0" algn="ctr">
              <a:buNone/>
            </a:pPr>
            <a:r>
              <a:rPr lang="pl-PL" dirty="0">
                <a:solidFill>
                  <a:schemeClr val="accent1">
                    <a:lumMod val="75000"/>
                  </a:schemeClr>
                </a:solidFill>
              </a:rPr>
              <a:t>Czynniki chroniące</a:t>
            </a:r>
          </a:p>
          <a:p>
            <a:pPr>
              <a:buFont typeface="Wingdings" panose="05000000000000000000" pitchFamily="2" charset="2"/>
              <a:buChar char="§"/>
            </a:pPr>
            <a:r>
              <a:rPr lang="pl-PL" dirty="0"/>
              <a:t>Dobre umiejętności społeczne, wiara w siebie i swoje osiągniecia, korzystanie </a:t>
            </a:r>
            <a:br>
              <a:rPr lang="pl-PL" dirty="0"/>
            </a:br>
            <a:r>
              <a:rPr lang="pl-PL" dirty="0"/>
              <a:t>z pomocy w trudnych sytuacjach, otwartość na nowe doświadczenia i szukanie rozwiązań</a:t>
            </a:r>
          </a:p>
          <a:p>
            <a:endParaRPr lang="pl-PL" dirty="0"/>
          </a:p>
        </p:txBody>
      </p:sp>
      <p:sp>
        <p:nvSpPr>
          <p:cNvPr id="5" name="Symbol zastępczy zawartości 4"/>
          <p:cNvSpPr>
            <a:spLocks noGrp="1"/>
          </p:cNvSpPr>
          <p:nvPr>
            <p:ph sz="quarter" idx="14"/>
          </p:nvPr>
        </p:nvSpPr>
        <p:spPr/>
        <p:txBody>
          <a:bodyPr/>
          <a:lstStyle/>
          <a:p>
            <a:pPr marL="0" indent="0" algn="ctr">
              <a:buNone/>
            </a:pPr>
            <a:r>
              <a:rPr lang="pl-PL" dirty="0">
                <a:solidFill>
                  <a:schemeClr val="accent1">
                    <a:lumMod val="75000"/>
                  </a:schemeClr>
                </a:solidFill>
              </a:rPr>
              <a:t>Czynniki ryzyka</a:t>
            </a:r>
          </a:p>
          <a:p>
            <a:pPr>
              <a:buFont typeface="Wingdings" panose="05000000000000000000" pitchFamily="2" charset="2"/>
              <a:buChar char="§"/>
            </a:pPr>
            <a:r>
              <a:rPr lang="pl-PL" dirty="0"/>
              <a:t>Niestabilny nastrój, zachowania agresywne, duża impulsywność, lęk, </a:t>
            </a:r>
          </a:p>
          <a:p>
            <a:pPr>
              <a:buFont typeface="Wingdings" panose="05000000000000000000" pitchFamily="2" charset="2"/>
              <a:buChar char="§"/>
            </a:pPr>
            <a:r>
              <a:rPr lang="pl-PL" dirty="0"/>
              <a:t>słaba umiejętność radzenia sobie z trudnościami, tendencja do życia w iluzji</a:t>
            </a:r>
          </a:p>
          <a:p>
            <a:pPr>
              <a:buFont typeface="Wingdings" panose="05000000000000000000" pitchFamily="2" charset="2"/>
              <a:buChar char="§"/>
            </a:pPr>
            <a:endParaRPr lang="pl-PL" dirty="0"/>
          </a:p>
        </p:txBody>
      </p:sp>
      <p:pic>
        <p:nvPicPr>
          <p:cNvPr id="6"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981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CZYNNIKI SPOŁECZNO - KULTUROWE</a:t>
            </a:r>
          </a:p>
        </p:txBody>
      </p:sp>
      <p:sp>
        <p:nvSpPr>
          <p:cNvPr id="4" name="Symbol zastępczy zawartości 3"/>
          <p:cNvSpPr>
            <a:spLocks noGrp="1"/>
          </p:cNvSpPr>
          <p:nvPr>
            <p:ph sz="quarter" idx="13"/>
          </p:nvPr>
        </p:nvSpPr>
        <p:spPr/>
        <p:txBody>
          <a:bodyPr>
            <a:normAutofit lnSpcReduction="10000"/>
          </a:bodyPr>
          <a:lstStyle/>
          <a:p>
            <a:pPr marL="0" indent="0" algn="ctr">
              <a:buNone/>
            </a:pPr>
            <a:r>
              <a:rPr lang="pl-PL" dirty="0">
                <a:solidFill>
                  <a:schemeClr val="accent1">
                    <a:lumMod val="75000"/>
                  </a:schemeClr>
                </a:solidFill>
              </a:rPr>
              <a:t>Czynniki chroniące</a:t>
            </a:r>
          </a:p>
          <a:p>
            <a:pPr>
              <a:buFont typeface="Wingdings" panose="05000000000000000000" pitchFamily="2" charset="2"/>
              <a:buChar char="§"/>
            </a:pPr>
            <a:r>
              <a:rPr lang="pl-PL" dirty="0"/>
              <a:t>Zaangażowanie w życie szkoły i otoczenie społeczne </a:t>
            </a:r>
            <a:endParaRPr lang="pl-PL" dirty="0" smtClean="0"/>
          </a:p>
          <a:p>
            <a:pPr>
              <a:buFont typeface="Wingdings" panose="05000000000000000000" pitchFamily="2" charset="2"/>
              <a:buChar char="§"/>
            </a:pPr>
            <a:r>
              <a:rPr lang="pl-PL" dirty="0" smtClean="0"/>
              <a:t>Dobre </a:t>
            </a:r>
            <a:r>
              <a:rPr lang="pl-PL" dirty="0"/>
              <a:t>kontakty społeczne</a:t>
            </a:r>
            <a:br>
              <a:rPr lang="pl-PL" dirty="0"/>
            </a:br>
            <a:r>
              <a:rPr lang="pl-PL" dirty="0"/>
              <a:t>z rówieśnikami, nauczycielami</a:t>
            </a:r>
            <a:br>
              <a:rPr lang="pl-PL" dirty="0"/>
            </a:br>
            <a:r>
              <a:rPr lang="pl-PL" dirty="0"/>
              <a:t>i innymi wychowawcami</a:t>
            </a:r>
          </a:p>
          <a:p>
            <a:endParaRPr lang="pl-PL" dirty="0"/>
          </a:p>
        </p:txBody>
      </p:sp>
      <p:sp>
        <p:nvSpPr>
          <p:cNvPr id="5" name="Symbol zastępczy zawartości 4"/>
          <p:cNvSpPr>
            <a:spLocks noGrp="1"/>
          </p:cNvSpPr>
          <p:nvPr>
            <p:ph sz="quarter" idx="14"/>
          </p:nvPr>
        </p:nvSpPr>
        <p:spPr/>
        <p:txBody>
          <a:bodyPr/>
          <a:lstStyle/>
          <a:p>
            <a:pPr marL="0" indent="0" algn="ctr">
              <a:buNone/>
            </a:pPr>
            <a:r>
              <a:rPr lang="pl-PL" dirty="0">
                <a:solidFill>
                  <a:schemeClr val="accent1">
                    <a:lumMod val="75000"/>
                  </a:schemeClr>
                </a:solidFill>
              </a:rPr>
              <a:t>Czynniki </a:t>
            </a:r>
            <a:r>
              <a:rPr lang="pl-PL" dirty="0" smtClean="0">
                <a:solidFill>
                  <a:schemeClr val="accent1">
                    <a:lumMod val="75000"/>
                  </a:schemeClr>
                </a:solidFill>
              </a:rPr>
              <a:t>ryzyka</a:t>
            </a:r>
          </a:p>
          <a:p>
            <a:pPr>
              <a:buFont typeface="Wingdings" panose="05000000000000000000" pitchFamily="2" charset="2"/>
              <a:buChar char="§"/>
            </a:pPr>
            <a:r>
              <a:rPr lang="pl-PL" dirty="0"/>
              <a:t>Niski </a:t>
            </a:r>
            <a:r>
              <a:rPr lang="pl-PL" dirty="0" smtClean="0"/>
              <a:t>status </a:t>
            </a:r>
            <a:r>
              <a:rPr lang="pl-PL" dirty="0"/>
              <a:t>socjoekonomiczny rodziny, niskie wykształcenie, bezrobocie rodziców</a:t>
            </a:r>
          </a:p>
          <a:p>
            <a:pPr>
              <a:buFont typeface="Wingdings" panose="05000000000000000000" pitchFamily="2" charset="2"/>
              <a:buChar char="§"/>
            </a:pPr>
            <a:r>
              <a:rPr lang="pl-PL" dirty="0"/>
              <a:t>Niski poziom wsparcia społecznego</a:t>
            </a:r>
          </a:p>
          <a:p>
            <a:pPr marL="0" indent="0" algn="ctr">
              <a:buNone/>
            </a:pPr>
            <a:endParaRPr lang="pl-PL" dirty="0">
              <a:solidFill>
                <a:schemeClr val="accent1">
                  <a:lumMod val="75000"/>
                </a:schemeClr>
              </a:solidFill>
            </a:endParaRPr>
          </a:p>
          <a:p>
            <a:pPr marL="0" indent="0" algn="ctr">
              <a:buNone/>
            </a:pPr>
            <a:endParaRPr lang="pl-PL" dirty="0"/>
          </a:p>
        </p:txBody>
      </p:sp>
      <p:pic>
        <p:nvPicPr>
          <p:cNvPr id="6"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703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dirty="0"/>
              <a:t>CZYNNIKI ZWIĄZANE ZE ZDROWIEM PSYCHICZNYM</a:t>
            </a:r>
          </a:p>
        </p:txBody>
      </p:sp>
      <p:sp>
        <p:nvSpPr>
          <p:cNvPr id="6" name="Symbol zastępczy zawartości 5"/>
          <p:cNvSpPr>
            <a:spLocks noGrp="1"/>
          </p:cNvSpPr>
          <p:nvPr>
            <p:ph sz="quarter" idx="13"/>
          </p:nvPr>
        </p:nvSpPr>
        <p:spPr/>
        <p:txBody>
          <a:bodyPr/>
          <a:lstStyle/>
          <a:p>
            <a:pPr marL="0" indent="0" algn="ctr">
              <a:buNone/>
            </a:pPr>
            <a:r>
              <a:rPr lang="pl-PL" dirty="0">
                <a:solidFill>
                  <a:schemeClr val="accent1">
                    <a:lumMod val="75000"/>
                  </a:schemeClr>
                </a:solidFill>
              </a:rPr>
              <a:t>Czynniki chroniące</a:t>
            </a:r>
          </a:p>
          <a:p>
            <a:pPr>
              <a:buFont typeface="Wingdings" panose="05000000000000000000" pitchFamily="2" charset="2"/>
              <a:buChar char="§"/>
            </a:pPr>
            <a:r>
              <a:rPr lang="pl-PL" dirty="0"/>
              <a:t>Wysoki poziom odporności psychicznej</a:t>
            </a:r>
          </a:p>
          <a:p>
            <a:pPr>
              <a:buFont typeface="Wingdings" panose="05000000000000000000" pitchFamily="2" charset="2"/>
              <a:buChar char="§"/>
            </a:pPr>
            <a:r>
              <a:rPr lang="pl-PL" dirty="0"/>
              <a:t>Dobre radzenie sobie ze stresem</a:t>
            </a:r>
          </a:p>
          <a:p>
            <a:endParaRPr lang="pl-PL" dirty="0"/>
          </a:p>
        </p:txBody>
      </p:sp>
      <p:sp>
        <p:nvSpPr>
          <p:cNvPr id="7" name="Symbol zastępczy zawartości 6"/>
          <p:cNvSpPr>
            <a:spLocks noGrp="1"/>
          </p:cNvSpPr>
          <p:nvPr>
            <p:ph sz="quarter" idx="14"/>
          </p:nvPr>
        </p:nvSpPr>
        <p:spPr/>
        <p:txBody>
          <a:bodyPr>
            <a:normAutofit lnSpcReduction="10000"/>
          </a:bodyPr>
          <a:lstStyle/>
          <a:p>
            <a:pPr marL="0" indent="0" algn="ctr">
              <a:buNone/>
            </a:pPr>
            <a:r>
              <a:rPr lang="pl-PL" dirty="0">
                <a:solidFill>
                  <a:schemeClr val="accent1">
                    <a:lumMod val="75000"/>
                  </a:schemeClr>
                </a:solidFill>
              </a:rPr>
              <a:t>Czynniki ryzyka</a:t>
            </a:r>
          </a:p>
          <a:p>
            <a:pPr>
              <a:buFont typeface="Wingdings" panose="05000000000000000000" pitchFamily="2" charset="2"/>
              <a:buChar char="§"/>
            </a:pPr>
            <a:r>
              <a:rPr lang="pl-PL" dirty="0"/>
              <a:t>Występowanie zaburzeń psychicznych takich jak: depresja, stany lękowe, nadużywanie substancji psychoaktywnych, zaburzenia jedzenia, wcześniejsze próby samobójcze</a:t>
            </a:r>
          </a:p>
          <a:p>
            <a:pPr marL="0" indent="0">
              <a:buNone/>
            </a:pPr>
            <a:endParaRPr lang="pl-PL" dirty="0"/>
          </a:p>
        </p:txBody>
      </p:sp>
      <p:pic>
        <p:nvPicPr>
          <p:cNvPr id="8"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49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a:buFont typeface="Arial" panose="020B0604020202020204" pitchFamily="34" charset="0"/>
              <a:buChar char="•"/>
            </a:pPr>
            <a:r>
              <a:rPr lang="pl-PL" sz="3200" b="1" dirty="0"/>
              <a:t>Samobójstwo wyobrażone </a:t>
            </a:r>
            <a:r>
              <a:rPr lang="pl-PL" sz="3200" dirty="0"/>
              <a:t>–rezygnacja z poszukiwania innych dróg</a:t>
            </a:r>
          </a:p>
          <a:p>
            <a:pPr>
              <a:buFont typeface="Arial" panose="020B0604020202020204" pitchFamily="34" charset="0"/>
              <a:buChar char="•"/>
            </a:pPr>
            <a:r>
              <a:rPr lang="pl-PL" sz="3200" b="1" dirty="0"/>
              <a:t>Samobójstwo upragnione </a:t>
            </a:r>
            <a:r>
              <a:rPr lang="pl-PL" sz="3200" dirty="0"/>
              <a:t>– podjęcie decyzji  staje się głównym celem</a:t>
            </a:r>
          </a:p>
          <a:p>
            <a:pPr>
              <a:buFont typeface="Arial" panose="020B0604020202020204" pitchFamily="34" charset="0"/>
              <a:buChar char="•"/>
            </a:pPr>
            <a:r>
              <a:rPr lang="pl-PL" sz="3200" b="1" dirty="0"/>
              <a:t>Samobójstwo usiłowane lub dokonane </a:t>
            </a:r>
            <a:r>
              <a:rPr lang="pl-PL" sz="3200" dirty="0"/>
              <a:t>– nieskuteczna próba samobójcza lub zamach kończący się śmiercią ofiary</a:t>
            </a:r>
          </a:p>
          <a:p>
            <a:endParaRPr lang="pl-PL" dirty="0"/>
          </a:p>
        </p:txBody>
      </p:sp>
      <p:sp>
        <p:nvSpPr>
          <p:cNvPr id="3" name="Tytuł 2"/>
          <p:cNvSpPr>
            <a:spLocks noGrp="1"/>
          </p:cNvSpPr>
          <p:nvPr>
            <p:ph type="title"/>
          </p:nvPr>
        </p:nvSpPr>
        <p:spPr/>
        <p:txBody>
          <a:bodyPr>
            <a:normAutofit fontScale="90000"/>
          </a:bodyPr>
          <a:lstStyle/>
          <a:p>
            <a:r>
              <a:rPr lang="pl-PL" dirty="0"/>
              <a:t>DECYZJA O SAMOBÓJSTWIE – PROCES WIELOETAPOWY</a:t>
            </a:r>
          </a:p>
        </p:txBody>
      </p:sp>
      <p:pic>
        <p:nvPicPr>
          <p:cNvPr id="5"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8422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Font typeface="Arial" panose="020B0604020202020204" pitchFamily="34" charset="0"/>
              <a:buChar char="•"/>
            </a:pPr>
            <a:r>
              <a:rPr lang="pl-PL" dirty="0"/>
              <a:t>Akt uprzedmiotowienia siebie oraz własnej sytuacji życiowej</a:t>
            </a:r>
          </a:p>
          <a:p>
            <a:pPr>
              <a:buFont typeface="Arial" panose="020B0604020202020204" pitchFamily="34" charset="0"/>
              <a:buChar char="•"/>
            </a:pPr>
            <a:r>
              <a:rPr lang="pl-PL" dirty="0"/>
              <a:t>Negatywna ocena własnej osoby i sytuacji, w którą jest uwikłana</a:t>
            </a:r>
          </a:p>
          <a:p>
            <a:pPr>
              <a:buFont typeface="Arial" panose="020B0604020202020204" pitchFamily="34" charset="0"/>
              <a:buChar char="•"/>
            </a:pPr>
            <a:r>
              <a:rPr lang="pl-PL" dirty="0"/>
              <a:t>Dokonanie bilansu „byłoby lepiej, gdyby mnie nie było”</a:t>
            </a:r>
          </a:p>
          <a:p>
            <a:pPr>
              <a:buFont typeface="Arial" panose="020B0604020202020204" pitchFamily="34" charset="0"/>
              <a:buChar char="•"/>
            </a:pPr>
            <a:r>
              <a:rPr lang="pl-PL" dirty="0"/>
              <a:t>Podjęcie decyzji o samounicestwieniu</a:t>
            </a:r>
          </a:p>
          <a:p>
            <a:endParaRPr lang="pl-PL" dirty="0"/>
          </a:p>
        </p:txBody>
      </p:sp>
      <p:sp>
        <p:nvSpPr>
          <p:cNvPr id="3" name="Tytuł 2"/>
          <p:cNvSpPr>
            <a:spLocks noGrp="1"/>
          </p:cNvSpPr>
          <p:nvPr>
            <p:ph type="title"/>
          </p:nvPr>
        </p:nvSpPr>
        <p:spPr/>
        <p:txBody>
          <a:bodyPr>
            <a:normAutofit fontScale="90000"/>
          </a:bodyPr>
          <a:lstStyle/>
          <a:p>
            <a:r>
              <a:rPr lang="pl-PL" dirty="0" smtClean="0"/>
              <a:t>KROKI OSÓB WCHODZĄCYCH NA ŚCIEŻKĘ SAMOBÓJCZĄ</a:t>
            </a:r>
            <a:endParaRPr lang="pl-PL" dirty="0"/>
          </a:p>
        </p:txBody>
      </p:sp>
      <p:pic>
        <p:nvPicPr>
          <p:cNvPr id="4" name="Picture 2" descr="C:\Users\renata.chronowska\Desktop\Fundacja Zobacz...Jestem\Zdjęcia\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6165304"/>
            <a:ext cx="1134364" cy="4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280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ształt fali">
  <a:themeElements>
    <a:clrScheme name="Elementarn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Kształt fal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ształt fal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7895</TotalTime>
  <Words>1065</Words>
  <Application>Microsoft Office PowerPoint</Application>
  <PresentationFormat>Pokaz na ekranie (4:3)</PresentationFormat>
  <Paragraphs>195</Paragraphs>
  <Slides>31</Slides>
  <Notes>31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31</vt:i4>
      </vt:variant>
    </vt:vector>
  </HeadingPairs>
  <TitlesOfParts>
    <vt:vector size="37" baseType="lpstr">
      <vt:lpstr>Arial</vt:lpstr>
      <vt:lpstr>Calibri</vt:lpstr>
      <vt:lpstr>Candara</vt:lpstr>
      <vt:lpstr>Symbol</vt:lpstr>
      <vt:lpstr>Wingdings</vt:lpstr>
      <vt:lpstr>Kształt fali</vt:lpstr>
      <vt:lpstr>Jak wesprzeć środowisko rówieśnicze i rodzinę w obliczu śmierci samobójczej?</vt:lpstr>
      <vt:lpstr>OKRES DOJRZEWANIA</vt:lpstr>
      <vt:lpstr>ZADANIA ROZWOJOWE</vt:lpstr>
      <vt:lpstr>CZYNNIKI RODZINNE</vt:lpstr>
      <vt:lpstr>CZYNNIKI POZNAWCZE I OSOBOWOŚCIOWE</vt:lpstr>
      <vt:lpstr>CZYNNIKI SPOŁECZNO - KULTUROWE</vt:lpstr>
      <vt:lpstr>CZYNNIKI ZWIĄZANE ZE ZDROWIEM PSYCHICZNYM</vt:lpstr>
      <vt:lpstr>DECYZJA O SAMOBÓJSTWIE – PROCES WIELOETAPOWY</vt:lpstr>
      <vt:lpstr>KROKI OSÓB WCHODZĄCYCH NA ŚCIEŻKĘ SAMOBÓJCZĄ</vt:lpstr>
      <vt:lpstr>ZNAKI OSTRZEGAJĄCE O SAMOBÓJSTWIE</vt:lpstr>
      <vt:lpstr>SAMOBÓJSTWO</vt:lpstr>
      <vt:lpstr>Prezentacja programu PowerPoint</vt:lpstr>
      <vt:lpstr>Żałoba</vt:lpstr>
      <vt:lpstr>Żałoba po śmierci samobójczej</vt:lpstr>
      <vt:lpstr>Zjawisko Wertera</vt:lpstr>
      <vt:lpstr>Postwencja samobójstw</vt:lpstr>
      <vt:lpstr>Cele postwencji w szkole</vt:lpstr>
      <vt:lpstr>Ogólne założenia i zasady działań          postwencyjnych </vt:lpstr>
      <vt:lpstr>Kontakt szkoły z rodziną </vt:lpstr>
      <vt:lpstr>Tworzenie programu postwencji</vt:lpstr>
      <vt:lpstr>Potrzeby uczniów</vt:lpstr>
      <vt:lpstr>Potrzeby nauczycieli</vt:lpstr>
      <vt:lpstr>Potrzeby rodziców uczniów</vt:lpstr>
      <vt:lpstr>Podstawowe cele wsparcia klasy</vt:lpstr>
      <vt:lpstr>Praca z klasą</vt:lpstr>
      <vt:lpstr>Jak rozmawiać o samobójstwie -wskazówki</vt:lpstr>
      <vt:lpstr>Osieroceni – co mogą czuć</vt:lpstr>
      <vt:lpstr>Rodzaje wsparcia uczniów</vt:lpstr>
      <vt:lpstr>Prezentacja programu PowerPoint</vt:lpstr>
      <vt:lpstr>Gdzie szukać wsparcia</vt:lpstr>
      <vt:lpstr>DZIĘKUJE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wesprzeć środowisko rówieśnicze i rodzinę w obliczu śmierci samobójczej?</dc:title>
  <dc:creator>renata.chronowska</dc:creator>
  <cp:lastModifiedBy>Renata Karwat</cp:lastModifiedBy>
  <cp:revision>67</cp:revision>
  <cp:lastPrinted>2019-03-13T18:11:23Z</cp:lastPrinted>
  <dcterms:created xsi:type="dcterms:W3CDTF">2018-09-18T12:13:10Z</dcterms:created>
  <dcterms:modified xsi:type="dcterms:W3CDTF">2019-03-19T08:57:18Z</dcterms:modified>
</cp:coreProperties>
</file>