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91" r:id="rId5"/>
    <p:sldId id="292" r:id="rId6"/>
    <p:sldId id="293" r:id="rId7"/>
    <p:sldId id="277" r:id="rId8"/>
    <p:sldId id="290" r:id="rId9"/>
    <p:sldId id="260" r:id="rId10"/>
    <p:sldId id="289" r:id="rId11"/>
    <p:sldId id="278" r:id="rId12"/>
    <p:sldId id="288" r:id="rId13"/>
    <p:sldId id="286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00080"/>
    <a:srgbClr val="990000"/>
    <a:srgbClr val="0000CC"/>
    <a:srgbClr val="CC3300"/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C7AD5E0-33CF-454B-BDD6-8B8BADCB1E7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A70B8-D62B-43D8-AC80-27BA0EBF9B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7D3C5-F7CB-474D-BCD7-5966C379AC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37261-DA9E-4730-9790-54DEA53191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19E23-4549-4F43-8753-02EF233933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258EA-6546-4FE1-91E6-6D2A099416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4C89-2998-4595-A536-98B4355B9F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97B6F-1B28-4ACE-9EF3-3566EDA161A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BF28E-60D6-4AEB-8346-0419BF4182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28DA2-824B-4659-9C87-0A5FA46915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4BB65-A73B-44BA-A7A5-721B14485B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22F62-CAAA-47AC-9BC2-935ADCA8F8C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24EF1EAC-1F03-4E8A-9F25-65FB32288BF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46D20-F57F-4FCB-B3D4-8B19C6A1F944}" type="slidenum">
              <a:rPr lang="pl-PL" smtClean="0"/>
              <a:pPr>
                <a:defRPr/>
              </a:pPr>
              <a:t>1</a:t>
            </a:fld>
            <a:endParaRPr lang="pl-PL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557338"/>
            <a:ext cx="7918450" cy="2043112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0066"/>
                </a:solidFill>
              </a:rPr>
              <a:t>Depresja u dzieci i młodzieży.</a:t>
            </a:r>
            <a:r>
              <a:rPr lang="pl-PL" sz="4000" b="1" smtClean="0"/>
              <a:t/>
            </a:r>
            <a:br>
              <a:rPr lang="pl-PL" sz="4000" b="1" smtClean="0"/>
            </a:br>
            <a:r>
              <a:rPr lang="pl-PL" sz="4000" b="1" smtClean="0">
                <a:solidFill>
                  <a:srgbClr val="990000"/>
                </a:solidFill>
              </a:rPr>
              <a:t>Przyczyny, objawy, skutki</a:t>
            </a:r>
            <a:endParaRPr lang="pl-PL" sz="4000" b="1" smtClean="0">
              <a:solidFill>
                <a:srgbClr val="0000CC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81525"/>
            <a:ext cx="7161213" cy="17272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l-PL" b="1" smtClean="0">
                <a:solidFill>
                  <a:srgbClr val="006600"/>
                </a:solidFill>
              </a:rPr>
              <a:t>dr Aleksandra Piotrowska</a:t>
            </a:r>
            <a:endParaRPr lang="pl-PL" b="1" i="1" smtClean="0">
              <a:solidFill>
                <a:srgbClr val="0000CC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pl-PL" b="1" i="1" smtClean="0">
                <a:solidFill>
                  <a:srgbClr val="800080"/>
                </a:solidFill>
              </a:rPr>
              <a:t>Uniwersytet Warszawski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A9352-667F-42BD-9B98-EC57013AB3CF}" type="slidenum">
              <a:rPr lang="pl-PL" smtClean="0"/>
              <a:pPr>
                <a:defRPr/>
              </a:pPr>
              <a:t>10</a:t>
            </a:fld>
            <a:endParaRPr lang="pl-PL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800080"/>
                </a:solidFill>
              </a:rPr>
              <a:t>Nietypowe przejawy depresji </a:t>
            </a:r>
            <a:br>
              <a:rPr lang="pl-PL" sz="4000" b="1" dirty="0" smtClean="0">
                <a:solidFill>
                  <a:srgbClr val="800080"/>
                </a:solidFill>
              </a:rPr>
            </a:br>
            <a:r>
              <a:rPr lang="pl-PL" sz="4000" b="1" dirty="0" smtClean="0">
                <a:solidFill>
                  <a:srgbClr val="800080"/>
                </a:solidFill>
              </a:rPr>
              <a:t>u dzieci: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412875"/>
            <a:ext cx="8507413" cy="47132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Zachowania agresywne, destrukcyjne, autodestrukcyjne (np. samookaleczenia)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Cofanie się w rozwoju (pogorszenie mowy, nawrót moczenia się)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C00000"/>
                </a:solidFill>
              </a:rPr>
              <a:t>Silne objawy somatyczne (np. zmniejszenie apetytu, bóle brzucha, duszności)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Zaburzenia koncentracji uwagi, trudności  z zapamiętywaniem – pogorszenie w nauce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Częste błędne diagnozy (ADHD?) </a:t>
            </a:r>
          </a:p>
          <a:p>
            <a:pPr eaLnBrk="1" hangingPunct="1">
              <a:lnSpc>
                <a:spcPct val="125000"/>
              </a:lnSpc>
            </a:pPr>
            <a:endParaRPr lang="pl-PL" b="1" dirty="0" smtClean="0">
              <a:solidFill>
                <a:srgbClr val="006600"/>
              </a:solidFill>
            </a:endParaRPr>
          </a:p>
          <a:p>
            <a:pPr lvl="1" eaLnBrk="1" hangingPunct="1">
              <a:lnSpc>
                <a:spcPct val="125000"/>
              </a:lnSpc>
            </a:pPr>
            <a:endParaRPr lang="pl-PL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F203-501B-4685-A74F-866B1D10F758}" type="slidenum">
              <a:rPr lang="pl-PL" smtClean="0"/>
              <a:pPr>
                <a:defRPr/>
              </a:pPr>
              <a:t>11</a:t>
            </a:fld>
            <a:endParaRPr lang="pl-PL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800080"/>
                </a:solidFill>
              </a:rPr>
              <a:t>Przejawy depresji u młodzieży: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13787" cy="5256213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Zmiana nastroju – smutek, rozdrażnienie, lęk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Odmowa podejmowania codziennych czynności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C00000"/>
                </a:solidFill>
              </a:rPr>
              <a:t>Depresyjne myślenie („życie nie jest wiele warte”), pesymizm, niska samoocena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Zniekształcone reprezentacje myślowe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Poczucie bycia niepotrzebnym, bezużytecznym, myśli samobójcze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800080"/>
                </a:solidFill>
              </a:rPr>
              <a:t>Nadmierna reakcja na krytykę (rozpacz lub silna złość)</a:t>
            </a:r>
            <a:endParaRPr lang="pl-PL" b="1" dirty="0" smtClean="0">
              <a:solidFill>
                <a:srgbClr val="800080"/>
              </a:solidFill>
            </a:endParaRPr>
          </a:p>
          <a:p>
            <a:pPr lvl="1" eaLnBrk="1" hangingPunct="1">
              <a:lnSpc>
                <a:spcPct val="125000"/>
              </a:lnSpc>
            </a:pPr>
            <a:endParaRPr lang="pl-PL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F203-501B-4685-A74F-866B1D10F758}" type="slidenum">
              <a:rPr lang="pl-PL" smtClean="0"/>
              <a:pPr>
                <a:defRPr/>
              </a:pPr>
              <a:t>12</a:t>
            </a:fld>
            <a:endParaRPr lang="pl-PL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pPr eaLnBrk="1" hangingPunct="1"/>
            <a:r>
              <a:rPr lang="pl-PL" sz="3200" b="1" dirty="0" smtClean="0">
                <a:solidFill>
                  <a:srgbClr val="800080"/>
                </a:solidFill>
              </a:rPr>
              <a:t>Przejawy depresji u młodzieży - </a:t>
            </a:r>
            <a:r>
              <a:rPr lang="pl-PL" sz="3200" b="1" dirty="0" err="1" smtClean="0">
                <a:solidFill>
                  <a:srgbClr val="800080"/>
                </a:solidFill>
              </a:rPr>
              <a:t>c.d</a:t>
            </a:r>
            <a:r>
              <a:rPr lang="pl-PL" sz="3200" b="1" dirty="0" smtClean="0">
                <a:solidFill>
                  <a:srgbClr val="800080"/>
                </a:solidFill>
              </a:rPr>
              <a:t>: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713787" cy="489644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Wyraźna zmiana zachowania (a nie reakcje somatyczne – jak u dzieci)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Charakterystyczna triada poznawcza</a:t>
            </a:r>
            <a:br>
              <a:rPr lang="pl-PL" sz="2800" b="1" dirty="0" smtClean="0">
                <a:solidFill>
                  <a:srgbClr val="006600"/>
                </a:solidFill>
              </a:rPr>
            </a:br>
            <a:r>
              <a:rPr lang="pl-PL" sz="2800" b="1" dirty="0" smtClean="0">
                <a:solidFill>
                  <a:srgbClr val="006600"/>
                </a:solidFill>
              </a:rPr>
              <a:t> (</a:t>
            </a:r>
            <a:r>
              <a:rPr lang="pl-PL" sz="2800" b="1" dirty="0" err="1" smtClean="0">
                <a:solidFill>
                  <a:srgbClr val="006600"/>
                </a:solidFill>
              </a:rPr>
              <a:t>wg</a:t>
            </a:r>
            <a:r>
              <a:rPr lang="pl-PL" sz="2800" b="1" dirty="0" smtClean="0">
                <a:solidFill>
                  <a:srgbClr val="006600"/>
                </a:solidFill>
              </a:rPr>
              <a:t>. Aarona Becka):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dirty="0" smtClean="0">
                <a:solidFill>
                  <a:srgbClr val="0000CC"/>
                </a:solidFill>
              </a:rPr>
              <a:t>Negatywne myśli dotyczące otoczenia („wszystko jest bez sensu”)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dirty="0" smtClean="0">
                <a:solidFill>
                  <a:srgbClr val="C00000"/>
                </a:solidFill>
              </a:rPr>
              <a:t>Pesymizm dotyczący przyszłości („nie mam żadnych szans na ułożenie sobie życia”)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dirty="0" smtClean="0">
                <a:solidFill>
                  <a:srgbClr val="002060"/>
                </a:solidFill>
              </a:rPr>
              <a:t>Niekorzystny obraz siebie („jestem do niczego”)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F203-501B-4685-A74F-866B1D10F758}" type="slidenum">
              <a:rPr lang="pl-PL" smtClean="0"/>
              <a:pPr>
                <a:defRPr/>
              </a:pPr>
              <a:t>13</a:t>
            </a:fld>
            <a:endParaRPr lang="pl-PL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dirty="0" err="1" smtClean="0">
                <a:solidFill>
                  <a:srgbClr val="800080"/>
                </a:solidFill>
              </a:rPr>
              <a:t>Anhedonia</a:t>
            </a:r>
            <a:r>
              <a:rPr lang="pl-PL" sz="4000" b="1" dirty="0" smtClean="0">
                <a:solidFill>
                  <a:srgbClr val="800080"/>
                </a:solidFill>
              </a:rPr>
              <a:t> jako ważny </a:t>
            </a:r>
            <a:br>
              <a:rPr lang="pl-PL" sz="4000" b="1" dirty="0" smtClean="0">
                <a:solidFill>
                  <a:srgbClr val="800080"/>
                </a:solidFill>
              </a:rPr>
            </a:br>
            <a:r>
              <a:rPr lang="pl-PL" sz="4000" b="1" dirty="0" smtClean="0">
                <a:solidFill>
                  <a:srgbClr val="800080"/>
                </a:solidFill>
              </a:rPr>
              <a:t>przejaw depresji u młodzieży: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824"/>
            <a:ext cx="8713787" cy="460851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Istota </a:t>
            </a:r>
            <a:r>
              <a:rPr lang="pl-PL" sz="2800" b="1" dirty="0" err="1" smtClean="0">
                <a:solidFill>
                  <a:srgbClr val="000066"/>
                </a:solidFill>
              </a:rPr>
              <a:t>anhedonii</a:t>
            </a:r>
            <a:r>
              <a:rPr lang="pl-PL" sz="2800" b="1" dirty="0" smtClean="0">
                <a:solidFill>
                  <a:srgbClr val="000066"/>
                </a:solidFill>
              </a:rPr>
              <a:t> – brak lub utrata zdolności do przeżywania przyjemności i radości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Brak odczuwania radości z tego, co do tej pory było jej źródłem (hobby, spotkania z kolegami)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C00000"/>
                </a:solidFill>
              </a:rPr>
              <a:t>Brak spontaniczności w wyrażaniu emocji – radości czy złości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dirty="0" smtClean="0">
                <a:solidFill>
                  <a:srgbClr val="000066"/>
                </a:solidFill>
              </a:rPr>
              <a:t>Przygaszone, „zszarzałe” stany emocjonalne (nawet złość i gniew)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CCFF0-EB22-426F-A606-5C275B4D441C}" type="slidenum">
              <a:rPr lang="pl-PL" smtClean="0"/>
              <a:pPr>
                <a:defRPr/>
              </a:pPr>
              <a:t>14</a:t>
            </a:fld>
            <a:endParaRPr lang="pl-PL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800080"/>
                </a:solidFill>
              </a:rPr>
              <a:t>Przejawy atypowe: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13787" cy="540067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66"/>
                </a:solidFill>
              </a:rPr>
              <a:t>Hipersomnia - występowanie senności mimo przespania nocy, przedłużanie się snu – lub trudności z zasypianiem, wybudzanie się nocą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6600"/>
                </a:solidFill>
              </a:rPr>
              <a:t>Nadmierny apetyt, wzrost masy ciała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C00000"/>
                </a:solidFill>
              </a:rPr>
              <a:t>Kłopoty z koncentracją i zapamiętywaniem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CC"/>
                </a:solidFill>
              </a:rPr>
              <a:t>Pobudzenie psychomotoryczne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Działania autoagresywne (samookaleczenia)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66"/>
                </a:solidFill>
              </a:rPr>
              <a:t>Nadmierne podejmowanie pewnych czynności (gry komputerowe, oglądanie telewizji)</a:t>
            </a:r>
          </a:p>
          <a:p>
            <a:pPr lvl="1" eaLnBrk="1" hangingPunct="1">
              <a:lnSpc>
                <a:spcPct val="125000"/>
              </a:lnSpc>
            </a:pPr>
            <a:endParaRPr lang="pl-PL" b="1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40EBD-FC1F-4D77-BBB1-A6AF6F8C012F}" type="slidenum">
              <a:rPr lang="pl-PL" smtClean="0"/>
              <a:pPr>
                <a:defRPr/>
              </a:pPr>
              <a:t>15</a:t>
            </a:fld>
            <a:endParaRPr lang="pl-PL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006600"/>
                </a:solidFill>
              </a:rPr>
              <a:t>Przyczyny depresji dzieci</a:t>
            </a:r>
            <a:br>
              <a:rPr lang="pl-PL" sz="4000" b="1" dirty="0" smtClean="0">
                <a:solidFill>
                  <a:srgbClr val="006600"/>
                </a:solidFill>
              </a:rPr>
            </a:br>
            <a:r>
              <a:rPr lang="pl-PL" sz="4000" b="1" dirty="0" smtClean="0">
                <a:solidFill>
                  <a:srgbClr val="006600"/>
                </a:solidFill>
              </a:rPr>
              <a:t>i młodzieży: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713787" cy="4752975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Rozwój depresji to wynik współdziałania wielu czynników biologicznych, psychologicznych, społecznych i środowiskowych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66"/>
                </a:solidFill>
              </a:rPr>
              <a:t>Znaczenie mają wchodzące ze sobą w liczne interakcje: 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6600"/>
                </a:solidFill>
              </a:rPr>
              <a:t>czynniki predysponujące, 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CC3300"/>
                </a:solidFill>
              </a:rPr>
              <a:t>wyzwalające  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00CC"/>
                </a:solidFill>
              </a:rPr>
              <a:t>podtrzymujące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7216B-943B-4304-BF05-A113D463FEF7}" type="slidenum">
              <a:rPr lang="pl-PL" smtClean="0"/>
              <a:pPr>
                <a:defRPr/>
              </a:pPr>
              <a:t>16</a:t>
            </a:fld>
            <a:endParaRPr lang="pl-PL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Czynniki predysponujące: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13787" cy="525621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Osobiste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CC"/>
                </a:solidFill>
              </a:rPr>
              <a:t>Podatność genetyczna, zaburzenia nastroju występujące w rodzinie, przebyte we wczesnym dzieciństwie choroby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CC3300"/>
                </a:solidFill>
              </a:rPr>
              <a:t>Indywidualne właściwości psychologiczne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Środowiskowe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6600"/>
                </a:solidFill>
              </a:rPr>
              <a:t>Niekorzystny, pozabezpieczny styl przywiązania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66"/>
                </a:solidFill>
              </a:rPr>
              <a:t>Problemy w relacjach z rodzicami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CC"/>
                </a:solidFill>
              </a:rPr>
              <a:t>Dezorganizacja życia rodzinnego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7030A0"/>
                </a:solidFill>
              </a:rPr>
              <a:t>Niski status społeczny, złe warunki socjalne</a:t>
            </a:r>
          </a:p>
          <a:p>
            <a:pPr lvl="1" eaLnBrk="1" hangingPunct="1">
              <a:lnSpc>
                <a:spcPct val="125000"/>
              </a:lnSpc>
            </a:pPr>
            <a:endParaRPr lang="pl-PL" b="1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A865B-F31D-42AA-B0AA-892C897DED27}" type="slidenum">
              <a:rPr lang="pl-PL" smtClean="0"/>
              <a:pPr>
                <a:defRPr/>
              </a:pPr>
              <a:t>17</a:t>
            </a:fld>
            <a:endParaRPr lang="pl-PL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Czynniki wyzwalające: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13787" cy="5256212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Aktualne krytyczne wydarzenia w życiu: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CC"/>
                </a:solidFill>
              </a:rPr>
              <a:t>Utrata osoby znaczącej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CC3300"/>
                </a:solidFill>
              </a:rPr>
              <a:t>Trudności  w kontaktach z rodzicami, rówieśnikami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6600"/>
                </a:solidFill>
              </a:rPr>
              <a:t>Nadużywanie substancji psychoaktywnych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800080"/>
                </a:solidFill>
              </a:rPr>
              <a:t>Zmiana środowiska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66"/>
                </a:solidFill>
              </a:rPr>
              <a:t>Niepowodzenia szkolne, brak wsparcia szkoły</a:t>
            </a:r>
          </a:p>
          <a:p>
            <a:pPr lvl="1" eaLnBrk="1" hangingPunct="1">
              <a:lnSpc>
                <a:spcPct val="125000"/>
              </a:lnSpc>
            </a:pPr>
            <a:r>
              <a:rPr lang="pl-PL" sz="2400" b="1" smtClean="0">
                <a:solidFill>
                  <a:srgbClr val="0000CC"/>
                </a:solidFill>
              </a:rPr>
              <a:t>Doświadczanie przemocy w domu czy w szkole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Blokowanie przez rodziców procesu separacji i indywiduacji  adolescenta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4A3C08-A88D-4C04-8E2B-37094F8102E0}" type="slidenum">
              <a:rPr lang="pl-PL" smtClean="0"/>
              <a:pPr>
                <a:defRPr/>
              </a:pPr>
              <a:t>18</a:t>
            </a:fld>
            <a:endParaRPr lang="pl-PL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Czynniki podtrzymujące: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713787" cy="3960812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Tx/>
              <a:buNone/>
            </a:pPr>
            <a:r>
              <a:rPr lang="pl-PL" sz="2800" b="1" smtClean="0">
                <a:solidFill>
                  <a:srgbClr val="800080"/>
                </a:solidFill>
              </a:rPr>
              <a:t>	Wymienione jako czynniki </a:t>
            </a:r>
            <a:r>
              <a:rPr lang="pl-PL" sz="2800" b="1" smtClean="0">
                <a:solidFill>
                  <a:srgbClr val="000066"/>
                </a:solidFill>
              </a:rPr>
              <a:t>predysponujące</a:t>
            </a:r>
            <a:r>
              <a:rPr lang="pl-PL" sz="2800" b="1" smtClean="0">
                <a:solidFill>
                  <a:srgbClr val="800080"/>
                </a:solidFill>
              </a:rPr>
              <a:t> i </a:t>
            </a:r>
            <a:r>
              <a:rPr lang="pl-PL" sz="2800" b="1" smtClean="0">
                <a:solidFill>
                  <a:srgbClr val="000066"/>
                </a:solidFill>
              </a:rPr>
              <a:t>wyzwalające </a:t>
            </a:r>
            <a:r>
              <a:rPr lang="pl-PL" sz="2800" b="1" smtClean="0">
                <a:solidFill>
                  <a:srgbClr val="800080"/>
                </a:solidFill>
              </a:rPr>
              <a:t>mają także znaczenie czynników </a:t>
            </a:r>
            <a:r>
              <a:rPr lang="pl-PL" sz="2800" b="1" smtClean="0">
                <a:solidFill>
                  <a:srgbClr val="CC3300"/>
                </a:solidFill>
              </a:rPr>
              <a:t>podtrzymujących</a:t>
            </a:r>
            <a:r>
              <a:rPr lang="pl-PL" sz="2800" b="1" smtClean="0">
                <a:solidFill>
                  <a:srgbClr val="800080"/>
                </a:solidFill>
              </a:rPr>
              <a:t> zaburzenie, bo: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pl-PL" sz="1000" b="1" smtClean="0">
              <a:solidFill>
                <a:srgbClr val="0000CC"/>
              </a:solidFill>
            </a:endParaRP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00CC"/>
                </a:solidFill>
              </a:rPr>
              <a:t>nasilają 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2060"/>
                </a:solidFill>
              </a:rPr>
              <a:t>utrwalają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pl-PL" sz="1000" b="1" smtClean="0">
              <a:solidFill>
                <a:srgbClr val="006600"/>
              </a:solidFill>
            </a:endParaRPr>
          </a:p>
          <a:p>
            <a:pPr lvl="1" eaLnBrk="1" hangingPunct="1">
              <a:lnSpc>
                <a:spcPct val="125000"/>
              </a:lnSpc>
              <a:buFontTx/>
              <a:buNone/>
            </a:pPr>
            <a:r>
              <a:rPr lang="pl-PL" b="1" smtClean="0">
                <a:solidFill>
                  <a:srgbClr val="006600"/>
                </a:solidFill>
              </a:rPr>
              <a:t>objawy depresyjne u dzieci i młodzieży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B5D00-AB44-4525-8994-942DB025A306}" type="slidenum">
              <a:rPr lang="pl-PL" smtClean="0"/>
              <a:pPr>
                <a:defRPr/>
              </a:pPr>
              <a:t>19</a:t>
            </a:fld>
            <a:endParaRPr lang="pl-PL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9937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Skutki depresji dzieci i młodzieży: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13787" cy="48958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66"/>
                </a:solidFill>
              </a:rPr>
              <a:t>Negatywne konsekwencje dla dalszego rozwoju dziecka, dla funkcjonowania rodzinnego, społecznego i szkolnego </a:t>
            </a:r>
            <a:r>
              <a:rPr lang="pl-PL" sz="2800" b="1" smtClean="0">
                <a:solidFill>
                  <a:srgbClr val="800080"/>
                </a:solidFill>
              </a:rPr>
              <a:t>(słabe wyniki w nauce – </a:t>
            </a:r>
            <a:r>
              <a:rPr lang="pl-PL" sz="2800" b="1" smtClean="0">
                <a:solidFill>
                  <a:srgbClr val="C00000"/>
                </a:solidFill>
              </a:rPr>
              <a:t>konflikty w rodzicami </a:t>
            </a:r>
            <a:r>
              <a:rPr lang="pl-PL" sz="2800" b="1" smtClean="0">
                <a:solidFill>
                  <a:srgbClr val="800080"/>
                </a:solidFill>
              </a:rPr>
              <a:t>– </a:t>
            </a:r>
            <a:r>
              <a:rPr lang="pl-PL" sz="2800" b="1" smtClean="0">
                <a:solidFill>
                  <a:srgbClr val="0000CC"/>
                </a:solidFill>
              </a:rPr>
              <a:t>niska samoocena  - </a:t>
            </a:r>
            <a:r>
              <a:rPr lang="pl-PL" sz="2800" b="1" smtClean="0">
                <a:solidFill>
                  <a:srgbClr val="006600"/>
                </a:solidFill>
              </a:rPr>
              <a:t>kłopoty w relacjach rówieśniczych </a:t>
            </a:r>
            <a:r>
              <a:rPr lang="pl-PL" sz="2800" b="1" smtClean="0">
                <a:solidFill>
                  <a:srgbClr val="800080"/>
                </a:solidFill>
              </a:rPr>
              <a:t>itp.)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Zwiększone ryzyko samobójstwa, uzależnień, problemów ze zdrowiem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6600"/>
                </a:solidFill>
              </a:rPr>
              <a:t>Gorsze funkcjonowanie w wieku dojrzałym </a:t>
            </a:r>
            <a:br>
              <a:rPr lang="pl-PL" sz="2800" b="1" smtClean="0">
                <a:solidFill>
                  <a:srgbClr val="006600"/>
                </a:solidFill>
              </a:rPr>
            </a:br>
            <a:r>
              <a:rPr lang="pl-PL" sz="2800" b="1" smtClean="0">
                <a:solidFill>
                  <a:srgbClr val="006600"/>
                </a:solidFill>
              </a:rPr>
              <a:t>(w pracy, trwałe trudności interpersonalne)</a:t>
            </a:r>
            <a:endParaRPr lang="pl-PL" b="1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7F78D-17D3-4555-8EAB-AD93FA956DF1}" type="slidenum">
              <a:rPr lang="pl-PL" smtClean="0"/>
              <a:pPr>
                <a:defRPr/>
              </a:pPr>
              <a:t>2</a:t>
            </a:fld>
            <a:endParaRPr lang="pl-PL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439862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800080"/>
                </a:solidFill>
              </a:rPr>
              <a:t>Początki badań </a:t>
            </a:r>
            <a:br>
              <a:rPr lang="pl-PL" sz="4000" b="1" smtClean="0">
                <a:solidFill>
                  <a:srgbClr val="800080"/>
                </a:solidFill>
              </a:rPr>
            </a:br>
            <a:r>
              <a:rPr lang="pl-PL" sz="4000" b="1" smtClean="0">
                <a:solidFill>
                  <a:srgbClr val="800080"/>
                </a:solidFill>
              </a:rPr>
              <a:t>nad depresją dzieci: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4640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pl-PL" sz="2800" b="1" dirty="0" smtClean="0">
                <a:solidFill>
                  <a:srgbClr val="800080"/>
                </a:solidFill>
              </a:rPr>
              <a:t>	</a:t>
            </a:r>
            <a:r>
              <a:rPr lang="pl-PL" sz="2800" b="1" dirty="0" smtClean="0">
                <a:solidFill>
                  <a:srgbClr val="0000CC"/>
                </a:solidFill>
              </a:rPr>
              <a:t>1946 r. – Spitz 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opisał zespół depresji dziecięcej (podobny do depresji dorosłych), obejmujący: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pl-PL" sz="2800" b="1" dirty="0" smtClean="0">
                <a:solidFill>
                  <a:srgbClr val="006600"/>
                </a:solidFill>
              </a:rPr>
              <a:t>Spowolniony rozwój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pl-PL" sz="2800" b="1" dirty="0" smtClean="0">
                <a:solidFill>
                  <a:srgbClr val="800080"/>
                </a:solidFill>
              </a:rPr>
              <a:t>Smutek, płacz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pl-PL" sz="2800" b="1" dirty="0" smtClean="0">
                <a:solidFill>
                  <a:srgbClr val="000066"/>
                </a:solidFill>
              </a:rPr>
              <a:t>Ograniczenie ruchów, bezruch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pl-PL" sz="2800" b="1" dirty="0" smtClean="0">
                <a:solidFill>
                  <a:srgbClr val="0000CC"/>
                </a:solidFill>
              </a:rPr>
              <a:t>Apatię</a:t>
            </a:r>
            <a:endParaRPr lang="pl-PL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DE17D-E8CF-4CF5-BFA1-B5B7FEDDAB8F}" type="slidenum">
              <a:rPr lang="pl-PL" smtClean="0"/>
              <a:pPr>
                <a:defRPr/>
              </a:pPr>
              <a:t>20</a:t>
            </a:fld>
            <a:endParaRPr lang="pl-PL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993775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Metody leczenia: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713787" cy="53276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Oddziaływania niefarmakologiczne: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0066"/>
                </a:solidFill>
              </a:rPr>
              <a:t>Psychoedukacja dziecka i jego opiekunów</a:t>
            </a:r>
          </a:p>
          <a:p>
            <a:pPr lvl="1" eaLnBrk="1" hangingPunct="1">
              <a:lnSpc>
                <a:spcPct val="125000"/>
              </a:lnSpc>
            </a:pPr>
            <a:r>
              <a:rPr lang="pl-PL" b="1" smtClean="0">
                <a:solidFill>
                  <a:srgbClr val="000066"/>
                </a:solidFill>
              </a:rPr>
              <a:t>Psychoterapia</a:t>
            </a:r>
          </a:p>
          <a:p>
            <a:pPr lvl="2"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CC3300"/>
                </a:solidFill>
              </a:rPr>
              <a:t>Indywidualna</a:t>
            </a:r>
          </a:p>
          <a:p>
            <a:pPr lvl="2"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CC"/>
                </a:solidFill>
              </a:rPr>
              <a:t>Grupowa</a:t>
            </a:r>
          </a:p>
          <a:p>
            <a:pPr lvl="2"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6600"/>
                </a:solidFill>
              </a:rPr>
              <a:t>Rodzinna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Farmakoterapia (gdy objawy są bardzo nasilone, a sama psychoterapia nie skutkuje)</a:t>
            </a:r>
            <a:endParaRPr lang="pl-PL" b="1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DDB1F-1401-4F94-85B4-739DF2383AD7}" type="slidenum">
              <a:rPr lang="pl-PL" smtClean="0"/>
              <a:pPr>
                <a:defRPr/>
              </a:pPr>
              <a:t>3</a:t>
            </a:fld>
            <a:endParaRPr lang="pl-PL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Epidemiologia 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60796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Duża (rosnąca) częstość występowania – zmaga się z nią ok. 3 - 4% populacji (ale ok. 50% nie trafi nigdy do lekarza)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Epizody depresji występują częściej  u osób z wyższym wykształceniem i mieszkańców miast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800080"/>
                </a:solidFill>
              </a:rPr>
              <a:t>Częstsze występowanie zaburzeń depresyjnych u młodzieży (2-15%) niż u dzieci przed okresem dorastania (0,2-2% - ale ryzyko zaniżenia liczby)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DDB1F-1401-4F94-85B4-739DF2383AD7}" type="slidenum">
              <a:rPr lang="pl-PL" smtClean="0"/>
              <a:pPr>
                <a:defRPr/>
              </a:pPr>
              <a:t>4</a:t>
            </a:fld>
            <a:endParaRPr lang="pl-PL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006600"/>
                </a:solidFill>
              </a:rPr>
              <a:t>Epidemiologia – c.d.: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713788" cy="4607966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800080"/>
                </a:solidFill>
              </a:rPr>
              <a:t>U dzieci przedszkolnych (powyżej 2 </a:t>
            </a:r>
            <a:r>
              <a:rPr lang="pl-PL" sz="2800" b="1" dirty="0" err="1" smtClean="0">
                <a:solidFill>
                  <a:srgbClr val="800080"/>
                </a:solidFill>
              </a:rPr>
              <a:t>r.ż</a:t>
            </a:r>
            <a:r>
              <a:rPr lang="pl-PL" sz="2800" b="1" dirty="0" smtClean="0">
                <a:solidFill>
                  <a:srgbClr val="800080"/>
                </a:solidFill>
              </a:rPr>
              <a:t>.) stwierdzana jest u 1% populacji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Wśród dzieci w wieku 6 – 12 lat dotyka 2% osób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W okresie dzieciństwa występuje nieco częściej u chłopców, ale w okresie adolescencji u dziewcząt (nawet dwukrotnie częściej)</a:t>
            </a:r>
            <a:r>
              <a:rPr lang="pl-PL" sz="2800" b="1" dirty="0" smtClean="0"/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2060"/>
                </a:solidFill>
              </a:rPr>
              <a:t>Co piąty 18-latek przeszedł przynajmniej jeden epizod depresji</a:t>
            </a:r>
          </a:p>
          <a:p>
            <a:pPr eaLnBrk="1" hangingPunct="1">
              <a:lnSpc>
                <a:spcPct val="120000"/>
              </a:lnSpc>
            </a:pPr>
            <a:endParaRPr lang="pl-PL" sz="28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DDB1F-1401-4F94-85B4-739DF2383AD7}" type="slidenum">
              <a:rPr lang="pl-PL" smtClean="0"/>
              <a:pPr>
                <a:defRPr/>
              </a:pPr>
              <a:t>5</a:t>
            </a:fld>
            <a:endParaRPr lang="pl-PL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006600"/>
                </a:solidFill>
              </a:rPr>
              <a:t>Diagnozowanie epizodu depresji </a:t>
            </a:r>
            <a:br>
              <a:rPr lang="pl-PL" sz="4000" b="1" dirty="0" smtClean="0">
                <a:solidFill>
                  <a:srgbClr val="006600"/>
                </a:solidFill>
              </a:rPr>
            </a:br>
            <a:r>
              <a:rPr lang="pl-PL" sz="4000" b="1" dirty="0" smtClean="0">
                <a:solidFill>
                  <a:srgbClr val="006600"/>
                </a:solidFill>
              </a:rPr>
              <a:t>(</a:t>
            </a:r>
            <a:r>
              <a:rPr lang="pl-PL" sz="4000" b="1" dirty="0" err="1" smtClean="0">
                <a:solidFill>
                  <a:srgbClr val="006600"/>
                </a:solidFill>
              </a:rPr>
              <a:t>wg</a:t>
            </a:r>
            <a:r>
              <a:rPr lang="pl-PL" sz="4000" b="1" dirty="0" smtClean="0">
                <a:solidFill>
                  <a:srgbClr val="006600"/>
                </a:solidFill>
              </a:rPr>
              <a:t>. ICD 10):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2816"/>
            <a:ext cx="8713788" cy="46085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Objawy podstawowe:</a:t>
            </a:r>
          </a:p>
          <a:p>
            <a:pPr lvl="1" eaLnBrk="1" hangingPunct="1">
              <a:lnSpc>
                <a:spcPct val="120000"/>
              </a:lnSpc>
              <a:buNone/>
            </a:pPr>
            <a:r>
              <a:rPr lang="pl-PL" sz="2400" b="1" dirty="0" smtClean="0">
                <a:solidFill>
                  <a:srgbClr val="800080"/>
                </a:solidFill>
              </a:rPr>
              <a:t>1.   Obniżony nastrój</a:t>
            </a:r>
          </a:p>
          <a:p>
            <a:pPr lvl="1" eaLnBrk="1" hangingPunct="1">
              <a:lnSpc>
                <a:spcPct val="120000"/>
              </a:lnSpc>
              <a:buNone/>
            </a:pPr>
            <a:r>
              <a:rPr lang="pl-PL" sz="2400" b="1" dirty="0" smtClean="0">
                <a:solidFill>
                  <a:srgbClr val="800080"/>
                </a:solidFill>
              </a:rPr>
              <a:t>2.   Utrata zainteresowań i zdolności radowania się</a:t>
            </a:r>
          </a:p>
          <a:p>
            <a:pPr lvl="1" eaLnBrk="1" hangingPunct="1">
              <a:lnSpc>
                <a:spcPct val="120000"/>
              </a:lnSpc>
              <a:buNone/>
            </a:pPr>
            <a:r>
              <a:rPr lang="pl-PL" sz="2400" b="1" dirty="0" smtClean="0">
                <a:solidFill>
                  <a:srgbClr val="800080"/>
                </a:solidFill>
              </a:rPr>
              <a:t>3.   Zmniejszenie energii, wzmożona męczliwość, </a:t>
            </a:r>
            <a:br>
              <a:rPr lang="pl-PL" sz="2400" b="1" dirty="0" smtClean="0">
                <a:solidFill>
                  <a:srgbClr val="800080"/>
                </a:solidFill>
              </a:rPr>
            </a:br>
            <a:r>
              <a:rPr lang="pl-PL" sz="2400" b="1" dirty="0" smtClean="0">
                <a:solidFill>
                  <a:srgbClr val="800080"/>
                </a:solidFill>
              </a:rPr>
              <a:t>   zmniejszona aktywność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Objawy dodatkowe:</a:t>
            </a:r>
          </a:p>
          <a:p>
            <a:pPr marL="914400" lvl="1" indent="-457200" eaLnBrk="1" hangingPunct="1">
              <a:lnSpc>
                <a:spcPct val="120000"/>
              </a:lnSpc>
              <a:buAutoNum type="arabicPeriod"/>
            </a:pPr>
            <a:r>
              <a:rPr lang="pl-PL" sz="2400" b="1" dirty="0" smtClean="0">
                <a:solidFill>
                  <a:srgbClr val="800080"/>
                </a:solidFill>
              </a:rPr>
              <a:t>Osłabienie koncentracji i uwagi</a:t>
            </a:r>
          </a:p>
          <a:p>
            <a:pPr marL="914400" lvl="1" indent="-457200" eaLnBrk="1" hangingPunct="1">
              <a:lnSpc>
                <a:spcPct val="120000"/>
              </a:lnSpc>
              <a:buAutoNum type="arabicPeriod"/>
            </a:pPr>
            <a:r>
              <a:rPr lang="pl-PL" sz="2400" b="1" dirty="0" smtClean="0">
                <a:solidFill>
                  <a:srgbClr val="800080"/>
                </a:solidFill>
              </a:rPr>
              <a:t>Niska samoocena i mała wiara w siebie</a:t>
            </a:r>
          </a:p>
          <a:p>
            <a:pPr marL="914400" lvl="1" indent="-457200" eaLnBrk="1" hangingPunct="1">
              <a:lnSpc>
                <a:spcPct val="120000"/>
              </a:lnSpc>
              <a:buAutoNum type="arabicPeriod"/>
            </a:pPr>
            <a:r>
              <a:rPr lang="pl-PL" sz="2400" b="1" dirty="0" smtClean="0">
                <a:solidFill>
                  <a:srgbClr val="800080"/>
                </a:solidFill>
              </a:rPr>
              <a:t>Poczucie winy i małej wartości</a:t>
            </a:r>
          </a:p>
          <a:p>
            <a:pPr marL="914400" lvl="1" indent="-457200" eaLnBrk="1" hangingPunct="1">
              <a:lnSpc>
                <a:spcPct val="120000"/>
              </a:lnSpc>
              <a:buAutoNum type="arabicPeriod"/>
            </a:pPr>
            <a:endParaRPr lang="pl-PL" sz="2400" b="1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pl-PL" sz="28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DDB1F-1401-4F94-85B4-739DF2383AD7}" type="slidenum">
              <a:rPr lang="pl-PL" smtClean="0"/>
              <a:pPr>
                <a:defRPr/>
              </a:pPr>
              <a:t>6</a:t>
            </a:fld>
            <a:endParaRPr lang="pl-PL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006600"/>
                </a:solidFill>
              </a:rPr>
              <a:t>Diagnozowanie – c.d. :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4744"/>
            <a:ext cx="8713788" cy="547260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6600"/>
                </a:solidFill>
              </a:rPr>
              <a:t>	</a:t>
            </a:r>
            <a:r>
              <a:rPr lang="pl-PL" sz="2800" b="1" dirty="0" smtClean="0">
                <a:solidFill>
                  <a:srgbClr val="7030A0"/>
                </a:solidFill>
              </a:rPr>
              <a:t>4.   Pesymistyczne, czarne widzenie przyszłości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6600"/>
                </a:solidFill>
              </a:rPr>
              <a:t>	</a:t>
            </a:r>
            <a:r>
              <a:rPr lang="pl-PL" sz="2800" b="1" dirty="0" smtClean="0">
                <a:solidFill>
                  <a:srgbClr val="7030A0"/>
                </a:solidFill>
              </a:rPr>
              <a:t>5.   Myśli i czyny samobójcze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7030A0"/>
                </a:solidFill>
              </a:rPr>
              <a:t>	6.   Zaburzenia snu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7030A0"/>
                </a:solidFill>
              </a:rPr>
              <a:t>	7.   Zmniejszony apetyt</a:t>
            </a:r>
          </a:p>
          <a:p>
            <a:pPr eaLnBrk="1" hangingPunct="1">
              <a:lnSpc>
                <a:spcPct val="120000"/>
              </a:lnSpc>
              <a:buNone/>
            </a:pPr>
            <a:endParaRPr lang="pl-PL" sz="12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00CC"/>
                </a:solidFill>
              </a:rPr>
              <a:t>  Epizod depresji stwierdza się przy wystąpieniu: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6600"/>
                </a:solidFill>
              </a:rPr>
              <a:t>	</a:t>
            </a:r>
            <a:r>
              <a:rPr lang="pl-PL" sz="2800" b="1" dirty="0" smtClean="0">
                <a:solidFill>
                  <a:srgbClr val="990000"/>
                </a:solidFill>
              </a:rPr>
              <a:t>- co najmniej 2 objawów podstawowych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6600"/>
                </a:solidFill>
              </a:rPr>
              <a:t>	- co najmniej 2 objawów dodatkowych</a:t>
            </a:r>
          </a:p>
          <a:p>
            <a:pPr eaLnBrk="1" hangingPunct="1">
              <a:lnSpc>
                <a:spcPct val="120000"/>
              </a:lnSpc>
              <a:buNone/>
            </a:pPr>
            <a:r>
              <a:rPr lang="pl-PL" sz="2800" b="1" dirty="0" smtClean="0">
                <a:solidFill>
                  <a:srgbClr val="006600"/>
                </a:solidFill>
              </a:rPr>
              <a:t>	</a:t>
            </a:r>
            <a:r>
              <a:rPr lang="pl-PL" sz="2800" b="1" dirty="0" smtClean="0">
                <a:solidFill>
                  <a:srgbClr val="990000"/>
                </a:solidFill>
              </a:rPr>
              <a:t>- utrzymywania się objawów co najmniej 2 tyg.</a:t>
            </a:r>
            <a:br>
              <a:rPr lang="pl-PL" sz="2800" b="1" dirty="0" smtClean="0">
                <a:solidFill>
                  <a:srgbClr val="990000"/>
                </a:solidFill>
              </a:rPr>
            </a:br>
            <a:r>
              <a:rPr lang="pl-PL" sz="2800" b="1" dirty="0" smtClean="0">
                <a:solidFill>
                  <a:srgbClr val="990000"/>
                </a:solidFill>
              </a:rPr>
              <a:t>   (przy dużym nasileniu i narastaniu – krócej)</a:t>
            </a:r>
            <a:endParaRPr lang="pl-PL" sz="2400" b="1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53CB1-2CB9-4BBA-8FE9-E311F025C440}" type="slidenum">
              <a:rPr lang="pl-PL" smtClean="0"/>
              <a:pPr>
                <a:defRPr/>
              </a:pPr>
              <a:t>7</a:t>
            </a:fld>
            <a:endParaRPr lang="pl-PL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txBody>
          <a:bodyPr/>
          <a:lstStyle/>
          <a:p>
            <a:pPr eaLnBrk="1" hangingPunct="1"/>
            <a:r>
              <a:rPr lang="pl-PL" sz="4000" b="1" smtClean="0">
                <a:solidFill>
                  <a:srgbClr val="006600"/>
                </a:solidFill>
              </a:rPr>
              <a:t>Obraz depresji dzieci i młodzieży: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50403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l-PL" sz="2800" b="1" smtClean="0">
                <a:solidFill>
                  <a:srgbClr val="0000CC"/>
                </a:solidFill>
              </a:rPr>
              <a:t>Brak różnic w stosunku do depresji dorosłych (spełnia kryteria diagnost. DSM-IV i ICD-10)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smtClean="0">
                <a:solidFill>
                  <a:srgbClr val="C00000"/>
                </a:solidFill>
              </a:rPr>
              <a:t>Wyjątek to często stwierdzana drażliwość jako objaw podstawowy zamiast obniżenia nastroju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smtClean="0">
                <a:solidFill>
                  <a:srgbClr val="800080"/>
                </a:solidFill>
              </a:rPr>
              <a:t>Stwierdzane są zaburzenia afektywne, zaburzenia zachowania i emocji, zaburzenia somatogenne  albo posttraumatyczne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smtClean="0"/>
              <a:t> </a:t>
            </a:r>
            <a:r>
              <a:rPr lang="pl-PL" sz="2800" b="1" smtClean="0">
                <a:solidFill>
                  <a:srgbClr val="006600"/>
                </a:solidFill>
              </a:rPr>
              <a:t>Forma - pojedynczy epizod dużej depresji lub charakter przewlekły, nawracający; dystymia </a:t>
            </a:r>
            <a:endParaRPr lang="pl-PL" sz="28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53CB1-2CB9-4BBA-8FE9-E311F025C440}" type="slidenum">
              <a:rPr lang="pl-PL" smtClean="0"/>
              <a:pPr>
                <a:defRPr/>
              </a:pPr>
              <a:t>8</a:t>
            </a:fld>
            <a:endParaRPr lang="pl-PL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362950" cy="1143000"/>
          </a:xfrm>
        </p:spPr>
        <p:txBody>
          <a:bodyPr/>
          <a:lstStyle/>
          <a:p>
            <a:pPr eaLnBrk="1" hangingPunct="1"/>
            <a:r>
              <a:rPr lang="pl-PL" sz="4000" b="1" dirty="0" smtClean="0">
                <a:solidFill>
                  <a:srgbClr val="006600"/>
                </a:solidFill>
              </a:rPr>
              <a:t>Dystymia a depresja: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50403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00CC"/>
                </a:solidFill>
              </a:rPr>
              <a:t>Dystymia tzw. depresja nerwicowa, typ depresji charakteryzujący się przewlekłym (min. rok) obniżeniem nastroju, łagodniejszym niż w depresji endogennej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C00000"/>
                </a:solidFill>
              </a:rPr>
              <a:t>Zazwyczaj jest nierozpoznawana i nieleczona, traktowana jako cecha osobowości</a:t>
            </a:r>
          </a:p>
          <a:p>
            <a:pPr eaLnBrk="1" hangingPunct="1">
              <a:lnSpc>
                <a:spcPct val="120000"/>
              </a:lnSpc>
            </a:pPr>
            <a:r>
              <a:rPr lang="pl-PL" sz="2800" b="1" dirty="0" smtClean="0">
                <a:solidFill>
                  <a:srgbClr val="006600"/>
                </a:solidFill>
              </a:rPr>
              <a:t>Głównym objawem dystymii u dzieci i młodzieży może być nie smutek, a poirytowanie i niechęć do działania</a:t>
            </a:r>
          </a:p>
          <a:p>
            <a:pPr eaLnBrk="1" hangingPunct="1">
              <a:lnSpc>
                <a:spcPct val="120000"/>
              </a:lnSpc>
            </a:pPr>
            <a:endParaRPr lang="pl-PL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A9352-667F-42BD-9B98-EC57013AB3CF}" type="slidenum">
              <a:rPr lang="pl-PL" smtClean="0"/>
              <a:pPr>
                <a:defRPr/>
              </a:pPr>
              <a:t>9</a:t>
            </a:fld>
            <a:endParaRPr lang="pl-PL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>
                <a:solidFill>
                  <a:srgbClr val="800080"/>
                </a:solidFill>
              </a:rPr>
              <a:t>Przejawy depresji u dzieci: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412875"/>
            <a:ext cx="8507413" cy="4713288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66"/>
                </a:solidFill>
              </a:rPr>
              <a:t>Nastrój często drażliwy (a nie depresyjny), łatwe wpadanie w złość, demonstrowanie wrogości wobec otoczenia, niechęć kontaktu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6600"/>
                </a:solidFill>
              </a:rPr>
              <a:t>Anhedonia, zanik odczuwania radości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C00000"/>
                </a:solidFill>
              </a:rPr>
              <a:t>Skargi na mało sprecyzowane dolegliwości fizyczne, somatyczne</a:t>
            </a:r>
          </a:p>
          <a:p>
            <a:pPr eaLnBrk="1" hangingPunct="1">
              <a:lnSpc>
                <a:spcPct val="125000"/>
              </a:lnSpc>
            </a:pPr>
            <a:r>
              <a:rPr lang="pl-PL" sz="2800" b="1" smtClean="0">
                <a:solidFill>
                  <a:srgbClr val="0000CC"/>
                </a:solidFill>
              </a:rPr>
              <a:t>Poczucie zniechęcenia, zanik podejmowania dotychczasowych aktywności, zabaw, hobby</a:t>
            </a:r>
            <a:endParaRPr lang="pl-PL" b="1" smtClean="0"/>
          </a:p>
          <a:p>
            <a:pPr lvl="1" eaLnBrk="1" hangingPunct="1">
              <a:lnSpc>
                <a:spcPct val="125000"/>
              </a:lnSpc>
            </a:pPr>
            <a:endParaRPr lang="pl-PL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</TotalTime>
  <Words>799</Words>
  <Application>Microsoft Office PowerPoint</Application>
  <PresentationFormat>Pokaz na ekranie (4:3)</PresentationFormat>
  <Paragraphs>145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2" baseType="lpstr">
      <vt:lpstr>Arial</vt:lpstr>
      <vt:lpstr>Projekt domyślny</vt:lpstr>
      <vt:lpstr>Depresja u dzieci i młodzieży. Przyczyny, objawy, skutki</vt:lpstr>
      <vt:lpstr>Początki badań  nad depresją dzieci:</vt:lpstr>
      <vt:lpstr>Epidemiologia :</vt:lpstr>
      <vt:lpstr>Epidemiologia – c.d.:</vt:lpstr>
      <vt:lpstr>Diagnozowanie epizodu depresji  (wg. ICD 10):</vt:lpstr>
      <vt:lpstr>Diagnozowanie – c.d. :</vt:lpstr>
      <vt:lpstr>Obraz depresji dzieci i młodzieży:</vt:lpstr>
      <vt:lpstr>Dystymia a depresja:</vt:lpstr>
      <vt:lpstr>Przejawy depresji u dzieci:</vt:lpstr>
      <vt:lpstr>Nietypowe przejawy depresji  u dzieci:</vt:lpstr>
      <vt:lpstr>Przejawy depresji u młodzieży:</vt:lpstr>
      <vt:lpstr>Przejawy depresji u młodzieży - c.d:</vt:lpstr>
      <vt:lpstr>Anhedonia jako ważny  przejaw depresji u młodzieży:</vt:lpstr>
      <vt:lpstr>Przejawy atypowe:</vt:lpstr>
      <vt:lpstr>Przyczyny depresji dzieci i młodzieży:</vt:lpstr>
      <vt:lpstr>Czynniki predysponujące:</vt:lpstr>
      <vt:lpstr>Czynniki wyzwalające:</vt:lpstr>
      <vt:lpstr>Czynniki podtrzymujące:</vt:lpstr>
      <vt:lpstr>Skutki depresji dzieci i młodzieży:</vt:lpstr>
      <vt:lpstr>Metody leczenia: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OLA</dc:creator>
  <cp:lastModifiedBy>Renata Karwat</cp:lastModifiedBy>
  <cp:revision>116</cp:revision>
  <dcterms:created xsi:type="dcterms:W3CDTF">2013-11-21T13:32:47Z</dcterms:created>
  <dcterms:modified xsi:type="dcterms:W3CDTF">2019-03-11T08:11:23Z</dcterms:modified>
</cp:coreProperties>
</file>