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09" r:id="rId4"/>
    <p:sldId id="263" r:id="rId5"/>
    <p:sldId id="300" r:id="rId6"/>
    <p:sldId id="299" r:id="rId7"/>
    <p:sldId id="267" r:id="rId8"/>
    <p:sldId id="303" r:id="rId9"/>
    <p:sldId id="298" r:id="rId10"/>
    <p:sldId id="266" r:id="rId11"/>
    <p:sldId id="308" r:id="rId12"/>
    <p:sldId id="278" r:id="rId13"/>
    <p:sldId id="296" r:id="rId14"/>
    <p:sldId id="297" r:id="rId15"/>
    <p:sldId id="279" r:id="rId16"/>
    <p:sldId id="301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76" r:id="rId26"/>
    <p:sldId id="271" r:id="rId27"/>
    <p:sldId id="272" r:id="rId28"/>
    <p:sldId id="273" r:id="rId29"/>
    <p:sldId id="274" r:id="rId30"/>
    <p:sldId id="275" r:id="rId31"/>
    <p:sldId id="306" r:id="rId32"/>
    <p:sldId id="291" r:id="rId33"/>
    <p:sldId id="277" r:id="rId34"/>
    <p:sldId id="292" r:id="rId35"/>
    <p:sldId id="319" r:id="rId36"/>
  </p:sldIdLst>
  <p:sldSz cx="12192000" cy="6858000"/>
  <p:notesSz cx="6669088" cy="9753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3F9"/>
          </a:solidFill>
        </a:fill>
      </a:tcStyle>
    </a:wholeTbl>
    <a:band2H>
      <a:tcTxStyle/>
      <a:tcStyle>
        <a:tcBdr/>
        <a:fill>
          <a:solidFill>
            <a:srgbClr val="E6F2F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 snapToGrid="0">
      <p:cViewPr varScale="1">
        <p:scale>
          <a:sx n="81" d="100"/>
          <a:sy n="81" d="100"/>
        </p:scale>
        <p:origin x="96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8099-5546-4CE7-9426-0572E4359FCD}" type="datetimeFigureOut">
              <a:rPr lang="pl-PL" smtClean="0"/>
              <a:t>2019-03-07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F559-35B3-4462-8533-D2F896E24A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603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889212" y="4632960"/>
            <a:ext cx="4890665" cy="43891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043777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90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90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903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39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ajd tytułow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914399" y="2693986"/>
            <a:ext cx="10363201" cy="1470027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274466" y="6232199"/>
            <a:ext cx="258623" cy="24830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kst tytułowy"/>
          <p:cNvSpPr txBox="1">
            <a:spLocks noGrp="1"/>
          </p:cNvSpPr>
          <p:nvPr>
            <p:ph type="title"/>
          </p:nvPr>
        </p:nvSpPr>
        <p:spPr>
          <a:xfrm>
            <a:off x="11785600" y="274639"/>
            <a:ext cx="3657600" cy="5851527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94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812800" y="274639"/>
            <a:ext cx="10769600" cy="5851527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/>
        </p:nvSpPr>
        <p:spPr>
          <a:xfrm>
            <a:off x="311285" y="291830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lnSpc>
                <a:spcPct val="90000"/>
              </a:lnSpc>
              <a:defRPr sz="4000" b="1">
                <a:solidFill>
                  <a:srgbClr val="25378D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2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 kopia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/>
          <p:nvPr/>
        </p:nvSpPr>
        <p:spPr>
          <a:xfrm>
            <a:off x="1241899" y="2060848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defRPr sz="4000" b="1">
                <a:solidFill>
                  <a:srgbClr val="2A499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 kopia 1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/>
        </p:nvSpPr>
        <p:spPr>
          <a:xfrm>
            <a:off x="1241899" y="2060848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defRPr sz="4000" b="1">
                <a:solidFill>
                  <a:srgbClr val="2A499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36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712625" y="5916999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ytuł pionowy i tekst kopia 2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/>
        </p:nvSpPr>
        <p:spPr>
          <a:xfrm>
            <a:off x="1241899" y="2060848"/>
            <a:ext cx="9708203" cy="1582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defRPr sz="4000" b="1">
                <a:solidFill>
                  <a:srgbClr val="2A499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Kliknij, aby edytować styl</a:t>
            </a:r>
          </a:p>
        </p:txBody>
      </p:sp>
      <p:sp>
        <p:nvSpPr>
          <p:cNvPr id="14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712625" y="5916999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lajd tytułow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 tytułowy"/>
          <p:cNvSpPr txBox="1">
            <a:spLocks noGrp="1"/>
          </p:cNvSpPr>
          <p:nvPr>
            <p:ph type="title"/>
          </p:nvPr>
        </p:nvSpPr>
        <p:spPr>
          <a:xfrm>
            <a:off x="914399" y="1115560"/>
            <a:ext cx="10363201" cy="1470026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2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609598" y="5445223"/>
            <a:ext cx="4694315" cy="113067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50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50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50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500"/>
              </a:spcBef>
              <a:buClrTx/>
              <a:buSzTx/>
              <a:buFontTx/>
              <a:buNone/>
              <a:defRPr sz="2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1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9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8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619329" y="1600203"/>
            <a:ext cx="5509098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7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8" name="Symbol zastępczy tekstu 4"/>
          <p:cNvSpPr>
            <a:spLocks noGrp="1"/>
          </p:cNvSpPr>
          <p:nvPr>
            <p:ph type="body" sz="quarter" idx="13"/>
          </p:nvPr>
        </p:nvSpPr>
        <p:spPr>
          <a:xfrm>
            <a:off x="6193371" y="1535111"/>
            <a:ext cx="5389036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kst tytułowy"/>
          <p:cNvSpPr txBox="1"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Tekst tytułowy</a:t>
            </a:r>
          </a:p>
        </p:txBody>
      </p:sp>
      <p:sp>
        <p:nvSpPr>
          <p:cNvPr id="6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6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609601" y="1435102"/>
            <a:ext cx="4011086" cy="469106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kst tytułowy"/>
          <p:cNvSpPr txBox="1">
            <a:spLocks noGrp="1"/>
          </p:cNvSpPr>
          <p:nvPr>
            <p:ph type="title"/>
          </p:nvPr>
        </p:nvSpPr>
        <p:spPr>
          <a:xfrm>
            <a:off x="2389715" y="4800600"/>
            <a:ext cx="7315202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Tekst tytułowy</a:t>
            </a:r>
          </a:p>
        </p:txBody>
      </p:sp>
      <p:sp>
        <p:nvSpPr>
          <p:cNvPr id="75" name="Symbol zastępczy obrazu 2"/>
          <p:cNvSpPr>
            <a:spLocks noGrp="1"/>
          </p:cNvSpPr>
          <p:nvPr>
            <p:ph type="pic" sz="half" idx="13"/>
          </p:nvPr>
        </p:nvSpPr>
        <p:spPr>
          <a:xfrm>
            <a:off x="2389715" y="612775"/>
            <a:ext cx="73152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2389715" y="5367337"/>
            <a:ext cx="73152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85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712626" y="5916999"/>
            <a:ext cx="258622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2A499B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A499B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Wulgaryzm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ytuł"/>
          <p:cNvSpPr txBox="1">
            <a:spLocks noGrp="1"/>
          </p:cNvSpPr>
          <p:nvPr>
            <p:ph type="title"/>
          </p:nvPr>
        </p:nvSpPr>
        <p:spPr>
          <a:xfrm>
            <a:off x="914399" y="2693986"/>
            <a:ext cx="10363201" cy="23493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l-PL" sz="4900" dirty="0" smtClean="0"/>
              <a:t>Komunikacja w szkole</a:t>
            </a:r>
            <a:br>
              <a:rPr lang="pl-PL" sz="49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2700" dirty="0"/>
              <a:t>Konferencja </a:t>
            </a:r>
            <a:r>
              <a:rPr lang="pl-PL" sz="2700" dirty="0" smtClean="0"/>
              <a:t>wojewódzka </a:t>
            </a:r>
            <a:r>
              <a:rPr lang="pl-PL" sz="2700" dirty="0"/>
              <a:t>"Komunikacja w przestrzeni publicznej i </a:t>
            </a:r>
            <a:r>
              <a:rPr lang="pl-PL" sz="2700" dirty="0" smtClean="0"/>
              <a:t>prywatnej„</a:t>
            </a:r>
            <a:br>
              <a:rPr lang="pl-PL" sz="2700" dirty="0" smtClean="0"/>
            </a:br>
            <a:r>
              <a:rPr lang="pl-PL" sz="2700" dirty="0" smtClean="0"/>
              <a:t>28.02.2019</a:t>
            </a:r>
            <a:endParaRPr sz="2700" dirty="0"/>
          </a:p>
        </p:txBody>
      </p:sp>
      <p:sp>
        <p:nvSpPr>
          <p:cNvPr id="4" name="Tytuł">
            <a:extLst>
              <a:ext uri="{FF2B5EF4-FFF2-40B4-BE49-F238E27FC236}">
                <a16:creationId xmlns:a16="http://schemas.microsoft.com/office/drawing/2014/main" id="{F7A7D873-00A3-4056-92B4-7E2943E72348}"/>
              </a:ext>
            </a:extLst>
          </p:cNvPr>
          <p:cNvSpPr txBox="1">
            <a:spLocks/>
          </p:cNvSpPr>
          <p:nvPr/>
        </p:nvSpPr>
        <p:spPr>
          <a:xfrm>
            <a:off x="914399" y="5043290"/>
            <a:ext cx="10363201" cy="147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rgbClr val="2A499B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r" hangingPunct="1"/>
            <a:r>
              <a:rPr lang="pl-PL" sz="2400" dirty="0" smtClean="0">
                <a:solidFill>
                  <a:srgbClr val="F2A504"/>
                </a:solidFill>
              </a:rPr>
              <a:t>Maria Kazimierczak</a:t>
            </a:r>
          </a:p>
          <a:p>
            <a:pPr algn="r" hangingPunct="1"/>
            <a:r>
              <a:rPr lang="pl-PL" sz="2400" dirty="0" smtClean="0">
                <a:solidFill>
                  <a:srgbClr val="F2A504"/>
                </a:solidFill>
              </a:rPr>
              <a:t>MSCDN, Wydział w Warszawie </a:t>
            </a:r>
            <a:endParaRPr lang="pl-PL" sz="2400" dirty="0">
              <a:solidFill>
                <a:srgbClr val="F2A50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43339"/>
            <a:ext cx="10972800" cy="8743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Nieporozumienie, zrozumienie, dialog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Istnieje bezpośredni związek między jakością komunikacji </a:t>
            </a:r>
            <a:b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 jakością życia</a:t>
            </a:r>
          </a:p>
          <a:p>
            <a:pPr marL="0" indent="0" algn="ctr">
              <a:buNone/>
            </a:pP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John </a:t>
            </a:r>
            <a:r>
              <a:rPr lang="pl-PL" sz="1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Steward, </a:t>
            </a:r>
            <a:r>
              <a:rPr lang="pl-PL" sz="16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Mosty </a:t>
            </a:r>
            <a:r>
              <a:rPr lang="pl-PL" sz="16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zamiast murów. Podręcznik komunikacji </a:t>
            </a:r>
            <a:r>
              <a:rPr lang="pl-PL" sz="16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interpersonalnej</a:t>
            </a:r>
            <a:r>
              <a:rPr lang="pl-PL" sz="1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, </a:t>
            </a:r>
          </a:p>
          <a:p>
            <a:pPr marL="0" indent="0" algn="just">
              <a:buNone/>
            </a:pPr>
            <a:endParaRPr lang="pl-PL" b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Efektywny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proces komunikacji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wymaga otwartości, jasności,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jednoznaczności i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spójności. Im bardziej będziemy otwarci na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rozmówcę tym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bardziej będzie on skłonny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do wchodzenia w relację z nami.</a:t>
            </a:r>
            <a:endParaRPr lang="pl-PL" sz="2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25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i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Zmiany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społeczno-obyczajowe XXI w. dotyczące zmian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hierarchii wartości społecznej, nowych ideologii, rewolucji informatycznej czy przemian kulturowych pociągnęły za sobą również zmiany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sposobie komunikacji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 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budowaniu relacji interpersonalnych.  </a:t>
            </a:r>
          </a:p>
          <a:p>
            <a:pPr marL="0" indent="0" algn="ctr">
              <a:buNone/>
            </a:pPr>
            <a:endParaRPr lang="pl-PL" i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584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O wulgaryzacji </a:t>
            </a:r>
            <a:r>
              <a:rPr lang="pl-PL" sz="4000" dirty="0"/>
              <a:t>języka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417983"/>
            <a:ext cx="10972800" cy="47081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Wulgaryzm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łac. </a:t>
            </a:r>
            <a:r>
              <a:rPr lang="pl-PL" sz="28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vulgaris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„pospolity; ludowy” od </a:t>
            </a:r>
            <a:r>
              <a:rPr lang="pl-PL" sz="28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vulgus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„lud;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pospólstwo”</a:t>
            </a:r>
          </a:p>
          <a:p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wyraz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wyrażenie lub zwrot uznawany przez użytkowników danego języka za nieprzyzwoity lub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ordynarny,</a:t>
            </a:r>
          </a:p>
          <a:p>
            <a:pPr marL="0" indent="0" algn="r">
              <a:buNone/>
            </a:pP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za Wikipedia: </a:t>
            </a: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pl-PL" sz="1600" dirty="0" smtClean="0">
                <a:solidFill>
                  <a:schemeClr val="accent2">
                    <a:lumMod val="75000"/>
                    <a:lumOff val="25000"/>
                  </a:schemeClr>
                </a:solidFill>
                <a:hlinkClick r:id="rId2"/>
              </a:rPr>
              <a:t>pl.wikipedia.org/wiki/Wulgaryzm</a:t>
            </a:r>
            <a:r>
              <a:rPr lang="pl-PL" sz="1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 [ dostęp 18.02.2019]</a:t>
            </a:r>
          </a:p>
          <a:p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jednostki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leksykalne, za pomocą których mówiący może w sposób spontaniczny ujawniać swoje emocje względem czegoś lub kogoś, przy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czym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nie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przekazuje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on jednocześnie żadnej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informacji.</a:t>
            </a:r>
          </a:p>
          <a:p>
            <a:pPr marL="0" indent="0" algn="r">
              <a:buNone/>
            </a:pP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za: M. </a:t>
            </a:r>
            <a:r>
              <a:rPr lang="pl-PL" sz="16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Feliksiak</a:t>
            </a: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Wulgaryzmy w życiu codziennym, Fundacja Centrum Badania Opinii Społecznej, Warszawa 2013, s. </a:t>
            </a:r>
            <a:r>
              <a:rPr lang="pl-PL" sz="1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1</a:t>
            </a:r>
          </a:p>
          <a:p>
            <a:pPr marL="0" indent="0">
              <a:buNone/>
            </a:pP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 </a:t>
            </a:r>
            <a:r>
              <a:rPr lang="pl-PL" sz="28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Dewulgaryzacja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jakiegoś wyrazu lub wyrażenia polega na tym, że przestają one być odczuwane przez większość użytkowników języka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jako wulgarne  </a:t>
            </a:r>
            <a:endParaRPr lang="pl-PL" sz="2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434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609" y="857734"/>
            <a:ext cx="10972800" cy="115659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Wulgaryzmy </a:t>
            </a:r>
            <a:r>
              <a:rPr lang="pl-PL" dirty="0"/>
              <a:t>w życiu </a:t>
            </a:r>
            <a:r>
              <a:rPr lang="pl-PL" dirty="0" smtClean="0"/>
              <a:t>codziennym </a:t>
            </a:r>
            <a:br>
              <a:rPr lang="pl-PL" dirty="0" smtClean="0"/>
            </a:br>
            <a:r>
              <a:rPr lang="pl-PL" sz="3100" dirty="0" smtClean="0"/>
              <a:t>Fundacja </a:t>
            </a:r>
            <a:r>
              <a:rPr lang="pl-PL" sz="3100" dirty="0"/>
              <a:t>Centrum Badania Opinii </a:t>
            </a:r>
            <a:r>
              <a:rPr lang="pl-PL" sz="3100" dirty="0" smtClean="0"/>
              <a:t>Społecznej, Warszawa </a:t>
            </a:r>
            <a:r>
              <a:rPr lang="pl-PL" sz="3100" dirty="0"/>
              <a:t>2013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2557670"/>
            <a:ext cx="10972800" cy="35684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Badanie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(…) przeprowadzono 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  dniach  1–12  sierpnia  2013  roku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liczącej 904 osoby reprezentatywnej próbie losowej dorosłych mieszkańców Polski. </a:t>
            </a:r>
            <a:endParaRPr lang="pl-PL" sz="28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94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5659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Wulgaryzmy w życiu </a:t>
            </a:r>
            <a:r>
              <a:rPr lang="pl-PL" dirty="0" smtClean="0"/>
              <a:t>codziennym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3100" dirty="0" smtClean="0"/>
              <a:t>Fundacja </a:t>
            </a:r>
            <a:r>
              <a:rPr lang="pl-PL" sz="3100" dirty="0"/>
              <a:t>Centrum Badania Opinii </a:t>
            </a:r>
            <a:r>
              <a:rPr lang="pl-PL" sz="3100" dirty="0" smtClean="0"/>
              <a:t>Społecznej, Warszawa </a:t>
            </a:r>
            <a:r>
              <a:rPr lang="pl-PL" sz="3100" dirty="0"/>
              <a:t>2013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77009"/>
            <a:ext cx="10972800" cy="4549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Połowa respondentów mających kontakt ze szkołą lub wyższą uczelnią (50%) deklaruje obecność wulgaryzmów w miejscu edukacji, w tym trzech na dziesięciu (30%) wskazuje, że używa się tam ich często.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293042"/>
              </p:ext>
            </p:extLst>
          </p:nvPr>
        </p:nvGraphicFramePr>
        <p:xfrm>
          <a:off x="1736034" y="3548608"/>
          <a:ext cx="8224965" cy="2534140"/>
        </p:xfrm>
        <a:graphic>
          <a:graphicData uri="http://schemas.openxmlformats.org/drawingml/2006/table">
            <a:tbl>
              <a:tblPr firstRow="1" firstCol="1" bandRow="1"/>
              <a:tblGrid>
                <a:gridCol w="111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1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3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0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0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0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3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2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903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75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07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Czy styka się Pan(i)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przekleństwami,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słowami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wulgarnymi,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niecenzuralnymi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Tak,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bardzo 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często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lub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dość 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często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Tak, czasami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Rzadko lub nigdy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Trudno powiedzieć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7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IX 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IX 99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 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IX 99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 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IX 99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 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27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 procentach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 szkole,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uczelni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98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1061"/>
            <a:ext cx="10972800" cy="768626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O wulgaryzacji języka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378227"/>
            <a:ext cx="10972800" cy="47479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Studenci polonistyki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zapytani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jakimi powodami kierują się ludzie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(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a wśród nich oni sami), sięgając po wulgaryzmy, wymienili wiele ich zdaniem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podstawowych motywacji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Są to między innymi :</a:t>
            </a:r>
            <a:endParaRPr lang="pl-PL" sz="3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potrzeba 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odreagowania stresu, wyzwolenia się z gorsetu społecznych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konwenansów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just"/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szukanie 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jednocześnie mocnych i oszczędnych środków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ekspresji nadających 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się do sugestywnego przekazywania uczuć, poglądów, intencji,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ocen,</a:t>
            </a:r>
          </a:p>
          <a:p>
            <a:pPr algn="just"/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zaspokajanie 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potrzeb ludycznych dzięki traktowaniu słownictwa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dosadnego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rubasznego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sprośnego jako nośnika </a:t>
            </a:r>
            <a:r>
              <a:rPr lang="pl-PL" sz="3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humoru,</a:t>
            </a:r>
            <a:r>
              <a:rPr lang="pl-PL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pl-PL" sz="30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8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12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 </a:t>
            </a:r>
            <a:r>
              <a:rPr lang="pl-PL" sz="1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J. Kowalikowa, O wulgaryzacji i </a:t>
            </a:r>
            <a:r>
              <a:rPr lang="pl-PL" sz="12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dewulgaryzacji</a:t>
            </a:r>
            <a:r>
              <a:rPr lang="pl-PL" sz="1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we współczesnej </a:t>
            </a:r>
            <a:r>
              <a:rPr lang="pl-PL" sz="12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polszczyźnie, </a:t>
            </a:r>
          </a:p>
          <a:p>
            <a:pPr marL="0" indent="0" algn="r">
              <a:buNone/>
            </a:pPr>
            <a:r>
              <a:rPr lang="pl-PL" sz="12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w: </a:t>
            </a:r>
            <a:r>
              <a:rPr lang="en-US" sz="12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Acta</a:t>
            </a:r>
            <a:r>
              <a:rPr lang="en-US" sz="1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Universitatis</a:t>
            </a:r>
            <a:r>
              <a:rPr lang="en-US" sz="1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Wratislaviensis</a:t>
            </a:r>
            <a:r>
              <a:rPr lang="en-US" sz="1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No </a:t>
            </a:r>
            <a:r>
              <a:rPr lang="en-US" sz="12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3060</a:t>
            </a:r>
            <a:r>
              <a:rPr lang="pl-PL" sz="1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Język a Kultura, tom 20, Wrocław 2008</a:t>
            </a:r>
          </a:p>
          <a:p>
            <a:pPr marL="0" indent="0" algn="r">
              <a:buNone/>
            </a:pPr>
            <a:endParaRPr lang="pl-PL" sz="1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endParaRPr lang="pl-PL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646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O wulgaryzacji języka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258957"/>
            <a:ext cx="10972800" cy="4876799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przekora 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wobec tych, którzy krytykują używanie wulgaryzmów; chęć poirytowania ich, po to, by bawić się ich oburzeniem</a:t>
            </a:r>
          </a:p>
          <a:p>
            <a:pPr algn="just"/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nonszalancja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demonstrowanie prawa do wolności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słowa,</a:t>
            </a:r>
            <a:endParaRPr lang="pl-PL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hołdowanie modzie na tzw.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luz,</a:t>
            </a:r>
            <a:endParaRPr lang="pl-PL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przejmowanie 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środowiskowego obyczaju posługiwania się wulgaryzmami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 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obawy przed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odrzuceniem,</a:t>
            </a:r>
          </a:p>
          <a:p>
            <a:pPr algn="just"/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chęć 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posmakowania tzw. zakazanego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owocu,</a:t>
            </a:r>
          </a:p>
          <a:p>
            <a:pPr algn="just"/>
            <a:r>
              <a:rPr lang="pl-PL" sz="2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użycie bezrefleksyjne </a:t>
            </a:r>
            <a:r>
              <a:rPr lang="pl-PL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 nawykowe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w którym wyrazy ordynarne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 nieprzyzwoite 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nie występują we właściwym sobie znaczeniu, zarówno słownikowym,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kontekstowym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jak i metaforycznym, lecz pełnią funkcję swoistych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przerywników</a:t>
            </a:r>
            <a:r>
              <a:rPr lang="pl-PL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a zarazem operatorów spójności wypowiedzi oraz jawią się jako słowa </a:t>
            </a: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natrętne.</a:t>
            </a:r>
          </a:p>
          <a:p>
            <a:pPr algn="just"/>
            <a:endParaRPr lang="pl-PL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algn="just"/>
            <a:endParaRPr lang="pl-PL" sz="2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endParaRPr lang="pl-PL" sz="2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2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Ibidem</a:t>
            </a:r>
            <a:endParaRPr lang="pl-PL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211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3611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Trzy </a:t>
            </a:r>
            <a:r>
              <a:rPr lang="pl-PL" dirty="0"/>
              <a:t>sposoby podejścia do sytuacji problemowych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10972800" cy="4297368"/>
          </a:xfrm>
        </p:spPr>
        <p:txBody>
          <a:bodyPr/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moralistyczne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–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odwołujące się do wartości i norm moralnych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just"/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legalistyczne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–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jego podstawę stanowi obowiązujący w danym miejscu zbiór reguł i zasad postępowania, wraz z hierarchicznie uporządkowanymi konsekwencjami za ich łamanie,</a:t>
            </a:r>
          </a:p>
          <a:p>
            <a:pPr algn="just"/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humanistyczne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–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którego celem jest dążenie do zrozumienia drugiej strony i często do porozumienia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3649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Trzy </a:t>
            </a:r>
            <a:r>
              <a:rPr lang="pl-PL" dirty="0"/>
              <a:t>sposoby podejścia do sytuacji problemowych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2199861"/>
            <a:ext cx="10972800" cy="3926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b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Podejście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moralistyczne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wymaga stałej pracy nad przyjęciem jako własne przez podopiecznych systemu wartości, do którego w razie potrzeby można się odwołać. Może być skuteczne, zwłaszcza wtedy, gdy dorośli są dla nich wzorami – modelują wartości i wskazują normy.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04514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Trzy sposoby podejścia do sytuacji problemowych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endParaRPr lang="pl-PL" sz="2800" b="1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r>
              <a:rPr lang="pl-PL" sz="2800" b="1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Podejście </a:t>
            </a:r>
            <a:r>
              <a:rPr lang="pl-PL" sz="2800" b="1" dirty="0">
                <a:solidFill>
                  <a:srgbClr val="1B3048">
                    <a:lumMod val="75000"/>
                    <a:lumOff val="25000"/>
                  </a:srgbClr>
                </a:solidFill>
              </a:rPr>
              <a:t>legalistyczne </a:t>
            </a:r>
            <a:r>
              <a:rPr lang="pl-PL" sz="28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rzadko daje trwałe efekty. Bardziej się sprawdza </a:t>
            </a:r>
            <a:br>
              <a:rPr lang="pl-PL" sz="2800" dirty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r>
              <a:rPr lang="pl-PL" sz="28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w działaniu sytuacyjnym niż w pracy długofalowej. Pozwala na szybką reakcję poprzez odwołanie się do obowiązujących regulaminów, rozporządzeń, zarządzeń lub innych aktów prawnych. Niestety, większość sytuacji trudnych jest nie do przewidzenia i trudno je ująć w ramy przepisów. To może powodować komplikacje w dochodzeniu do faktów oraz wyborze konsekwencji czynu.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59271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024E2586-E36E-492D-9275-3A5F2E68FA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Pewnego dnia sposób, w jaki mówimy do dzieci, stanie się ich własnym głosem. Bądźmy zatem uważni.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sz="16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Peggy</a:t>
            </a: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 </a:t>
            </a:r>
            <a:r>
              <a:rPr lang="pl-PL" sz="16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O'Mara</a:t>
            </a: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b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redaktor i wydawca pisma oraz portalu internetowego  </a:t>
            </a:r>
            <a:b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poświęconego macierzyństwu i wychowaniu</a:t>
            </a:r>
          </a:p>
        </p:txBody>
      </p:sp>
    </p:spTree>
    <p:extLst>
      <p:ext uri="{BB962C8B-B14F-4D97-AF65-F5344CB8AC3E}">
        <p14:creationId xmlns:p14="http://schemas.microsoft.com/office/powerpoint/2010/main" val="18884210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Trzy sposoby podejścia do sytuacji problemowych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351723"/>
            <a:ext cx="10972800" cy="4774446"/>
          </a:xfrm>
        </p:spPr>
        <p:txBody>
          <a:bodyPr/>
          <a:lstStyle/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endParaRPr lang="pl-PL" sz="2800" b="1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r>
              <a:rPr lang="pl-PL" sz="2800" b="1" dirty="0">
                <a:solidFill>
                  <a:srgbClr val="1B3048">
                    <a:lumMod val="75000"/>
                    <a:lumOff val="25000"/>
                  </a:srgbClr>
                </a:solidFill>
              </a:rPr>
              <a:t>Podejście humanistyczne </a:t>
            </a:r>
            <a:r>
              <a:rPr lang="pl-PL" sz="28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nastawione jest na zrozumienie, kontakt. Zakłada, że chcemy porozumienia z drugą stroną. Wymaga od nauczyciela dojrzałości społecznej, w tym wielu umiejętności komunikacyjnych. Ten sposób podejścia do sytuacji konfliktowej stwarza obu stronom szansę podmiotowości i uczy odpowiedzialności. Wymaga jednak czasu </a:t>
            </a:r>
            <a:br>
              <a:rPr lang="pl-PL" sz="2800" dirty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r>
              <a:rPr lang="pl-PL" sz="28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i wzajemnej uważności.</a:t>
            </a:r>
          </a:p>
          <a:p>
            <a:pPr marL="0" lvl="0" indent="0" algn="ctr">
              <a:spcBef>
                <a:spcPts val="500"/>
              </a:spcBef>
              <a:buClrTx/>
              <a:buSzTx/>
              <a:buNone/>
            </a:pPr>
            <a:endParaRPr lang="pl-PL" sz="2800" b="1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ctr">
              <a:spcBef>
                <a:spcPts val="500"/>
              </a:spcBef>
              <a:buClrTx/>
              <a:buSzTx/>
              <a:buNone/>
            </a:pPr>
            <a:r>
              <a:rPr lang="pl-PL" sz="2800" b="1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W </a:t>
            </a:r>
            <a:r>
              <a:rPr lang="pl-PL" sz="2800" b="1" dirty="0">
                <a:solidFill>
                  <a:srgbClr val="1B3048">
                    <a:lumMod val="75000"/>
                    <a:lumOff val="25000"/>
                  </a:srgbClr>
                </a:solidFill>
              </a:rPr>
              <a:t>pracy pedagogicznej – w zależności od sytuacji – można zastosować wszystkie trzy podejścia.</a:t>
            </a:r>
          </a:p>
        </p:txBody>
      </p:sp>
    </p:spTree>
    <p:extLst>
      <p:ext uri="{BB962C8B-B14F-4D97-AF65-F5344CB8AC3E}">
        <p14:creationId xmlns:p14="http://schemas.microsoft.com/office/powerpoint/2010/main" val="2593217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0960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Co może służyć szkole w konstruktywnym radzeniu sobie z sytuacjami trudnymi?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351723"/>
            <a:ext cx="10972800" cy="4439477"/>
          </a:xfrm>
        </p:spPr>
        <p:txBody>
          <a:bodyPr/>
          <a:lstStyle/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endParaRPr lang="pl-PL" sz="2800" b="1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Wypracowanie, z udziałem wszystkich podmiotów społeczności szkolnej, sposobu postępowania w sytuacjach trudnych/konfliktowych, także przygotowanie listy miejsc, w których dyrektor/nauczyciel/uczeń/rodzic znajdzie pomoc w rozwiązaniu konkretnego problemu.</a:t>
            </a: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Zamieszczenie w dokumentach szkoły zasad/procedur postępowania </a:t>
            </a:r>
            <a:b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w sytuacjach trudnych/konfliktowych. </a:t>
            </a: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Przekazywanie uczniom i rodzicom wiedzy co do obowiązujących w szkole norm, zasad </a:t>
            </a: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postępowania i </a:t>
            </a:r>
            <a:r>
              <a:rPr lang="pl-PL" sz="2600" b="1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sprawdzenie czy są zrozumiałe.</a:t>
            </a:r>
            <a:endParaRPr lang="pl-PL" sz="2600" b="1" dirty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ctr">
              <a:spcBef>
                <a:spcPts val="500"/>
              </a:spcBef>
              <a:buClrTx/>
              <a:buSzTx/>
              <a:buNone/>
            </a:pPr>
            <a:endParaRPr lang="pl-PL" sz="2800" b="1" dirty="0">
              <a:solidFill>
                <a:srgbClr val="1B304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64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0573"/>
            <a:ext cx="10972800" cy="148424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Co </a:t>
            </a:r>
            <a:r>
              <a:rPr lang="pl-PL" dirty="0"/>
              <a:t>może służyć szkole w konstruktywnym radzeniu sobie z sytuacjami trudnymi?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2852" y="1895060"/>
            <a:ext cx="10972800" cy="4469647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endParaRPr lang="pl-PL" sz="2800" b="1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Ustawiczne uczenie się pracy z sytuacjami trudnymi/konfliktem wszystkich podmiotów społeczności szkolnej , że szczególnym uwzględnieniem: </a:t>
            </a:r>
          </a:p>
          <a:p>
            <a:pPr lvl="0" indent="107950" algn="just">
              <a:spcBef>
                <a:spcPts val="5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wyposażenia nauczycieli w odpowiednie umiejętności i </a:t>
            </a: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procedury,</a:t>
            </a:r>
          </a:p>
          <a:p>
            <a:pPr lvl="0" indent="107950" algn="just">
              <a:spcBef>
                <a:spcPts val="5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przygotowania </a:t>
            </a: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uczniów do konstruktywnych sposobów komunikowania </a:t>
            </a: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się</a:t>
            </a:r>
            <a:b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    i </a:t>
            </a: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rozwiązywania konfliktów, </a:t>
            </a:r>
            <a:endParaRPr lang="pl-PL" sz="2600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622300" lvl="0" indent="-265113" algn="just">
              <a:spcBef>
                <a:spcPts val="5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umożliwienia </a:t>
            </a: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rodzicom uczestniczenia w szkoleniach doskonalących </a:t>
            </a: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  konstruktywną </a:t>
            </a: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komunikację/rozwiązywania konfliktów, </a:t>
            </a:r>
            <a:endParaRPr lang="pl-PL" sz="2600" dirty="0" smtClean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lvl="0" indent="107950" algn="just">
              <a:spcBef>
                <a:spcPts val="5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sz="26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współpracy </a:t>
            </a:r>
            <a: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z rodzicami w rozwiązywaniu trudnych sytuacji szkolnych.</a:t>
            </a:r>
            <a:br>
              <a:rPr lang="pl-PL" sz="2600" dirty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endParaRPr lang="pl-PL" sz="2600" dirty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ctr">
              <a:spcBef>
                <a:spcPts val="500"/>
              </a:spcBef>
              <a:buClrTx/>
              <a:buSzTx/>
              <a:buNone/>
            </a:pPr>
            <a:endParaRPr lang="pl-PL" sz="2800" b="1" dirty="0">
              <a:solidFill>
                <a:srgbClr val="1B304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66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10816"/>
            <a:ext cx="10972800" cy="128546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Jak się zachować w sytuacji przekraczania </a:t>
            </a:r>
            <a:br>
              <a:rPr lang="pl-PL" dirty="0"/>
            </a:br>
            <a:r>
              <a:rPr lang="pl-PL" dirty="0"/>
              <a:t>norm i zasad 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2852" y="1590262"/>
            <a:ext cx="10972800" cy="4293703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500"/>
              </a:spcBef>
              <a:buClrTx/>
              <a:buSzTx/>
              <a:buNone/>
            </a:pPr>
            <a:r>
              <a:rPr lang="pl-PL" sz="2200" b="1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Warto </a:t>
            </a:r>
            <a:r>
              <a:rPr lang="pl-PL" sz="2200" b="1" dirty="0">
                <a:solidFill>
                  <a:srgbClr val="1B3048">
                    <a:lumMod val="75000"/>
                    <a:lumOff val="25000"/>
                  </a:srgbClr>
                </a:solidFill>
              </a:rPr>
              <a:t>i należy:</a:t>
            </a: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odwołać się do procedur postępowania w sytuacji zagrożenia zdrowia </a:t>
            </a:r>
            <a:b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i bezpieczeństwa przez odwołanie się do obowiązującego prawa, </a:t>
            </a: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zaplanować i podjąć działania służące rozwiązywaniu sytuacji trudnej/konfliktu lub zwrócić się do specjalistów. </a:t>
            </a:r>
            <a:r>
              <a:rPr lang="pl-PL" sz="2400" b="1" dirty="0">
                <a:solidFill>
                  <a:srgbClr val="1B3048">
                    <a:lumMod val="75000"/>
                    <a:lumOff val="25000"/>
                  </a:srgbClr>
                </a:solidFill>
              </a:rPr>
              <a:t>Nie wszystkie trudności/konflikty mogą być rozwiązywane przez szkołę!</a:t>
            </a: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odroczyć czas spotkania służącego rozwiązywaniu w sytuacji pojawienia się silnych, trudnych emocji skonfliktowanych </a:t>
            </a:r>
            <a:r>
              <a:rPr lang="pl-PL" sz="24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stron,</a:t>
            </a:r>
            <a:endParaRPr lang="pl-PL" sz="2400" dirty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pytać </a:t>
            </a: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dzieci i młodzież o </a:t>
            </a:r>
            <a:r>
              <a:rPr lang="pl-PL" sz="24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rozwiązania,</a:t>
            </a:r>
          </a:p>
          <a:p>
            <a:pPr lvl="0" algn="just"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Tworzyć sytuacje wychowawcze </a:t>
            </a: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stymulujących </a:t>
            </a:r>
            <a:r>
              <a:rPr lang="pl-PL" sz="24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rozwój umiejętności </a:t>
            </a: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>społecznych</a:t>
            </a:r>
            <a:r>
              <a:rPr lang="pl-PL" sz="2400" dirty="0" smtClean="0">
                <a:solidFill>
                  <a:srgbClr val="1B3048">
                    <a:lumMod val="75000"/>
                    <a:lumOff val="25000"/>
                  </a:srgbClr>
                </a:solidFill>
              </a:rPr>
              <a:t>. </a:t>
            </a:r>
            <a: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  <a:t/>
            </a:r>
            <a:br>
              <a:rPr lang="pl-PL" sz="2400" dirty="0">
                <a:solidFill>
                  <a:srgbClr val="1B3048">
                    <a:lumMod val="75000"/>
                    <a:lumOff val="25000"/>
                  </a:srgbClr>
                </a:solidFill>
              </a:rPr>
            </a:br>
            <a:endParaRPr lang="pl-PL" sz="2400" dirty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ctr">
              <a:spcBef>
                <a:spcPts val="500"/>
              </a:spcBef>
              <a:buClrTx/>
              <a:buSzTx/>
              <a:buNone/>
            </a:pPr>
            <a:endParaRPr lang="pl-PL" sz="2800" b="1" dirty="0">
              <a:solidFill>
                <a:srgbClr val="1B304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63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2852" y="1099930"/>
            <a:ext cx="10972800" cy="526477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endParaRPr lang="pl-PL" sz="2400" dirty="0">
              <a:solidFill>
                <a:srgbClr val="1B3048">
                  <a:lumMod val="75000"/>
                  <a:lumOff val="25000"/>
                </a:srgbClr>
              </a:solidFill>
            </a:endParaRPr>
          </a:p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r>
              <a:rPr lang="pl-PL" sz="2400" dirty="0">
                <a:solidFill>
                  <a:srgbClr val="2A499B"/>
                </a:solidFill>
              </a:rPr>
              <a:t>W Zaleceniu Parlamentu Europejskiego i Rady </a:t>
            </a:r>
            <a:r>
              <a:rPr lang="pl-PL" sz="2400" dirty="0" smtClean="0">
                <a:solidFill>
                  <a:srgbClr val="2A499B"/>
                </a:solidFill>
              </a:rPr>
              <a:t>z </a:t>
            </a:r>
            <a:r>
              <a:rPr lang="pl-PL" sz="2400" dirty="0">
                <a:solidFill>
                  <a:srgbClr val="2A499B"/>
                </a:solidFill>
              </a:rPr>
              <a:t>dnia 18 grudnia 2006 r. w sprawie kompetencji kluczowych w procesie uczenia się przez całe życie (</a:t>
            </a:r>
            <a:r>
              <a:rPr lang="pl-PL" sz="2400" dirty="0" smtClean="0">
                <a:solidFill>
                  <a:srgbClr val="2A499B"/>
                </a:solidFill>
              </a:rPr>
              <a:t>2006/962/WE) </a:t>
            </a:r>
            <a:r>
              <a:rPr lang="pl-PL" sz="2400" u="sng" dirty="0" smtClean="0">
                <a:solidFill>
                  <a:srgbClr val="2A499B"/>
                </a:solidFill>
              </a:rPr>
              <a:t>zaleca się państwom członkowskim</a:t>
            </a:r>
            <a:r>
              <a:rPr lang="pl-PL" sz="2400" dirty="0" smtClean="0">
                <a:solidFill>
                  <a:srgbClr val="2A499B"/>
                </a:solidFill>
              </a:rPr>
              <a:t> rozwijanie </a:t>
            </a:r>
            <a:r>
              <a:rPr lang="pl-PL" sz="2400" dirty="0">
                <a:solidFill>
                  <a:srgbClr val="2A499B"/>
                </a:solidFill>
              </a:rPr>
              <a:t>oferty </a:t>
            </a:r>
            <a:r>
              <a:rPr lang="pl-PL" sz="2400" u="sng" dirty="0">
                <a:solidFill>
                  <a:srgbClr val="2A499B"/>
                </a:solidFill>
              </a:rPr>
              <a:t>kompetencji kluczowych</a:t>
            </a:r>
            <a:r>
              <a:rPr lang="pl-PL" sz="2400" dirty="0">
                <a:solidFill>
                  <a:srgbClr val="2A499B"/>
                </a:solidFill>
              </a:rPr>
              <a:t> </a:t>
            </a:r>
            <a:r>
              <a:rPr lang="pl-PL" sz="2400" dirty="0" smtClean="0">
                <a:solidFill>
                  <a:srgbClr val="2A499B"/>
                </a:solidFill>
              </a:rPr>
              <a:t>(…)</a:t>
            </a:r>
          </a:p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endParaRPr lang="pl-PL" sz="2400" dirty="0" smtClean="0">
              <a:solidFill>
                <a:srgbClr val="2A499B"/>
              </a:solidFill>
            </a:endParaRPr>
          </a:p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r>
              <a:rPr lang="pl-PL" sz="2400" dirty="0" smtClean="0">
                <a:solidFill>
                  <a:srgbClr val="2A499B"/>
                </a:solidFill>
              </a:rPr>
              <a:t>Opisano osiem </a:t>
            </a:r>
            <a:r>
              <a:rPr lang="pl-PL" sz="2400" dirty="0">
                <a:solidFill>
                  <a:srgbClr val="2A499B"/>
                </a:solidFill>
              </a:rPr>
              <a:t>kompetencji kluczowych, które stanowią połączenie wiedzy, umiejętności </a:t>
            </a:r>
            <a:r>
              <a:rPr lang="pl-PL" sz="2400" dirty="0" smtClean="0">
                <a:solidFill>
                  <a:srgbClr val="2A499B"/>
                </a:solidFill>
              </a:rPr>
              <a:t>i </a:t>
            </a:r>
            <a:r>
              <a:rPr lang="pl-PL" sz="2400" dirty="0">
                <a:solidFill>
                  <a:srgbClr val="2A499B"/>
                </a:solidFill>
              </a:rPr>
              <a:t>postaw uważanych za niezbędne dla potrzeb samorealizacji i rozwoju osobistego, aktywnego obywatelstwa, integracji społecznej oraz zatrudnienia.</a:t>
            </a:r>
            <a:br>
              <a:rPr lang="pl-PL" sz="2400" dirty="0">
                <a:solidFill>
                  <a:srgbClr val="2A499B"/>
                </a:solidFill>
              </a:rPr>
            </a:br>
            <a:endParaRPr lang="pl-PL" sz="2400" dirty="0" smtClean="0">
              <a:solidFill>
                <a:srgbClr val="2A499B"/>
              </a:solidFill>
            </a:endParaRPr>
          </a:p>
          <a:p>
            <a:pPr marL="0" lvl="0" indent="0" algn="just">
              <a:spcBef>
                <a:spcPts val="500"/>
              </a:spcBef>
              <a:buClrTx/>
              <a:buSzTx/>
              <a:buNone/>
            </a:pPr>
            <a:r>
              <a:rPr lang="pl-PL" sz="2400" dirty="0" smtClean="0">
                <a:solidFill>
                  <a:srgbClr val="2A499B"/>
                </a:solidFill>
              </a:rPr>
              <a:t>Nr </a:t>
            </a:r>
            <a:r>
              <a:rPr lang="pl-PL" sz="2400" dirty="0">
                <a:solidFill>
                  <a:srgbClr val="2A499B"/>
                </a:solidFill>
              </a:rPr>
              <a:t>6 to </a:t>
            </a:r>
            <a:r>
              <a:rPr lang="pl-PL" sz="2400" dirty="0">
                <a:solidFill>
                  <a:srgbClr val="083F8A"/>
                </a:solidFill>
              </a:rPr>
              <a:t>Kompetencje społeczne i obywatelskie</a:t>
            </a:r>
            <a:endParaRPr lang="pl-PL" sz="2800" dirty="0">
              <a:solidFill>
                <a:srgbClr val="1B304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564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675861"/>
            <a:ext cx="10363201" cy="1909725"/>
          </a:xfrm>
        </p:spPr>
        <p:txBody>
          <a:bodyPr>
            <a:normAutofit fontScale="90000"/>
          </a:bodyPr>
          <a:lstStyle/>
          <a:p>
            <a:r>
              <a:rPr lang="pl-PL" dirty="0"/>
              <a:t>Oferta </a:t>
            </a:r>
            <a:r>
              <a:rPr lang="pl-PL" dirty="0" smtClean="0"/>
              <a:t>szkoleniowa Mazowieckiego Samorządowego Centrum Doskonalenia Nauczycieli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Obszar</a:t>
            </a:r>
            <a:r>
              <a:rPr lang="pl-PL" dirty="0"/>
              <a:t>: </a:t>
            </a:r>
            <a:r>
              <a:rPr lang="pl-PL" dirty="0" smtClean="0"/>
              <a:t>Kompetencje społeczne </a:t>
            </a:r>
            <a:br>
              <a:rPr lang="pl-PL" dirty="0" smtClean="0"/>
            </a:br>
            <a:r>
              <a:rPr lang="pl-PL" dirty="0" smtClean="0"/>
              <a:t>z uwzględnieniem komunikacji </a:t>
            </a:r>
            <a:r>
              <a:rPr lang="pl-PL" dirty="0"/>
              <a:t>w </a:t>
            </a:r>
            <a:r>
              <a:rPr lang="pl-PL" dirty="0" smtClean="0"/>
              <a:t>przestrzeni publicznej i </a:t>
            </a:r>
            <a:r>
              <a:rPr lang="pl-PL" dirty="0"/>
              <a:t>prywatnej</a:t>
            </a:r>
          </a:p>
        </p:txBody>
      </p:sp>
    </p:spTree>
    <p:extLst>
      <p:ext uri="{BB962C8B-B14F-4D97-AF65-F5344CB8AC3E}">
        <p14:creationId xmlns:p14="http://schemas.microsoft.com/office/powerpoint/2010/main" val="13881380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431" y="764704"/>
            <a:ext cx="10294169" cy="1296144"/>
          </a:xfrm>
        </p:spPr>
        <p:txBody>
          <a:bodyPr>
            <a:noAutofit/>
          </a:bodyPr>
          <a:lstStyle/>
          <a:p>
            <a:r>
              <a:rPr lang="pl-PL" sz="4000" dirty="0" smtClean="0"/>
              <a:t>Konferencje </a:t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263352" y="2276872"/>
            <a:ext cx="11665296" cy="230425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Słowo się rzekło, weź za nie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odpowiedzialność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–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wszystkie wydziały, </a:t>
            </a:r>
            <a:b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marzec – maj 2019 br.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Wolność – odpowiedzialność nauczyciela za siebie i innych</a:t>
            </a:r>
            <a:r>
              <a:rPr lang="pl-PL" dirty="0" smtClean="0"/>
              <a:t>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Wydział </a:t>
            </a:r>
            <a:b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 Siedlcach, kwiecień br.</a:t>
            </a:r>
            <a:endParaRPr lang="pl-PL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345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448" y="764704"/>
            <a:ext cx="10150152" cy="945288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Kursy doskonalące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623392" y="2420888"/>
            <a:ext cx="11305256" cy="28289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Bezpieczeństwo w Internecie. Odpowiedzialne korzystanie z mediów społecznościowych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Wydział w Warszawie, maj br.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Fonoholizm i siecioholizm wśród dzieci i młodzieży – rozpoznawanie, profilaktyka, terapia. Wyzwania dla szkolnej profilaktyki e-uzależnień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Wydział w Płocku, marzec –maj br.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81937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1390" y="834887"/>
            <a:ext cx="10363201" cy="768626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Warsztaty</a:t>
            </a:r>
            <a:endParaRPr lang="pl-PL" sz="4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551384" y="1802296"/>
            <a:ext cx="10801199" cy="357092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Trening zastępowania agresji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 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 Warszawie,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marzec-kwiecień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br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Nietolerancja i dyskryminacja w życiu szkolnym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wszystkie wydziały, </a:t>
            </a:r>
            <a:b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kwiecień br.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Kompas kreatywności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zajęcia rozwijające kreatywność </a:t>
            </a:r>
            <a:b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 kompetencje międzykulturowe, maj br.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Magia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słów a etyka wypowiedzi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 warsztaty metodyczne dla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nauczycieli -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doskonalenie umiejętności  etycznej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komunikacji,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uświadomienie naruszeń normy etycznej w przestrzeni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publicznej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Magia słów- jak uczyć sztuki skutecznej komunikacji warsztaty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(luty 2019) - Wydział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Ciechanowie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 smtClean="0"/>
          </a:p>
          <a:p>
            <a:endParaRPr lang="pl-PL" sz="2800" dirty="0"/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574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Seminaria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1055440" y="1948070"/>
            <a:ext cx="9577064" cy="3353138"/>
          </a:xfrm>
        </p:spPr>
        <p:txBody>
          <a:bodyPr/>
          <a:lstStyle/>
          <a:p>
            <a:pPr algn="just"/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Bezpiecznie w cyberprzestrzeni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 seminarium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 kilkanaście edycji już się odbyło, kontynuacja w kolejnych miesiącach</a:t>
            </a:r>
          </a:p>
          <a:p>
            <a:pPr algn="just"/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Tradycja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 współczesność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cykl spotkań  seminaryjnych  nauczycieli humanistów  - kształtowanie postaw etyczno-  moralnych   w kontekście wydarzeń  kulturotwórczych   wpływających na proces edukacji  w szkołach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placówkach oświatowych.</a:t>
            </a:r>
            <a:endParaRPr lang="pl-PL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279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61D0967F-63D2-4A0F-8B9C-574EED4E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7078"/>
            <a:ext cx="10972800" cy="940561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Komunikacja </a:t>
            </a:r>
            <a:endParaRPr lang="pl-PL" sz="4000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024E2586-E36E-492D-9275-3A5F2E68FA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rgbClr val="002060"/>
                </a:solidFill>
              </a:rPr>
              <a:t>Pojęcie  </a:t>
            </a:r>
            <a:r>
              <a:rPr lang="pl-PL" sz="2800" dirty="0">
                <a:solidFill>
                  <a:srgbClr val="002060"/>
                </a:solidFill>
              </a:rPr>
              <a:t>„komunikacja”  pochodzi  z  łacińskiego </a:t>
            </a:r>
            <a:r>
              <a:rPr lang="pl-PL" sz="2800" dirty="0" err="1">
                <a:solidFill>
                  <a:srgbClr val="002060"/>
                </a:solidFill>
              </a:rPr>
              <a:t>communicatio</a:t>
            </a:r>
            <a:r>
              <a:rPr lang="pl-PL" sz="2800" dirty="0">
                <a:solidFill>
                  <a:srgbClr val="002060"/>
                </a:solidFill>
              </a:rPr>
              <a:t> </a:t>
            </a:r>
            <a:r>
              <a:rPr lang="pl-PL" sz="2800" dirty="0" smtClean="0">
                <a:solidFill>
                  <a:srgbClr val="002060"/>
                </a:solidFill>
              </a:rPr>
              <a:t/>
            </a:r>
            <a:br>
              <a:rPr lang="pl-PL" sz="2800" dirty="0" smtClean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rgbClr val="002060"/>
                </a:solidFill>
              </a:rPr>
              <a:t>i  </a:t>
            </a:r>
            <a:r>
              <a:rPr lang="pl-PL" sz="2800" dirty="0">
                <a:solidFill>
                  <a:srgbClr val="002060"/>
                </a:solidFill>
              </a:rPr>
              <a:t>oznacza „łączność,  rozmowa,  wymiana”. </a:t>
            </a:r>
            <a:endParaRPr lang="pl-PL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rgbClr val="002060"/>
                </a:solidFill>
              </a:rPr>
              <a:t>…to  </a:t>
            </a:r>
            <a:r>
              <a:rPr lang="pl-PL" sz="2800" dirty="0">
                <a:solidFill>
                  <a:srgbClr val="002060"/>
                </a:solidFill>
              </a:rPr>
              <a:t>podstawowy  proces  społeczny,  który  stanowi  podstawę </a:t>
            </a:r>
            <a:r>
              <a:rPr lang="pl-PL" sz="2800" dirty="0" smtClean="0">
                <a:solidFill>
                  <a:srgbClr val="002060"/>
                </a:solidFill>
              </a:rPr>
              <a:t>wszystkich  </a:t>
            </a:r>
            <a:r>
              <a:rPr lang="pl-PL" sz="2800" dirty="0">
                <a:solidFill>
                  <a:srgbClr val="002060"/>
                </a:solidFill>
              </a:rPr>
              <a:t>działań </a:t>
            </a:r>
            <a:r>
              <a:rPr lang="pl-PL" sz="2800" dirty="0" smtClean="0">
                <a:solidFill>
                  <a:srgbClr val="002060"/>
                </a:solidFill>
              </a:rPr>
              <a:t>człowieka.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52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432" y="1115560"/>
            <a:ext cx="10294168" cy="699988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Projekty</a:t>
            </a:r>
            <a:endParaRPr lang="pl-PL" sz="4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695400" y="1563757"/>
            <a:ext cx="10801200" cy="4786856"/>
          </a:xfrm>
        </p:spPr>
        <p:txBody>
          <a:bodyPr/>
          <a:lstStyle/>
          <a:p>
            <a:endParaRPr lang="pl-PL" dirty="0"/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świecie cyberprzestrzeni - o zagrożeniach uświadamiamy, omamić nie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pozwalamy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projekt realizowany we współpracy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Policją</a:t>
            </a:r>
            <a:endParaRPr lang="pl-PL" sz="28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Akceptacja na rzecz różnorodności kulturowej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projekt europejski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Praca w grupie międzykulturowej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współpraca z UKSW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	</a:t>
            </a:r>
            <a:endParaRPr lang="pl-PL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MazAk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Polonistów – Mazowiecka Akademia Polonistów </a:t>
            </a:r>
            <a:r>
              <a:rPr lang="pl-PL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projekt międzywydziałowy Zespołu Humanistycznego MSCDN w Warszawie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380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432" y="1115560"/>
            <a:ext cx="10294168" cy="699988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Projekty</a:t>
            </a:r>
            <a:endParaRPr lang="pl-PL" sz="4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695400" y="2186610"/>
            <a:ext cx="10801200" cy="3233530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MARKPIW </a:t>
            </a:r>
            <a:endParaRPr lang="pl-PL" sz="2800" b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Mazowiecka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Akademia Rozwoju Kompetencji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Pracowników </a:t>
            </a:r>
          </a:p>
          <a:p>
            <a:pPr algn="ctr"/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Instytucji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Wspomagania</a:t>
            </a:r>
            <a:endParaRPr lang="pl-PL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/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celem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Projektu MARKPIW jest poprawa funkcjonowania systemu wspomagania na terenie województwa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mazowieckiego w aspekcie rozwijania kompetencji kluczowych.</a:t>
            </a:r>
            <a:endParaRPr lang="pl-PL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39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821636"/>
            <a:ext cx="10363201" cy="1258956"/>
          </a:xfrm>
        </p:spPr>
        <p:txBody>
          <a:bodyPr>
            <a:normAutofit fontScale="90000"/>
          </a:bodyPr>
          <a:lstStyle/>
          <a:p>
            <a:r>
              <a:rPr lang="pl-PL" dirty="0"/>
              <a:t>Propozycje różnych form doskonalenia z obszaru kompetencji społecznych: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609598" y="2425148"/>
            <a:ext cx="11317359" cy="4150751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Wychowanie </a:t>
            </a:r>
            <a:r>
              <a:rPr lang="pl-PL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do wartości – kształtowanie postaw prospołecznych </a:t>
            </a:r>
            <a:r>
              <a:rPr lang="pl-PL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uczniów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szkolenia RP w ramach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wspomagania – Wydział w Ciechanowie</a:t>
            </a:r>
            <a:endParaRPr lang="pl-PL" b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endParaRPr lang="pl-PL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Dlaczego </a:t>
            </a:r>
            <a:r>
              <a:rPr lang="pl-PL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grzeczność nie jest rzeczą łatwą, ale ważną</a:t>
            </a:r>
            <a:r>
              <a:rPr lang="pl-PL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?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wyzwanie oparte na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kompetencjach (artykuł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do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Meritum)  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– Wydział w Ciechanowie</a:t>
            </a:r>
          </a:p>
          <a:p>
            <a:endParaRPr lang="pl-PL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53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715618"/>
            <a:ext cx="10363201" cy="715618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Propozycje różnych form doskonalenia z obszaru </a:t>
            </a:r>
            <a:r>
              <a:rPr lang="pl-PL" sz="4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kompetencji społecznych:</a:t>
            </a:r>
            <a:br>
              <a:rPr lang="pl-PL" sz="40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pl-PL" sz="4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551384" y="1987826"/>
            <a:ext cx="10801199" cy="338539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Umiejętności skutecznego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wychowawcy.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Trudna klasa. Jak przetrwać, wyjść z twarzą i nie zwariować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Bezpieczne dzieci w sieci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Nałogowe korzystanie z telefonów komórkowych przez młodzież. Zjawisko fonoholizmu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świetle najnowszych badań.</a:t>
            </a:r>
            <a:endParaRPr lang="pl-PL" sz="2800" b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Komunikacja w pracy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nauczyciela.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Efektywna komunikacja interpersonalna nauczyciel –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rodzic.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Postawy uczniowskie. Jak je kształtować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Wzmacnianie u uczniów poczucia własnej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wartości.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Profilaktyka agresji w szkole z uwzględnieniem wpływu postawy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nauczyciela.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Nadpobudliwe czy niewychowane? - praca z dzieckiem z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ADHD.</a:t>
            </a:r>
          </a:p>
          <a:p>
            <a:endParaRPr lang="pl-PL" sz="2800" dirty="0"/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56164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715618"/>
            <a:ext cx="10363201" cy="715618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Propozycje różnych form doskonalenia z obszaru </a:t>
            </a:r>
            <a:r>
              <a:rPr lang="pl-PL" sz="4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kompetencji społecznych:</a:t>
            </a:r>
            <a:br>
              <a:rPr lang="pl-PL" sz="40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pl-PL" sz="4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551384" y="1987826"/>
            <a:ext cx="10801199" cy="338539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Rola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kar i nagród w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edukacji.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Krytyka – jak sobie z nią radzić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Informacja zwrotna i aktywne słuchanie w pracy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nauczyciela.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Psychologiczne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pułapki w kontakcie z wychowankiem. W co gramy i dlaczego gramy?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Rozwiązywanie konfliktów z uwzględnieniem metody mediacji i negocjacji.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Jak sobie radzić z prowokacyjnymi zachowaniami uczniów?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Trening asertywności. </a:t>
            </a:r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Trening interpersonalny. </a:t>
            </a:r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Grupy wsparcia.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Superwizje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.</a:t>
            </a:r>
            <a:endParaRPr lang="pl-PL" sz="2800" dirty="0" smtClean="0"/>
          </a:p>
          <a:p>
            <a:endParaRPr lang="pl-PL" sz="2800" dirty="0"/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750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2122" y="543338"/>
            <a:ext cx="10363200" cy="3843132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600" b="0" i="1" dirty="0" smtClean="0"/>
              <a:t>Nasza </a:t>
            </a:r>
            <a:r>
              <a:rPr lang="pl-PL" sz="2600" b="0" i="1" dirty="0"/>
              <a:t>młodzież ma dziś silne pragnienie luksusu, ma złe maniery, pogardza władzą i autorytetem, brak im poszanowania dla starszych. Wolą zajmować się bzdurami zamiast nauki. Młodzież nie wstaje </a:t>
            </a:r>
            <a:br>
              <a:rPr lang="pl-PL" sz="2600" b="0" i="1" dirty="0"/>
            </a:br>
            <a:r>
              <a:rPr lang="pl-PL" sz="2600" b="0" i="1" dirty="0"/>
              <a:t>z szacunkiem gdy starszy wchodzi do pokoju. Sprzeciwiają się rodzicom </a:t>
            </a:r>
            <a:r>
              <a:rPr lang="pl-PL" sz="2600" b="0" i="1" dirty="0" smtClean="0"/>
              <a:t/>
            </a:r>
            <a:br>
              <a:rPr lang="pl-PL" sz="2600" b="0" i="1" dirty="0" smtClean="0"/>
            </a:br>
            <a:r>
              <a:rPr lang="pl-PL" sz="2600" b="0" i="1" dirty="0" smtClean="0"/>
              <a:t>i </a:t>
            </a:r>
            <a:r>
              <a:rPr lang="pl-PL" sz="2600" b="0" i="1" dirty="0"/>
              <a:t>zabierają głos </a:t>
            </a:r>
            <a:r>
              <a:rPr lang="pl-PL" sz="2600" b="0" i="1" dirty="0" smtClean="0"/>
              <a:t>w </a:t>
            </a:r>
            <a:r>
              <a:rPr lang="pl-PL" sz="2600" b="0" i="1" dirty="0"/>
              <a:t>towarzystwie starszych. </a:t>
            </a:r>
            <a:r>
              <a:rPr lang="pl-PL" sz="2600" b="0" i="1" dirty="0" smtClean="0"/>
              <a:t>Tyranizują swoich nauczycieli</a:t>
            </a:r>
            <a:r>
              <a:rPr lang="pl-PL" sz="2600" b="0" i="1" dirty="0"/>
              <a:t>.</a:t>
            </a:r>
            <a:r>
              <a:rPr lang="pl-PL" sz="3600" b="0" i="1" dirty="0"/>
              <a:t/>
            </a:r>
            <a:br>
              <a:rPr lang="pl-PL" sz="3600" b="0" i="1" dirty="0"/>
            </a:b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954157" y="4253948"/>
            <a:ext cx="9700592" cy="1060173"/>
          </a:xfrm>
        </p:spPr>
        <p:txBody>
          <a:bodyPr>
            <a:normAutofit/>
          </a:bodyPr>
          <a:lstStyle/>
          <a:p>
            <a:pPr algn="r"/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Sokrates </a:t>
            </a:r>
            <a:endParaRPr lang="pl-PL" sz="28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72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861" y="526431"/>
            <a:ext cx="10972800" cy="825292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Komunikacja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126435"/>
            <a:ext cx="10972800" cy="4999733"/>
          </a:xfrm>
        </p:spPr>
        <p:txBody>
          <a:bodyPr>
            <a:normAutofit/>
          </a:bodyPr>
          <a:lstStyle/>
          <a:p>
            <a:endParaRPr lang="pl-PL" sz="26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służy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wymianie  informacji,  budowaniu więzi, wywieraniu wpływu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czy autoprezentacji, </a:t>
            </a:r>
          </a:p>
          <a:p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stanowi bardzo 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istotny  element  funkcjo­nowania  szkoły. </a:t>
            </a:r>
          </a:p>
          <a:p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ważnym aspektem samorozwoju jednostki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endParaRPr lang="pl-PL" sz="1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za: W. </a:t>
            </a:r>
            <a:r>
              <a:rPr lang="pl-PL" sz="1400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Welskop</a:t>
            </a: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, Komunikacja 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 relacji nauczyciel - uczeń a występowanie sytuacji kryzysowych w szkole, </a:t>
            </a:r>
            <a:endParaRPr lang="pl-PL" sz="1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40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77077"/>
            <a:ext cx="10972800" cy="808383"/>
          </a:xfrm>
        </p:spPr>
        <p:txBody>
          <a:bodyPr/>
          <a:lstStyle/>
          <a:p>
            <a:pPr algn="ctr"/>
            <a:r>
              <a:rPr lang="pl-PL" sz="4000" dirty="0"/>
              <a:t>Komunikacja</a:t>
            </a:r>
            <a:r>
              <a:rPr lang="pl-PL" dirty="0"/>
              <a:t>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311965"/>
            <a:ext cx="10972800" cy="48142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6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Aby osiągnąć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sprawczość wychowawczą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niezbędne 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są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zdolności komunikacyjne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 </a:t>
            </a:r>
            <a:endParaRPr lang="pl-PL" sz="28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to wiedza, jak i do kogo dotrzeć,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jak budować </a:t>
            </a:r>
            <a:r>
              <a:rPr lang="pl-PL" sz="28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relację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 jak mówić, </a:t>
            </a:r>
            <a:r>
              <a:rPr lang="pl-PL" sz="28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by słowa wspierały i rozwijały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a nie ograniczały i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niszczyły.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Innymi słowy – wiedza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komunikacji, umiejętność aktywnego słuchania, używania odpowiednich słów, a także wrażliwość na aspekty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komunikacji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niewerbalnej powinny stanowić jednolitą, uwewnętrznioną całość. </a:t>
            </a:r>
            <a:endParaRPr lang="pl-PL" sz="28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1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 </a:t>
            </a: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Z. </a:t>
            </a:r>
            <a:r>
              <a:rPr lang="pl-PL" sz="16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Nęcki</a:t>
            </a:r>
            <a:r>
              <a:rPr lang="pl-PL" sz="1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Komunikacja międzyludzka, Kraków 1996</a:t>
            </a:r>
          </a:p>
        </p:txBody>
      </p:sp>
    </p:spTree>
    <p:extLst>
      <p:ext uri="{BB962C8B-B14F-4D97-AF65-F5344CB8AC3E}">
        <p14:creationId xmlns:p14="http://schemas.microsoft.com/office/powerpoint/2010/main" val="192419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61D0967F-63D2-4A0F-8B9C-574EED4E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264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Komunikacja a szkolne sytuacje </a:t>
            </a:r>
            <a:br>
              <a:rPr lang="pl-PL" sz="4000" dirty="0" smtClean="0"/>
            </a:br>
            <a:r>
              <a:rPr lang="pl-PL" sz="4000" dirty="0" smtClean="0"/>
              <a:t>trudne/konfliktowe </a:t>
            </a:r>
            <a:endParaRPr lang="pl-PL" sz="4000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024E2586-E36E-492D-9275-3A5F2E68F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040835"/>
            <a:ext cx="10972800" cy="40853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Przestrzeń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społeczna, w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której rozgrywają się akcje edukacyjno-wychowawcze 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obfituje  w  miliardy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zdarzeń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komunikacyjnych,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ich rezultat końcowy może być różny. W relacji nauczycielsko-uczniowskiej  zachodzą  szczególne  rodzaje  interakcji 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rozpoczynając 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od  wymiany  form  grzecznościowych  poprzez  działania  </a:t>
            </a:r>
            <a:r>
              <a:rPr lang="pl-PL" sz="2800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dydaktyczne  </a:t>
            </a:r>
            <a:r>
              <a:rPr lang="pl-PL" sz="2800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aż  do  rozwiązywania  problemów. </a:t>
            </a:r>
            <a:endParaRPr lang="pl-PL" sz="2800" i="1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 M. Krawczyk, 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Zachowania komunikacyjne nauczycieli jako źródło konfliktu z perspektywy uczniów, </a:t>
            </a:r>
            <a:endParaRPr lang="pl-PL" sz="1400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4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Scripta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de </a:t>
            </a:r>
            <a:r>
              <a:rPr lang="pl-PL" sz="1400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Communicatione</a:t>
            </a: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400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Posnaniensi</a:t>
            </a: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Seria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: Prace Naukowe Katedry </a:t>
            </a:r>
            <a:r>
              <a:rPr lang="pl-PL" sz="1400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Ekokomunikacji</a:t>
            </a: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 UAM Tom 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VII</a:t>
            </a:r>
          </a:p>
        </p:txBody>
      </p:sp>
    </p:spTree>
    <p:extLst>
      <p:ext uri="{BB962C8B-B14F-4D97-AF65-F5344CB8AC3E}">
        <p14:creationId xmlns:p14="http://schemas.microsoft.com/office/powerpoint/2010/main" val="11413308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97565"/>
            <a:ext cx="10972800" cy="781878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Wybrane źródła </a:t>
            </a:r>
            <a:r>
              <a:rPr lang="pl-PL" sz="4000" dirty="0"/>
              <a:t>trudności w porozumieniu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192697"/>
            <a:ext cx="10972800" cy="498281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postrzeganie rzeczywistości (np.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konflikt pokoleń),</a:t>
            </a:r>
            <a:endParaRPr lang="pl-PL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sposób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wrażania siebie, </a:t>
            </a:r>
            <a:endParaRPr lang="pl-PL" dirty="0" smtClean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różny system wartości, </a:t>
            </a: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różne konteksty społeczne, kulturowe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historyczne,</a:t>
            </a: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stereotypy,</a:t>
            </a: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nastawienie do drugiej osoby,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pl-PL" alt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mylne wyobrażenia,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pl-PL" alt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błędy w postrzeganiu osób i </a:t>
            </a:r>
            <a:r>
              <a:rPr lang="pl-PL" alt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sytuacji,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yciąganie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fałszywych wniosków; nieuzasadniona interpretacja cudzej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wypowiedzi,</a:t>
            </a:r>
            <a:endParaRPr lang="pl-PL" dirty="0">
              <a:solidFill>
                <a:schemeClr val="accent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rak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elastyczności w dostosowywaniu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się do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partnera w czasie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rozmowy,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brak kultury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osobistej – obrażanie, wyśmiewane, poniżanie, arogancja, nonszalancja,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agresja,</a:t>
            </a: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nadopiekuńczość,</a:t>
            </a:r>
          </a:p>
          <a:p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ominacja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narzucanie swojego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zdania,</a:t>
            </a:r>
          </a:p>
          <a:p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wywieranie </a:t>
            </a:r>
            <a:r>
              <a:rPr lang="pl-P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zbyt dużej presji na </a:t>
            </a:r>
            <a:r>
              <a:rPr lang="pl-PL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zmianę.</a:t>
            </a:r>
            <a:endParaRPr lang="pl-PL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681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927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Wybrane źródła </a:t>
            </a:r>
            <a:r>
              <a:rPr lang="pl-PL" dirty="0"/>
              <a:t>trudności w porozumieniu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967409"/>
            <a:ext cx="10972800" cy="51587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Blokady </a:t>
            </a:r>
            <a:r>
              <a:rPr lang="pl-PL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 procesie </a:t>
            </a:r>
            <a:r>
              <a:rPr lang="pl-PL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komunikowania wg T. Gordona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Nakazywanie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komenderowanie,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polecanie.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Ostrzeganie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groźba.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Moralizowanie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głoszenie kazań, „powinieneś, powinnaś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".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Doradzanie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sugerowanie, proponowanie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rozwiązań.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Pouczanie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„robienie wykładu”, 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dostarczanie logicznych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argumentów.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Osądzanie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krytykowanie, dezaprobata, potępianie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Chwalenie, aprobowanie, wydawanie ocen pozytywnych.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Obrzucanie wyzwiskami, wyśmiewanie,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ośmieszanie.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Interpretowanie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analizowanie,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diagnozowanie.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Uspokajanie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okazywanie współczucia, pocieszanie, podnoszenie na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duchu.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Wypytywanie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indagowanie, krzyżowy ogień </a:t>
            </a: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pytań.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Odwracanie </a:t>
            </a:r>
            <a:r>
              <a:rPr lang="pl-PL" sz="26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uwagi, sarkazm, dowcipkowanie, zabawianie.</a:t>
            </a:r>
          </a:p>
          <a:p>
            <a:pPr marL="514350" indent="-514350">
              <a:buFont typeface="+mj-lt"/>
              <a:buAutoNum type="arabicPeriod"/>
            </a:pPr>
            <a:endParaRPr lang="pl-PL" sz="28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457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1061"/>
            <a:ext cx="10972800" cy="1046578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Konflikt 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to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zmagania, co najmniej dwóch, wzajemnie zależnych od siebie stron, które spostrzegają swoje cele jako sprzeczne, dostrzegają ograniczoną ilość dóbr i uznają, że druga strona przeszkadza w osiągnięciu ich własnych celów (</a:t>
            </a:r>
            <a:r>
              <a:rPr lang="pl-PL" sz="28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Wilmat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i </a:t>
            </a:r>
            <a:r>
              <a:rPr lang="pl-PL" sz="28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Hocker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2001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).</a:t>
            </a:r>
          </a:p>
          <a:p>
            <a:pPr algn="just"/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to konsekwencja faktycznie występujących różnic, którym należy zaradzić. Konflikt jest zjawiskiem nieuchronnym, mającym neutralne bądź pozytywne zabarwienie, dotyczącym konkretnego problemu a nie osoby, jest także istotnym źródłem energii. 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Konflikt </a:t>
            </a:r>
            <a:r>
              <a:rPr lang="pl-PL" sz="2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jest następstwem różnic nie zaś ich przyczyną (Block 1996</a:t>
            </a:r>
            <a:r>
              <a:rPr lang="pl-PL" sz="2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).</a:t>
            </a:r>
          </a:p>
          <a:p>
            <a:pPr marL="0" indent="0" algn="r">
              <a:buNone/>
            </a:pPr>
            <a:r>
              <a:rPr lang="pl-PL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za</a:t>
            </a:r>
            <a:r>
              <a:rPr lang="pl-PL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: Skarb Mediatora. Wybór tekstów. Centrum Mediacji Partners Polska. Wyd. Fundacja „Partners” Polska, Warszawa 2006 r.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4944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F0"/>
      </a:accent1>
      <a:accent2>
        <a:srgbClr val="1B3048"/>
      </a:accent2>
      <a:accent3>
        <a:srgbClr val="FFC000"/>
      </a:accent3>
      <a:accent4>
        <a:srgbClr val="4CADC5"/>
      </a:accent4>
      <a:accent5>
        <a:srgbClr val="31859B"/>
      </a:accent5>
      <a:accent6>
        <a:srgbClr val="FF9933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F0"/>
      </a:accent1>
      <a:accent2>
        <a:srgbClr val="1B3048"/>
      </a:accent2>
      <a:accent3>
        <a:srgbClr val="FFC000"/>
      </a:accent3>
      <a:accent4>
        <a:srgbClr val="4CADC5"/>
      </a:accent4>
      <a:accent5>
        <a:srgbClr val="31859B"/>
      </a:accent5>
      <a:accent6>
        <a:srgbClr val="FF9933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1658</Words>
  <Application>Microsoft Office PowerPoint</Application>
  <PresentationFormat>Panoramiczny</PresentationFormat>
  <Paragraphs>254</Paragraphs>
  <Slides>35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1" baseType="lpstr">
      <vt:lpstr>Arial</vt:lpstr>
      <vt:lpstr>Calibri</vt:lpstr>
      <vt:lpstr>Helvetica</vt:lpstr>
      <vt:lpstr>Times New Roman</vt:lpstr>
      <vt:lpstr>Wingdings</vt:lpstr>
      <vt:lpstr>Motyw pakietu Office</vt:lpstr>
      <vt:lpstr>Komunikacja w szkole  Konferencja wojewódzka "Komunikacja w przestrzeni publicznej i prywatnej„ 28.02.2019</vt:lpstr>
      <vt:lpstr>Prezentacja programu PowerPoint</vt:lpstr>
      <vt:lpstr>Komunikacja </vt:lpstr>
      <vt:lpstr>Komunikacja </vt:lpstr>
      <vt:lpstr>Komunikacja </vt:lpstr>
      <vt:lpstr>Komunikacja a szkolne sytuacje  trudne/konfliktowe </vt:lpstr>
      <vt:lpstr>Wybrane źródła trudności w porozumieniu</vt:lpstr>
      <vt:lpstr>Wybrane źródła trudności w porozumieniu</vt:lpstr>
      <vt:lpstr>Konflikt </vt:lpstr>
      <vt:lpstr>Nieporozumienie, zrozumienie, dialog</vt:lpstr>
      <vt:lpstr>Prezentacja programu PowerPoint</vt:lpstr>
      <vt:lpstr>O wulgaryzacji języka</vt:lpstr>
      <vt:lpstr>Wulgaryzmy w życiu codziennym  Fundacja Centrum Badania Opinii Społecznej, Warszawa 2013</vt:lpstr>
      <vt:lpstr>Wulgaryzmy w życiu codziennym  Fundacja Centrum Badania Opinii Społecznej, Warszawa 2013</vt:lpstr>
      <vt:lpstr>O wulgaryzacji języka</vt:lpstr>
      <vt:lpstr>O wulgaryzacji języka</vt:lpstr>
      <vt:lpstr> Trzy sposoby podejścia do sytuacji problemowych</vt:lpstr>
      <vt:lpstr> Trzy sposoby podejścia do sytuacji problemowych</vt:lpstr>
      <vt:lpstr>Trzy sposoby podejścia do sytuacji problemowych</vt:lpstr>
      <vt:lpstr>Trzy sposoby podejścia do sytuacji problemowych</vt:lpstr>
      <vt:lpstr>Co może służyć szkole w konstruktywnym radzeniu sobie z sytuacjami trudnymi? </vt:lpstr>
      <vt:lpstr>Co może służyć szkole w konstruktywnym radzeniu sobie z sytuacjami trudnymi? </vt:lpstr>
      <vt:lpstr>Jak się zachować w sytuacji przekraczania  norm i zasad ?</vt:lpstr>
      <vt:lpstr>Prezentacja programu PowerPoint</vt:lpstr>
      <vt:lpstr>Oferta szkoleniowa Mazowieckiego Samorządowego Centrum Doskonalenia Nauczycieli  Obszar: Kompetencje społeczne  z uwzględnieniem komunikacji w przestrzeni publicznej i prywatnej</vt:lpstr>
      <vt:lpstr>Konferencje  </vt:lpstr>
      <vt:lpstr>Kursy doskonalące</vt:lpstr>
      <vt:lpstr>Warsztaty</vt:lpstr>
      <vt:lpstr>Seminaria</vt:lpstr>
      <vt:lpstr>Projekty</vt:lpstr>
      <vt:lpstr>Projekty</vt:lpstr>
      <vt:lpstr>Propozycje różnych form doskonalenia z obszaru kompetencji społecznych:</vt:lpstr>
      <vt:lpstr>Propozycje różnych form doskonalenia z obszaru kompetencji społecznych: </vt:lpstr>
      <vt:lpstr>Propozycje różnych form doskonalenia z obszaru kompetencji społecznych: </vt:lpstr>
      <vt:lpstr> Nasza młodzież ma dziś silne pragnienie luksusu, ma złe maniery, pogardza władzą i autorytetem, brak im poszanowania dla starszych. Wolą zajmować się bzdurami zamiast nauki. Młodzież nie wstaje  z szacunkiem gdy starszy wchodzi do pokoju. Sprzeciwiają się rodzicom  i zabierają głos w towarzystwie starszych. Tyranizują swoich nauczycieli.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w zakresie doradztwa zawodowego  w przedszkolu i edukacji wczesnoszkolnej</dc:title>
  <dc:creator>Łukasz</dc:creator>
  <cp:lastModifiedBy>Anna Laskowska</cp:lastModifiedBy>
  <cp:revision>84</cp:revision>
  <cp:lastPrinted>2019-02-27T12:37:39Z</cp:lastPrinted>
  <dcterms:modified xsi:type="dcterms:W3CDTF">2019-03-07T10:02:45Z</dcterms:modified>
</cp:coreProperties>
</file>