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57" r:id="rId1"/>
    <p:sldMasterId id="2147485269" r:id="rId2"/>
  </p:sldMasterIdLst>
  <p:notesMasterIdLst>
    <p:notesMasterId r:id="rId35"/>
  </p:notesMasterIdLst>
  <p:handoutMasterIdLst>
    <p:handoutMasterId r:id="rId36"/>
  </p:handoutMasterIdLst>
  <p:sldIdLst>
    <p:sldId id="523" r:id="rId3"/>
    <p:sldId id="565" r:id="rId4"/>
    <p:sldId id="525" r:id="rId5"/>
    <p:sldId id="571" r:id="rId6"/>
    <p:sldId id="572" r:id="rId7"/>
    <p:sldId id="574" r:id="rId8"/>
    <p:sldId id="575" r:id="rId9"/>
    <p:sldId id="576" r:id="rId10"/>
    <p:sldId id="577" r:id="rId11"/>
    <p:sldId id="579" r:id="rId12"/>
    <p:sldId id="533" r:id="rId13"/>
    <p:sldId id="534" r:id="rId14"/>
    <p:sldId id="507" r:id="rId15"/>
    <p:sldId id="535" r:id="rId16"/>
    <p:sldId id="537" r:id="rId17"/>
    <p:sldId id="529" r:id="rId18"/>
    <p:sldId id="538" r:id="rId19"/>
    <p:sldId id="539" r:id="rId20"/>
    <p:sldId id="540" r:id="rId21"/>
    <p:sldId id="580" r:id="rId22"/>
    <p:sldId id="581" r:id="rId23"/>
    <p:sldId id="542" r:id="rId24"/>
    <p:sldId id="566" r:id="rId25"/>
    <p:sldId id="582" r:id="rId26"/>
    <p:sldId id="545" r:id="rId27"/>
    <p:sldId id="519" r:id="rId28"/>
    <p:sldId id="405" r:id="rId29"/>
    <p:sldId id="569" r:id="rId30"/>
    <p:sldId id="570" r:id="rId31"/>
    <p:sldId id="567" r:id="rId32"/>
    <p:sldId id="563" r:id="rId33"/>
    <p:sldId id="522" r:id="rId34"/>
  </p:sldIdLst>
  <p:sldSz cx="9144000" cy="6858000" type="screen4x3"/>
  <p:notesSz cx="6858000" cy="994727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112"/>
    <a:srgbClr val="3A3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1977" autoAdjust="0"/>
  </p:normalViewPr>
  <p:slideViewPr>
    <p:cSldViewPr showGuides="1">
      <p:cViewPr varScale="1">
        <p:scale>
          <a:sx n="81" d="100"/>
          <a:sy n="81" d="100"/>
        </p:scale>
        <p:origin x="1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78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Zaginięcia dzieci w 2017 r.  </a:t>
            </a:r>
            <a:r>
              <a:rPr lang="pl-PL" dirty="0" smtClean="0"/>
              <a:t>(źródło</a:t>
            </a:r>
            <a:r>
              <a:rPr lang="pl-PL" dirty="0"/>
              <a:t>: KGP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Ogółem: 6758</a:t>
            </a:r>
            <a:endParaRPr lang="pl-PL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Zaginięcia dzieci w 2017 r.  (żródło: KGP)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do 7 lat (443)</c:v>
                </c:pt>
                <c:pt idx="1">
                  <c:v>7-13 lat (953)</c:v>
                </c:pt>
                <c:pt idx="2">
                  <c:v>14-17 lat (5362)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443</c:v>
                </c:pt>
                <c:pt idx="1">
                  <c:v>953</c:v>
                </c:pt>
                <c:pt idx="2">
                  <c:v>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D-4312-AF45-67AC3A46B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A9DF91-28CC-439C-8410-50D534919455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E42107-72DF-495B-9255-A721C4B426A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0444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818E29-AD91-443E-9FBD-264EF13DA5D4}" type="datetimeFigureOut">
              <a:rPr lang="pl-PL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A1EBC7-827E-451C-A26E-D0E0119678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76487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98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019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01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01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019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6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64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70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/>
              <a:t>Decyzja Komisji 2007/116/WE z dnia 15 lutego 2007 r. w sprawie rezerwacji krajowego zakresu numeracyjnego zaczynającego się na 116 na potrzeby zharmonizowanych usług o walorze społecznym (</a:t>
            </a:r>
            <a:r>
              <a:rPr lang="pl-PL" dirty="0" err="1"/>
              <a:t>Dz.U</a:t>
            </a:r>
            <a:r>
              <a:rPr lang="pl-PL" dirty="0"/>
              <a:t>. L 49 z 17.2.2007, s. 30–33), zmieniona decyzją Komisji 2009/884/WE. Zob. też: http://ec.europa.eu/information_society/policy/ecomm/current/pan_european/index_en.htm</a:t>
            </a:r>
          </a:p>
          <a:p>
            <a:pPr>
              <a:buFontTx/>
              <a:buChar char="-"/>
            </a:pPr>
            <a:r>
              <a:rPr lang="pl-PL" dirty="0"/>
              <a:t>Usługa polega na: a) przyjmowaniu zgłoszeń w sprawie zaginionych dzieci i przekazywaniu informacji policji; b) udzielaniu wskazówek i wsparcia osobom odpowiedzialnym za zaginione dziecko; c) udzielaniu wsparcia w dochodzeni</a:t>
            </a:r>
          </a:p>
        </p:txBody>
      </p:sp>
    </p:spTree>
    <p:extLst>
      <p:ext uri="{BB962C8B-B14F-4D97-AF65-F5344CB8AC3E}">
        <p14:creationId xmlns:p14="http://schemas.microsoft.com/office/powerpoint/2010/main" val="195629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27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317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80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48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291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24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DC5112"/>
              </a:buClr>
              <a:buFont typeface="Arial" pitchFamily="34" charset="0"/>
              <a:buChar char="•"/>
            </a:pPr>
            <a:r>
              <a:rPr lang="pl-PL" altLang="en-US" sz="1200" dirty="0" smtClean="0"/>
              <a:t>Biologicznych rodziców dzieci adoptowanych.</a:t>
            </a:r>
          </a:p>
          <a:p>
            <a:pPr>
              <a:buClr>
                <a:srgbClr val="DC5112"/>
              </a:buClr>
              <a:buFont typeface="Arial" pitchFamily="34" charset="0"/>
              <a:buChar char="•"/>
            </a:pPr>
            <a:r>
              <a:rPr lang="pl-PL" altLang="en-US" sz="1200" dirty="0" smtClean="0"/>
              <a:t>Osób zaginionych w czasie wojny.</a:t>
            </a:r>
          </a:p>
          <a:p>
            <a:pPr>
              <a:buClr>
                <a:srgbClr val="DC5112"/>
              </a:buClr>
              <a:buFont typeface="Arial" pitchFamily="34" charset="0"/>
              <a:buChar char="•"/>
            </a:pPr>
            <a:r>
              <a:rPr lang="pl-PL" altLang="en-US" sz="1200" dirty="0" smtClean="0"/>
              <a:t>Osób poszukiwanych za przestępstwo.</a:t>
            </a:r>
          </a:p>
          <a:p>
            <a:pPr>
              <a:buClr>
                <a:srgbClr val="DC5112"/>
              </a:buClr>
              <a:buFont typeface="Arial" pitchFamily="34" charset="0"/>
              <a:buChar char="•"/>
            </a:pPr>
            <a:r>
              <a:rPr lang="pl-PL" altLang="en-US" sz="1200" dirty="0" smtClean="0"/>
              <a:t>Osób z którymi zgłaszający dawno „stracił kontakt”.</a:t>
            </a:r>
          </a:p>
          <a:p>
            <a:pPr>
              <a:buClr>
                <a:srgbClr val="DC5112"/>
              </a:buClr>
              <a:buFont typeface="Arial" pitchFamily="34" charset="0"/>
              <a:buChar char="•"/>
            </a:pPr>
            <a:r>
              <a:rPr lang="pl-PL" altLang="en-US" sz="1200" dirty="0" smtClean="0"/>
              <a:t>Osób, których zaginięcie nie zostało zgłoszone </a:t>
            </a:r>
            <a:br>
              <a:rPr lang="pl-PL" altLang="en-US" sz="1200" dirty="0" smtClean="0"/>
            </a:br>
            <a:r>
              <a:rPr lang="pl-PL" altLang="en-US" sz="1200" dirty="0" smtClean="0"/>
              <a:t>na Policję.</a:t>
            </a:r>
            <a:endParaRPr lang="en-US" altLang="en-US" sz="1200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25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00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57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80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180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07F2-E85F-4A17-8690-A88B4923AAA4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86A9-EFDA-4CA9-AFF9-55D1E3ABB57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22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0EE5-B326-4557-AE74-AB855C46B5C3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C6F9-6CF7-41A0-B38E-FE123078AB4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392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1046-20F3-4DD2-BCFB-EEEAA7E0B189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B8C2-DF2B-4F80-B6AF-DF15ED0390A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375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3ED2-8158-4BF0-B168-10049D582119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F1C2-9B58-496F-A30D-8FF55CCF187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428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9EA7-7630-46D9-8D06-D0B23F5B6D62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427D-9AC7-4A0C-93E9-F8FF3F9D0CB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543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2CDA-17A1-4FBD-8CC2-F87F31E42B24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ED4E-BE07-4E59-8CD6-812BB1FBAE8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002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AC08-B9E0-4B41-9555-A00072ECC9B1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FC00-9B9E-4FE0-87A4-C9282290CE2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36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94EE-CC8D-4268-BCB0-C4936A117F85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F9EB-9488-4DDF-86B2-C09FD69801E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341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17CA-A2FD-475D-8257-56624C639D6B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5525-8A88-4CE4-BB98-DF703150168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57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2DA4-61E5-4463-9CAE-B3502C1DF3D9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F60A-0CBA-46EC-9092-D7232195C95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750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877E-44FC-4000-83A7-7A703AB976FF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A11C-0EF0-4F16-8AB7-74DE7D109A2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43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7501-4E28-4371-8060-D5FA7B2DE5CA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14C0-0EC9-49E8-A6F1-0468DE03FB4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63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51BE-7E26-436A-8D2E-545C9B86D63C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10CE-53A5-4ACE-B60D-0BA50B9BCB4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115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23ED-B1A7-4628-BE00-26B59A3DBD8D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AC61-B7A2-47EB-B9D1-3EE5063CC74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45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C539-35F2-423D-9C22-434E3058223D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8F9A-1267-4399-AFB1-8A7100D6F3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892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CEC4-B8DB-4DC2-847E-5B09BFFF3E01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EC09-898E-4AB8-A816-CE8B9384729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504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1C63-A40C-4402-B896-F8A1180E9E3A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9FE6-B3D0-44D2-8B53-23FC7CBBF77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176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9196-E841-4AF2-8766-F115E3496A98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D584-F9EE-4AD4-91B1-B728E05C0CB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39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5C62-6238-4804-82A7-61BBB5644DDD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676C-F463-4A15-BFE1-B4BAA27C6A1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850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A7D6-38B7-4823-932A-337D2B7833E2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29C4-7C65-43C1-ADB4-4D0CB35DCA1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44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4D1F-A5D4-493F-ABDC-0ED19541C12C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F9A9-5095-423F-9C23-43DD0C0DE10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776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8E000-E651-4FD1-8537-2E3D5633154F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BCF9-7A73-497F-8891-081966DA817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188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692275" y="333375"/>
            <a:ext cx="56165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68516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1EA96-439E-4F3C-8CF7-49F9ED133DEE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3DBBF-FE9C-4318-80B9-84E787E2C6B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31" name="Obraz 6" descr="ITAKA_log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4445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16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692275" y="333375"/>
            <a:ext cx="56165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68516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55EE7-6E76-4B1D-BC1D-839D2862AA62}" type="datetime1">
              <a:rPr lang="pl-PL" smtClean="0"/>
              <a:pPr>
                <a:defRPr/>
              </a:pPr>
              <a:t>2018-10-26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dirty="0"/>
              <a:t>www.zaginieni.pl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DE81E-27CD-4F43-9676-43AB240C42E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1031" name="Obraz 6" descr="ITAKA_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4445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5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ginieni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ieuciekaj.p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strefanastolatka.nieuciekaj.p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1409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+mj-lt"/>
              </a:rPr>
              <a:t>U</a:t>
            </a:r>
            <a:r>
              <a:rPr lang="pl-PL" sz="2400" b="1" dirty="0" smtClean="0"/>
              <a:t>cieczki nastolatków. Przyczyny, zagrożenia, profilaktyka</a:t>
            </a:r>
            <a:endParaRPr lang="pl-PL" sz="2400" b="1" dirty="0"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27984" y="4653136"/>
            <a:ext cx="240117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altLang="pl-PL" sz="2000" b="1" dirty="0">
              <a:latin typeface="+mn-lt"/>
            </a:endParaRPr>
          </a:p>
          <a:p>
            <a:endParaRPr lang="pl-PL" altLang="pl-PL" sz="2000" b="1" dirty="0">
              <a:latin typeface="+mn-lt"/>
            </a:endParaRPr>
          </a:p>
          <a:p>
            <a:r>
              <a:rPr lang="pl-PL" b="1" dirty="0" smtClean="0"/>
              <a:t>Anna Jurkiewicz</a:t>
            </a:r>
          </a:p>
          <a:p>
            <a:r>
              <a:rPr lang="pl-PL" b="1" dirty="0" smtClean="0"/>
              <a:t>Wiceprezes Zarządu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93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dirty="0"/>
              <a:t>	</a:t>
            </a:r>
            <a:r>
              <a:rPr lang="pl-PL" altLang="pl-PL" sz="3200" b="1" dirty="0">
                <a:solidFill>
                  <a:srgbClr val="DC5112"/>
                </a:solidFill>
              </a:rPr>
              <a:t>Efekty poszukiwań</a:t>
            </a:r>
            <a:endParaRPr lang="en-US" altLang="pl-PL" sz="3200" b="1" dirty="0">
              <a:solidFill>
                <a:srgbClr val="DC5112"/>
              </a:solidFill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2484438" y="1341438"/>
            <a:ext cx="6202362" cy="4784725"/>
          </a:xfrm>
        </p:spPr>
        <p:txBody>
          <a:bodyPr/>
          <a:lstStyle/>
          <a:p>
            <a:pPr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altLang="pl-PL" sz="2400" b="1" dirty="0"/>
              <a:t>89 % </a:t>
            </a:r>
            <a:r>
              <a:rPr lang="pl-PL" altLang="pl-PL" sz="2400" dirty="0"/>
              <a:t>spraw udaje się wyjaśnić w tym samym roku, w którym zostały </a:t>
            </a:r>
            <a:r>
              <a:rPr lang="pl-PL" altLang="pl-PL" sz="2400" dirty="0" smtClean="0"/>
              <a:t>zgłoszone… czyli</a:t>
            </a:r>
            <a:r>
              <a:rPr lang="pl-PL" altLang="pl-PL" sz="2400" dirty="0"/>
              <a:t>:</a:t>
            </a:r>
          </a:p>
          <a:p>
            <a:pPr>
              <a:buClr>
                <a:srgbClr val="DC5112"/>
              </a:buClr>
              <a:buFontTx/>
              <a:buChar char="-"/>
              <a:defRPr/>
            </a:pPr>
            <a:r>
              <a:rPr lang="pl-PL" altLang="pl-PL" sz="2400" dirty="0"/>
              <a:t>zaginiony wraca do domu</a:t>
            </a:r>
          </a:p>
          <a:p>
            <a:pPr>
              <a:buClr>
                <a:srgbClr val="DC5112"/>
              </a:buClr>
              <a:buFontTx/>
              <a:buChar char="-"/>
              <a:defRPr/>
            </a:pPr>
            <a:r>
              <a:rPr lang="pl-PL" altLang="pl-PL" sz="2400" dirty="0"/>
              <a:t>nawiązuje kontakt z rodziną</a:t>
            </a:r>
          </a:p>
          <a:p>
            <a:pPr>
              <a:buClr>
                <a:srgbClr val="DC5112"/>
              </a:buClr>
              <a:buFontTx/>
              <a:buChar char="-"/>
              <a:defRPr/>
            </a:pPr>
            <a:r>
              <a:rPr lang="pl-PL" altLang="pl-PL" sz="2400" dirty="0"/>
              <a:t>jest odnajdywany przez Policję</a:t>
            </a:r>
          </a:p>
          <a:p>
            <a:pPr>
              <a:buClr>
                <a:srgbClr val="DC5112"/>
              </a:buClr>
              <a:buFontTx/>
              <a:buChar char="-"/>
              <a:defRPr/>
            </a:pPr>
            <a:r>
              <a:rPr lang="pl-PL" altLang="pl-PL" sz="2400" dirty="0"/>
              <a:t>podpisuje oświadczenie w Konsulacie RP</a:t>
            </a:r>
          </a:p>
          <a:p>
            <a:pPr>
              <a:buClr>
                <a:srgbClr val="DC5112"/>
              </a:buClr>
              <a:buFontTx/>
              <a:buChar char="-"/>
              <a:defRPr/>
            </a:pPr>
            <a:r>
              <a:rPr lang="pl-PL" altLang="pl-PL" sz="2400" dirty="0"/>
              <a:t>odnajdywane jest ciało zaginionego</a:t>
            </a:r>
          </a:p>
          <a:p>
            <a:pPr>
              <a:buClr>
                <a:srgbClr val="DC5112"/>
              </a:buClr>
              <a:buFontTx/>
              <a:buChar char="-"/>
              <a:defRPr/>
            </a:pPr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</a:rPr>
              <a:t>kontaktuje się z Fundacją </a:t>
            </a: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</a:rPr>
              <a:t>ITAKA - Centrum </a:t>
            </a:r>
            <a:r>
              <a:rPr lang="pl-PL" altLang="pl-PL" sz="2400" b="1" dirty="0">
                <a:solidFill>
                  <a:schemeClr val="accent6">
                    <a:lumMod val="75000"/>
                  </a:schemeClr>
                </a:solidFill>
              </a:rPr>
              <a:t>Poszukiwań Ludzi Zaginionych i zamyka swoje poszukiwania</a:t>
            </a:r>
            <a:endParaRPr lang="en-US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5053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5072098" cy="108426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Statystyki dotyczące zaginięć dzieci:</a:t>
            </a:r>
            <a:endParaRPr lang="pl-PL" sz="3200" b="1" dirty="0">
              <a:solidFill>
                <a:srgbClr val="DC5112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835150" y="1600200"/>
          <a:ext cx="6851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5616575" cy="108426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Statystyki dotyczące ucieczek: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92350" y="1714488"/>
            <a:ext cx="6384106" cy="4525963"/>
          </a:xfrm>
        </p:spPr>
        <p:txBody>
          <a:bodyPr/>
          <a:lstStyle/>
          <a:p>
            <a:pPr algn="just"/>
            <a:r>
              <a:rPr lang="pl-PL" sz="2400" dirty="0" smtClean="0"/>
              <a:t>Rocznie według statystyk Policji ok. </a:t>
            </a:r>
            <a:r>
              <a:rPr lang="pl-PL" sz="2400" b="1" dirty="0" smtClean="0"/>
              <a:t>7000 - 9000 zgłoszeń zaginięć dzieci i nastolatków.</a:t>
            </a:r>
          </a:p>
          <a:p>
            <a:pPr algn="just"/>
            <a:r>
              <a:rPr lang="pl-PL" sz="2400" dirty="0" smtClean="0"/>
              <a:t>Wiek uciekinierów obniża się - uciekają już nawet </a:t>
            </a:r>
            <a:r>
              <a:rPr lang="pl-PL" sz="2400" b="1" dirty="0" smtClean="0"/>
              <a:t>11 letnie dzieci</a:t>
            </a:r>
            <a:r>
              <a:rPr lang="pl-PL" sz="2400" dirty="0" smtClean="0"/>
              <a:t>.</a:t>
            </a:r>
          </a:p>
          <a:p>
            <a:pPr algn="just"/>
            <a:r>
              <a:rPr lang="pl-PL" sz="2400" b="1" dirty="0" smtClean="0"/>
              <a:t>W wakacje </a:t>
            </a:r>
            <a:r>
              <a:rPr lang="pl-PL" sz="2400" dirty="0" smtClean="0"/>
              <a:t>ani Fundacja Itaka ani Policja </a:t>
            </a:r>
            <a:br>
              <a:rPr lang="pl-PL" sz="2400" dirty="0" smtClean="0"/>
            </a:br>
            <a:r>
              <a:rPr lang="pl-PL" sz="2400" b="1" dirty="0" smtClean="0"/>
              <a:t>nie odnotowuje znacznego wzrostu liczby ucieczek </a:t>
            </a:r>
            <a:r>
              <a:rPr lang="pl-PL" sz="2400" dirty="0" smtClean="0"/>
              <a:t>- jest to mit utrwalany przez media (Wynika to z faktu, że problemy, które popychają dzieci do ucieczki nie mają związku </a:t>
            </a:r>
            <a:br>
              <a:rPr lang="pl-PL" sz="2400" dirty="0" smtClean="0"/>
            </a:br>
            <a:r>
              <a:rPr lang="pl-PL" sz="2400" dirty="0" smtClean="0"/>
              <a:t>z wakacjami. Towarzyszą im przez cały rok.)</a:t>
            </a:r>
          </a:p>
          <a:p>
            <a:pPr algn="just"/>
            <a:r>
              <a:rPr lang="pl-PL" sz="2400" dirty="0" smtClean="0"/>
              <a:t>Większa część uciekinierów to </a:t>
            </a:r>
            <a:r>
              <a:rPr lang="pl-PL" sz="2400" b="1" dirty="0" smtClean="0"/>
              <a:t>dziewczęta - około 80 procent.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472608" cy="108012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Dlaczego nastolatki 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r>
              <a:rPr lang="pl-PL" sz="3200" b="1" dirty="0" smtClean="0">
                <a:solidFill>
                  <a:srgbClr val="DC5112"/>
                </a:solidFill>
              </a:rPr>
              <a:t>uciekają z domu?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endParaRPr lang="pl-PL" sz="2400" dirty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339752" y="1916832"/>
            <a:ext cx="6678488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Brak bliskości czy akceptacji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Kłótnie i konflikty w domu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Złe traktowanie                                      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Wysokie wymagania (presja)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Gniew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Nieakceptowany związek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Ucieczka bliskiego dorosłego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400" dirty="0" smtClean="0">
                <a:latin typeface="+mn-lt"/>
                <a:cs typeface="+mn-cs"/>
              </a:rPr>
              <a:t>Problemy szkolne</a:t>
            </a:r>
          </a:p>
          <a:p>
            <a:pPr marL="342900" indent="-342900">
              <a:spcBef>
                <a:spcPct val="20000"/>
              </a:spcBef>
              <a:buClr>
                <a:srgbClr val="DC5112"/>
              </a:buClr>
              <a:buFont typeface="Arial" charset="0"/>
              <a:buChar char="•"/>
              <a:defRPr/>
            </a:pPr>
            <a:endParaRPr lang="pl-PL" sz="2400" dirty="0" smtClean="0">
              <a:latin typeface="+mn-lt"/>
              <a:cs typeface="+mn-cs"/>
            </a:endParaRPr>
          </a:p>
        </p:txBody>
      </p:sp>
      <p:pic>
        <p:nvPicPr>
          <p:cNvPr id="6" name="Obraz 5" descr="łysa-głowa-ze-znakiem-zapytania_318-49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547" y="2446686"/>
            <a:ext cx="2385625" cy="23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472608" cy="108012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Jak należy rozumieć 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r>
              <a:rPr lang="pl-PL" sz="3200" b="1" dirty="0" smtClean="0">
                <a:solidFill>
                  <a:srgbClr val="DC5112"/>
                </a:solidFill>
              </a:rPr>
              <a:t>ucieczkę dziecka?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600200"/>
            <a:ext cx="4176464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sz="2400" dirty="0" smtClean="0"/>
              <a:t>Ucieczka to wołanie </a:t>
            </a:r>
            <a:br>
              <a:rPr lang="pl-PL" sz="2400" dirty="0" smtClean="0"/>
            </a:br>
            <a:r>
              <a:rPr lang="pl-PL" sz="2400" dirty="0" smtClean="0"/>
              <a:t>o pomoc.</a:t>
            </a:r>
          </a:p>
          <a:p>
            <a:pPr marL="457200" indent="-457200">
              <a:buAutoNum type="arabicPeriod"/>
            </a:pPr>
            <a:r>
              <a:rPr lang="pl-PL" sz="2400" dirty="0" smtClean="0"/>
              <a:t>Ucieczka to wyraz skrajnej bezradności dziecka.</a:t>
            </a:r>
          </a:p>
          <a:p>
            <a:pPr marL="457200" indent="-457200">
              <a:buAutoNum type="arabicPeriod" startAt="2"/>
            </a:pPr>
            <a:r>
              <a:rPr lang="pl-PL" sz="2400" dirty="0" smtClean="0"/>
              <a:t>Ucieczka to próba poradzenia sobie </a:t>
            </a:r>
            <a:br>
              <a:rPr lang="pl-PL" sz="2400" dirty="0" smtClean="0"/>
            </a:br>
            <a:r>
              <a:rPr lang="pl-PL" sz="2400" dirty="0" smtClean="0"/>
              <a:t>z problemem.</a:t>
            </a:r>
          </a:p>
          <a:p>
            <a:pPr marL="457200" indent="-457200">
              <a:buAutoNum type="arabicPeriod" startAt="3"/>
            </a:pPr>
            <a:r>
              <a:rPr lang="pl-PL" sz="2400" dirty="0" smtClean="0"/>
              <a:t>Ucieczka służy czasowemu rozładowaniu napięć występujących w rodzinie.</a:t>
            </a:r>
          </a:p>
          <a:p>
            <a:pPr marL="457200" indent="-457200" algn="just">
              <a:buNone/>
            </a:pPr>
            <a:endParaRPr lang="pl-PL" sz="2400" dirty="0" smtClean="0"/>
          </a:p>
          <a:p>
            <a:pPr marL="457200" indent="-457200" algn="just">
              <a:buAutoNum type="arabicPeriod" startAt="4"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</p:txBody>
      </p:sp>
      <p:pic>
        <p:nvPicPr>
          <p:cNvPr id="5" name="Obraz 4" descr="łysa-głowa-ze-znakiem-zapytania_318-49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420888"/>
            <a:ext cx="2385625" cy="23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5472608" cy="108012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Dlaczego dzieci uciekają?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340768"/>
            <a:ext cx="6491064" cy="4525963"/>
          </a:xfrm>
        </p:spPr>
        <p:txBody>
          <a:bodyPr/>
          <a:lstStyle/>
          <a:p>
            <a:pPr marL="457200" indent="-457200" algn="just">
              <a:buNone/>
            </a:pPr>
            <a:endParaRPr lang="pl-PL" sz="2400" dirty="0" smtClean="0"/>
          </a:p>
          <a:p>
            <a:r>
              <a:rPr lang="pl-PL" sz="2400" dirty="0" smtClean="0"/>
              <a:t>Ucieczkę dziecka poprzedza zawsze jakaś forma ucieczki dorosłych. To najpierw rodzice, nauczyciele, opiekunowie uciekają od szczerych rozmów, od rozwiązywania problemów, od prawdziwych kontaktów i relacji z dziećmi.</a:t>
            </a:r>
          </a:p>
          <a:p>
            <a:r>
              <a:rPr lang="pl-PL" sz="2400" b="1" dirty="0" smtClean="0"/>
              <a:t>To najpierw dorośli uciekają od wysiłku, jakim jest praca nad zachowaniem więzi rodzinnych </a:t>
            </a:r>
            <a:br>
              <a:rPr lang="pl-PL" sz="2400" b="1" dirty="0" smtClean="0"/>
            </a:br>
            <a:r>
              <a:rPr lang="pl-PL" sz="2400" b="1" dirty="0" smtClean="0"/>
              <a:t>i społecznych. To od nich dzieci uczą się, że wygodniej jest uciec od problemu niż go rozwiązywać.</a:t>
            </a: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457200" indent="-457200" algn="just">
              <a:buAutoNum type="arabicPeriod" startAt="4"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030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472608" cy="1080120"/>
          </a:xfrm>
        </p:spPr>
        <p:txBody>
          <a:bodyPr/>
          <a:lstStyle/>
          <a:p>
            <a:r>
              <a:rPr lang="pl-PL" sz="3200" dirty="0" smtClean="0">
                <a:solidFill>
                  <a:srgbClr val="DC5112"/>
                </a:solidFill>
              </a:rPr>
              <a:t>Przyczyny ucieczek tkwiące </a:t>
            </a:r>
            <a:br>
              <a:rPr lang="pl-PL" sz="3200" dirty="0" smtClean="0">
                <a:solidFill>
                  <a:srgbClr val="DC5112"/>
                </a:solidFill>
              </a:rPr>
            </a:br>
            <a:r>
              <a:rPr lang="pl-PL" sz="3200" dirty="0" smtClean="0">
                <a:solidFill>
                  <a:srgbClr val="DC5112"/>
                </a:solidFill>
              </a:rPr>
              <a:t>w </a:t>
            </a:r>
            <a:r>
              <a:rPr lang="pl-PL" sz="3200" b="1" dirty="0" smtClean="0">
                <a:solidFill>
                  <a:srgbClr val="DC5112"/>
                </a:solidFill>
              </a:rPr>
              <a:t>środowisku szkolnym: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endParaRPr lang="pl-PL" sz="2400" dirty="0" smtClean="0"/>
          </a:p>
          <a:p>
            <a:r>
              <a:rPr lang="pl-PL" sz="2400" dirty="0"/>
              <a:t>W</a:t>
            </a:r>
            <a:r>
              <a:rPr lang="pl-PL" sz="2400" dirty="0" smtClean="0"/>
              <a:t>ynikająca z różnych źródeł  niepomyślna sytuacja dziecka w szkole.</a:t>
            </a:r>
          </a:p>
          <a:p>
            <a:r>
              <a:rPr lang="pl-PL" sz="2400" dirty="0"/>
              <a:t>N</a:t>
            </a:r>
            <a:r>
              <a:rPr lang="pl-PL" sz="2400" dirty="0" smtClean="0"/>
              <a:t>iechęć do nauczycieli i obowiązku uczenia się (poprzedzający symptom wagary).</a:t>
            </a:r>
          </a:p>
          <a:p>
            <a:r>
              <a:rPr lang="pl-PL" sz="2400" dirty="0"/>
              <a:t>L</a:t>
            </a:r>
            <a:r>
              <a:rPr lang="pl-PL" sz="2400" dirty="0" smtClean="0"/>
              <a:t>ęk przed konsekwencjami za złe wyniki </a:t>
            </a:r>
            <a:br>
              <a:rPr lang="pl-PL" sz="2400" dirty="0" smtClean="0"/>
            </a:br>
            <a:r>
              <a:rPr lang="pl-PL" sz="2400" dirty="0" smtClean="0"/>
              <a:t>w nauce i/lub nieodpowiednie zachowanie.</a:t>
            </a:r>
          </a:p>
          <a:p>
            <a:pPr algn="ctr"/>
            <a:endParaRPr lang="pl-PL" sz="2400" b="1" dirty="0" smtClean="0"/>
          </a:p>
          <a:p>
            <a:pPr algn="ctr">
              <a:buNone/>
            </a:pPr>
            <a:r>
              <a:rPr lang="pl-PL" sz="2400" b="1" dirty="0" smtClean="0"/>
              <a:t>	Prawdopodobieństwo wystąpienia tych przyczyn jest tym większe, im mniejsza jest integracja ucznia z klasą i szkołą.</a:t>
            </a:r>
          </a:p>
          <a:p>
            <a:endParaRPr lang="pl-PL" sz="2400" dirty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30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955050"/>
            <a:ext cx="5472608" cy="1486198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Sygnały zagrożenia ucieczką: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988840"/>
            <a:ext cx="4446463" cy="3705275"/>
          </a:xfrm>
        </p:spPr>
        <p:txBody>
          <a:bodyPr/>
          <a:lstStyle/>
          <a:p>
            <a:r>
              <a:rPr lang="pl-PL" sz="2400" dirty="0"/>
              <a:t>I</a:t>
            </a:r>
            <a:r>
              <a:rPr lang="pl-PL" sz="2400" dirty="0" smtClean="0"/>
              <a:t>zolowanie się i brak kolegów </a:t>
            </a:r>
            <a:br>
              <a:rPr lang="pl-PL" sz="2400" dirty="0" smtClean="0"/>
            </a:br>
            <a:r>
              <a:rPr lang="pl-PL" sz="2400" dirty="0" smtClean="0"/>
              <a:t>i zainteresowania otoczeniem.</a:t>
            </a:r>
          </a:p>
          <a:p>
            <a:r>
              <a:rPr lang="pl-PL" sz="2400" dirty="0" smtClean="0"/>
              <a:t>„Złe” zachowania (napady złości, arogancja, kłamstwa, brak reakcji na polecenia, agresja).</a:t>
            </a:r>
          </a:p>
          <a:p>
            <a:r>
              <a:rPr lang="pl-PL" sz="2400" dirty="0"/>
              <a:t>N</a:t>
            </a:r>
            <a:r>
              <a:rPr lang="pl-PL" sz="2400" dirty="0" smtClean="0"/>
              <a:t>iepokój ruchowy, drażliwość.</a:t>
            </a:r>
          </a:p>
          <a:p>
            <a:r>
              <a:rPr lang="pl-PL" sz="2400" dirty="0"/>
              <a:t>U</a:t>
            </a:r>
            <a:r>
              <a:rPr lang="pl-PL" sz="2400" dirty="0" smtClean="0"/>
              <a:t>zasadnione podejrzenie stosowania używek.</a:t>
            </a:r>
          </a:p>
          <a:p>
            <a:r>
              <a:rPr lang="pl-PL" sz="2400" dirty="0" smtClean="0"/>
              <a:t>Zaniedbywanie obowiązków, niechęć do szkoły, wagary.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pPr marL="457200" indent="-457200" algn="just">
              <a:buAutoNum type="arabicPeriod" startAt="4"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</p:txBody>
      </p:sp>
      <p:pic>
        <p:nvPicPr>
          <p:cNvPr id="1026" name="Picture 2" descr="Znalezione obrazy dla zapytania znak inne niebezpieczeÅst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1159"/>
            <a:ext cx="2214215" cy="18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692026"/>
            <a:ext cx="5472608" cy="1702222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Ucieczka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r>
              <a:rPr lang="pl-PL" sz="3200" b="1" dirty="0" smtClean="0">
                <a:solidFill>
                  <a:srgbClr val="DC5112"/>
                </a:solidFill>
              </a:rPr>
              <a:t>- konsekwencje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2132856"/>
            <a:ext cx="6491064" cy="3705275"/>
          </a:xfrm>
        </p:spPr>
        <p:txBody>
          <a:bodyPr/>
          <a:lstStyle/>
          <a:p>
            <a:pPr marL="457200" indent="-457200" algn="just">
              <a:buNone/>
            </a:pPr>
            <a:endParaRPr lang="pl-PL" sz="2400" dirty="0" smtClean="0"/>
          </a:p>
          <a:p>
            <a:r>
              <a:rPr lang="pl-PL" sz="2400" dirty="0"/>
              <a:t>P</a:t>
            </a:r>
            <a:r>
              <a:rPr lang="pl-PL" sz="2400" dirty="0" smtClean="0"/>
              <a:t>rzestępstwa – kradzieże.</a:t>
            </a:r>
          </a:p>
          <a:p>
            <a:r>
              <a:rPr lang="pl-PL" sz="2400" dirty="0"/>
              <a:t>S</a:t>
            </a:r>
            <a:r>
              <a:rPr lang="pl-PL" sz="2400" dirty="0" smtClean="0"/>
              <a:t>tyczność z używkami.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oznanie ludzi chcących wykorzystać młoda osobę.</a:t>
            </a:r>
          </a:p>
          <a:p>
            <a:r>
              <a:rPr lang="pl-PL" sz="2400" dirty="0"/>
              <a:t>Z</a:t>
            </a:r>
            <a:r>
              <a:rPr lang="pl-PL" sz="2400" dirty="0" smtClean="0"/>
              <a:t>ależność od obcych ludzi.</a:t>
            </a:r>
          </a:p>
          <a:p>
            <a:r>
              <a:rPr lang="pl-PL" sz="2400" dirty="0" smtClean="0"/>
              <a:t>Ciąża.</a:t>
            </a:r>
          </a:p>
          <a:p>
            <a:r>
              <a:rPr lang="pl-PL" sz="2400" dirty="0" smtClean="0"/>
              <a:t>Depresja.</a:t>
            </a:r>
          </a:p>
          <a:p>
            <a:r>
              <a:rPr lang="pl-PL" sz="2400" dirty="0"/>
              <a:t>Z</a:t>
            </a:r>
            <a:r>
              <a:rPr lang="pl-PL" sz="2400" dirty="0" smtClean="0"/>
              <a:t>amach samobójczy.</a:t>
            </a:r>
          </a:p>
          <a:p>
            <a:pPr marL="457200" indent="-457200" algn="just">
              <a:buAutoNum type="arabicPeriod" startAt="4"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4216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692026"/>
            <a:ext cx="5472608" cy="1702222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Ucieczka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r>
              <a:rPr lang="pl-PL" sz="3200" b="1" dirty="0" smtClean="0">
                <a:solidFill>
                  <a:srgbClr val="DC5112"/>
                </a:solidFill>
              </a:rPr>
              <a:t>i co dalej?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2132856"/>
            <a:ext cx="6491064" cy="3705275"/>
          </a:xfrm>
        </p:spPr>
        <p:txBody>
          <a:bodyPr/>
          <a:lstStyle/>
          <a:p>
            <a:pPr marL="457200" indent="-457200" algn="just">
              <a:buNone/>
            </a:pPr>
            <a:endParaRPr lang="pl-PL" sz="2400" dirty="0" smtClean="0"/>
          </a:p>
          <a:p>
            <a:r>
              <a:rPr lang="pl-PL" sz="2400" dirty="0" smtClean="0"/>
              <a:t>Natychmiastowe zgłoszenie policji wraz</a:t>
            </a:r>
            <a:br>
              <a:rPr lang="pl-PL" sz="2400" dirty="0" smtClean="0"/>
            </a:br>
            <a:r>
              <a:rPr lang="pl-PL" sz="2400" dirty="0" smtClean="0"/>
              <a:t>z fotografią dziecka.</a:t>
            </a:r>
          </a:p>
          <a:p>
            <a:r>
              <a:rPr lang="pl-PL" sz="2400" dirty="0" smtClean="0"/>
              <a:t>Policjant ma obowiązek przyjąć zgłoszenie</a:t>
            </a:r>
            <a:br>
              <a:rPr lang="pl-PL" sz="2400" dirty="0" smtClean="0"/>
            </a:br>
            <a:r>
              <a:rPr lang="pl-PL" sz="2400" dirty="0" smtClean="0"/>
              <a:t>i wprowadzić je do systemu komputerowego KSIP - </a:t>
            </a:r>
            <a:r>
              <a:rPr lang="pl-PL" sz="2400" b="1" dirty="0" smtClean="0"/>
              <a:t>żaden przepis nie mówi, że od chwili  zaginięcia do przyjęcia zgłoszenia musi upłynąć jakiś czas!</a:t>
            </a:r>
          </a:p>
          <a:p>
            <a:r>
              <a:rPr lang="pl-PL" sz="2400" b="1" dirty="0"/>
              <a:t>T</a:t>
            </a:r>
            <a:r>
              <a:rPr lang="pl-PL" sz="2400" b="1" dirty="0" smtClean="0"/>
              <a:t>elefon do Fundacji Itaka - 116 000.</a:t>
            </a:r>
          </a:p>
          <a:p>
            <a:pPr algn="just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8670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2339975" y="0"/>
            <a:ext cx="5976938" cy="1196975"/>
          </a:xfrm>
        </p:spPr>
        <p:txBody>
          <a:bodyPr/>
          <a:lstStyle/>
          <a:p>
            <a:pPr eaLnBrk="1" hangingPunct="1"/>
            <a:r>
              <a:rPr lang="pl-PL" altLang="pl-PL" sz="3600" b="1" dirty="0">
                <a:solidFill>
                  <a:srgbClr val="DC5112"/>
                </a:solidFill>
                <a:ea typeface="+mn-ea"/>
                <a:cs typeface="Tahoma" pitchFamily="34" charset="0"/>
              </a:rPr>
              <a:t>Fundacja ITAKA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2267744" y="1196975"/>
            <a:ext cx="6418262" cy="5689600"/>
          </a:xfrm>
        </p:spPr>
        <p:txBody>
          <a:bodyPr/>
          <a:lstStyle/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000" b="1" dirty="0">
                <a:latin typeface="+mj-lt"/>
                <a:cs typeface="Tahoma" pitchFamily="34" charset="0"/>
              </a:rPr>
              <a:t>O</a:t>
            </a:r>
            <a:r>
              <a:rPr lang="pl-PL" sz="2000" b="1" dirty="0" smtClean="0">
                <a:latin typeface="+mj-lt"/>
                <a:cs typeface="Tahoma" pitchFamily="34" charset="0"/>
              </a:rPr>
              <a:t>d </a:t>
            </a:r>
            <a:r>
              <a:rPr lang="pl-PL" sz="2000" b="1" dirty="0">
                <a:latin typeface="+mj-lt"/>
                <a:cs typeface="Tahoma" pitchFamily="34" charset="0"/>
              </a:rPr>
              <a:t>1999 r. </a:t>
            </a:r>
            <a:r>
              <a:rPr lang="pl-PL" sz="2000" dirty="0">
                <a:latin typeface="+mj-lt"/>
                <a:cs typeface="Tahoma" pitchFamily="34" charset="0"/>
              </a:rPr>
              <a:t>poszukuje osób zaginionych </a:t>
            </a:r>
            <a:br>
              <a:rPr lang="pl-PL" sz="2000" dirty="0">
                <a:latin typeface="+mj-lt"/>
                <a:cs typeface="Tahoma" pitchFamily="34" charset="0"/>
              </a:rPr>
            </a:br>
            <a:r>
              <a:rPr lang="pl-PL" sz="2000" dirty="0">
                <a:latin typeface="+mj-lt"/>
                <a:cs typeface="Tahoma" pitchFamily="34" charset="0"/>
              </a:rPr>
              <a:t>i identyfikuje osoby NN (działaniami obejmuje Polskę </a:t>
            </a:r>
            <a:r>
              <a:rPr lang="pl-PL" sz="2000" dirty="0" smtClean="0">
                <a:latin typeface="+mj-lt"/>
                <a:cs typeface="Tahoma" pitchFamily="34" charset="0"/>
              </a:rPr>
              <a:t/>
            </a:r>
            <a:br>
              <a:rPr lang="pl-PL" sz="2000" dirty="0" smtClean="0">
                <a:latin typeface="+mj-lt"/>
                <a:cs typeface="Tahoma" pitchFamily="34" charset="0"/>
              </a:rPr>
            </a:br>
            <a:r>
              <a:rPr lang="pl-PL" sz="2000" dirty="0" smtClean="0">
                <a:latin typeface="+mj-lt"/>
                <a:cs typeface="Tahoma" pitchFamily="34" charset="0"/>
              </a:rPr>
              <a:t>i </a:t>
            </a:r>
            <a:r>
              <a:rPr lang="pl-PL" sz="2000" dirty="0">
                <a:latin typeface="+mj-lt"/>
                <a:cs typeface="Tahoma" pitchFamily="34" charset="0"/>
              </a:rPr>
              <a:t>zagranicę</a:t>
            </a:r>
            <a:r>
              <a:rPr lang="pl-PL" sz="2000" dirty="0" smtClean="0">
                <a:latin typeface="+mj-lt"/>
                <a:cs typeface="Tahoma" pitchFamily="34" charset="0"/>
              </a:rPr>
              <a:t>).</a:t>
            </a:r>
            <a:endParaRPr lang="pl-PL" sz="2000" dirty="0">
              <a:latin typeface="+mj-lt"/>
              <a:cs typeface="Tahoma" pitchFamily="34" charset="0"/>
            </a:endParaRPr>
          </a:p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000" dirty="0">
                <a:latin typeface="+mj-lt"/>
                <a:cs typeface="Tahoma" pitchFamily="34" charset="0"/>
              </a:rPr>
              <a:t>J</a:t>
            </a:r>
            <a:r>
              <a:rPr lang="pl-PL" sz="2000" dirty="0" smtClean="0">
                <a:latin typeface="+mj-lt"/>
                <a:cs typeface="Tahoma" pitchFamily="34" charset="0"/>
              </a:rPr>
              <a:t>ako </a:t>
            </a:r>
            <a:r>
              <a:rPr lang="pl-PL" sz="2000" dirty="0">
                <a:latin typeface="+mj-lt"/>
                <a:cs typeface="Tahoma" pitchFamily="34" charset="0"/>
              </a:rPr>
              <a:t>jedyna organizacja w Polsce udziela </a:t>
            </a:r>
            <a:r>
              <a:rPr lang="pl-PL" sz="2000" b="1" dirty="0">
                <a:solidFill>
                  <a:srgbClr val="DC5112"/>
                </a:solidFill>
                <a:latin typeface="+mj-lt"/>
                <a:cs typeface="Tahoma" pitchFamily="34" charset="0"/>
              </a:rPr>
              <a:t>bezpłatnego wsparcia rodzinom osób </a:t>
            </a:r>
            <a:r>
              <a:rPr lang="pl-PL" sz="2000" b="1" dirty="0" smtClean="0">
                <a:solidFill>
                  <a:srgbClr val="DC5112"/>
                </a:solidFill>
                <a:latin typeface="+mj-lt"/>
                <a:cs typeface="Tahoma" pitchFamily="34" charset="0"/>
              </a:rPr>
              <a:t>zaginionych. </a:t>
            </a:r>
            <a:endParaRPr lang="pl-PL" sz="2000" b="1" dirty="0">
              <a:latin typeface="+mj-lt"/>
              <a:cs typeface="Tahoma" pitchFamily="34" charset="0"/>
            </a:endParaRPr>
          </a:p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000" dirty="0">
                <a:latin typeface="+mj-lt"/>
                <a:cs typeface="Tahoma" pitchFamily="34" charset="0"/>
              </a:rPr>
              <a:t>P</a:t>
            </a:r>
            <a:r>
              <a:rPr lang="pl-PL" sz="2000" dirty="0" smtClean="0">
                <a:latin typeface="+mj-lt"/>
                <a:cs typeface="Tahoma" pitchFamily="34" charset="0"/>
              </a:rPr>
              <a:t>rowadzi </a:t>
            </a:r>
            <a:r>
              <a:rPr lang="pl-PL" sz="2000" dirty="0">
                <a:latin typeface="+mj-lt"/>
                <a:cs typeface="Tahoma" pitchFamily="34" charset="0"/>
              </a:rPr>
              <a:t>serwis </a:t>
            </a:r>
            <a:r>
              <a:rPr lang="pl-PL" sz="2000" u="sng" dirty="0">
                <a:latin typeface="+mj-lt"/>
                <a:cs typeface="Tahoma" pitchFamily="34" charset="0"/>
                <a:hlinkClick r:id="rId3"/>
              </a:rPr>
              <a:t>www.z</a:t>
            </a:r>
            <a:r>
              <a:rPr lang="pl-PL" sz="2000" u="sng" dirty="0">
                <a:solidFill>
                  <a:srgbClr val="3A3AB9"/>
                </a:solidFill>
                <a:latin typeface="+mj-lt"/>
                <a:cs typeface="Tahoma" pitchFamily="34" charset="0"/>
                <a:hlinkClick r:id="rId3"/>
              </a:rPr>
              <a:t>aginie</a:t>
            </a:r>
            <a:r>
              <a:rPr lang="pl-PL" sz="2000" u="sng" dirty="0">
                <a:latin typeface="+mj-lt"/>
                <a:cs typeface="Tahoma" pitchFamily="34" charset="0"/>
                <a:hlinkClick r:id="rId3"/>
              </a:rPr>
              <a:t>ni.pl</a:t>
            </a:r>
            <a:r>
              <a:rPr lang="pl-PL" sz="2000" dirty="0">
                <a:latin typeface="+mj-lt"/>
                <a:cs typeface="Tahoma" pitchFamily="34" charset="0"/>
              </a:rPr>
              <a:t>,  Bazę Osób Zaginionych i Bazę Osób o Nieustalonej Tożsamości</a:t>
            </a:r>
            <a:endParaRPr lang="pl-PL" sz="2000" u="sng" dirty="0">
              <a:latin typeface="+mj-lt"/>
              <a:cs typeface="Tahoma" pitchFamily="34" charset="0"/>
            </a:endParaRPr>
          </a:p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000" dirty="0"/>
              <a:t>L</a:t>
            </a:r>
            <a:r>
              <a:rPr lang="pl-PL" sz="2000" dirty="0" smtClean="0"/>
              <a:t>obbuje </a:t>
            </a:r>
            <a:r>
              <a:rPr lang="pl-PL" sz="2000" dirty="0"/>
              <a:t>za ulepszeniem i zmianami aktualnej sytuacji prawnej zaginionych i ich </a:t>
            </a:r>
            <a:r>
              <a:rPr lang="pl-PL" sz="2000" dirty="0" smtClean="0"/>
              <a:t>rodzin.</a:t>
            </a:r>
            <a:endParaRPr lang="pl-PL" sz="2000" dirty="0"/>
          </a:p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000" dirty="0"/>
              <a:t>N</a:t>
            </a:r>
            <a:r>
              <a:rPr lang="pl-PL" sz="2000" dirty="0" smtClean="0"/>
              <a:t>ależy </a:t>
            </a:r>
            <a:r>
              <a:rPr lang="pl-PL" sz="2000" dirty="0"/>
              <a:t>do organizacji międzynarodowych: Missing </a:t>
            </a:r>
            <a:r>
              <a:rPr lang="pl-PL" sz="2000" dirty="0" err="1"/>
              <a:t>Children</a:t>
            </a:r>
            <a:r>
              <a:rPr lang="pl-PL" sz="2000" dirty="0"/>
              <a:t> Europe, Global Missing </a:t>
            </a:r>
            <a:r>
              <a:rPr lang="pl-PL" sz="2000" dirty="0" err="1"/>
              <a:t>Children</a:t>
            </a:r>
            <a:r>
              <a:rPr lang="pl-PL" sz="2000" dirty="0"/>
              <a:t> </a:t>
            </a:r>
            <a:r>
              <a:rPr lang="pl-PL" sz="2000" dirty="0" smtClean="0"/>
              <a:t>Network.</a:t>
            </a:r>
            <a:endParaRPr lang="pl-PL" sz="2000" dirty="0"/>
          </a:p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r>
              <a:rPr lang="pl-PL" sz="2000" dirty="0"/>
              <a:t>Od XII 2017 prowadzi całodobowe, telefoniczne Centrum Wsparcia dla osób w kryzysie psychicznym - 800 70 2222; </a:t>
            </a:r>
            <a:r>
              <a:rPr lang="pl-PL" sz="2000" u="sng" dirty="0">
                <a:solidFill>
                  <a:srgbClr val="3A3AB9"/>
                </a:solidFill>
                <a:latin typeface="+mj-lt"/>
                <a:cs typeface="Tahoma" pitchFamily="34" charset="0"/>
              </a:rPr>
              <a:t>www.liniawsparcia.pl</a:t>
            </a:r>
          </a:p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endParaRPr lang="pl-PL" sz="2000" dirty="0"/>
          </a:p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endParaRPr lang="pl-PL" sz="1800" u="sng" dirty="0">
              <a:latin typeface="+mj-lt"/>
              <a:cs typeface="Tahom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1800" dirty="0"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400600" cy="108426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Akty prawne, na które można się powołać przy zgłoszeniu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123728" y="1628800"/>
            <a:ext cx="4104456" cy="4525963"/>
          </a:xfrm>
        </p:spPr>
        <p:txBody>
          <a:bodyPr/>
          <a:lstStyle/>
          <a:p>
            <a:r>
              <a:rPr lang="pl-PL" sz="2400" b="1" dirty="0"/>
              <a:t>ZARZĄDZENIE NR 48 KOMENDANTA GŁÓWNEGO POLICJI </a:t>
            </a:r>
            <a:r>
              <a:rPr lang="pl-PL" sz="2400" dirty="0"/>
              <a:t>z dnia 28 czerwca 2018 r. w sprawie prowadzenia przez Policję poszukiwania osoby zaginionej oraz postępowania w przypadku ujawnienia osoby o nieustalonej tożsamości lub znalezienia nieznanych zwłok oraz szczątków </a:t>
            </a:r>
            <a:r>
              <a:rPr lang="pl-PL" sz="2400" dirty="0" smtClean="0"/>
              <a:t>ludzkich.</a:t>
            </a:r>
            <a:endParaRPr lang="pl-PL" sz="2400" dirty="0"/>
          </a:p>
        </p:txBody>
      </p:sp>
      <p:pic>
        <p:nvPicPr>
          <p:cNvPr id="3074" name="Picture 2" descr="Znalezione obrazy dla zapytania l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400600" cy="1084263"/>
          </a:xfrm>
        </p:spPr>
        <p:txBody>
          <a:bodyPr/>
          <a:lstStyle/>
          <a:p>
            <a:r>
              <a:rPr lang="pl-PL" sz="2800" b="1" dirty="0" smtClean="0">
                <a:solidFill>
                  <a:srgbClr val="DC5112"/>
                </a:solidFill>
              </a:rPr>
              <a:t>Poziomy poszukiwania przez Policję - sposób określający niezwłoczność i zakres podjęcia czynności poszukiwawczych-</a:t>
            </a:r>
            <a:br>
              <a:rPr lang="pl-PL" sz="2800" b="1" dirty="0" smtClean="0">
                <a:solidFill>
                  <a:srgbClr val="DC5112"/>
                </a:solidFill>
              </a:rPr>
            </a:br>
            <a:r>
              <a:rPr lang="pl-PL" sz="2800" b="1" dirty="0">
                <a:solidFill>
                  <a:srgbClr val="DC5112"/>
                </a:solidFill>
              </a:rPr>
              <a:t>§ 2. </a:t>
            </a:r>
            <a:r>
              <a:rPr lang="pl-PL" sz="2800" b="1" dirty="0" smtClean="0">
                <a:solidFill>
                  <a:srgbClr val="DC5112"/>
                </a:solidFill>
              </a:rPr>
              <a:t>pkt 3 a, b, c </a:t>
            </a:r>
            <a:endParaRPr lang="pl-PL" sz="2800" b="1" dirty="0">
              <a:solidFill>
                <a:srgbClr val="DC511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267744" y="2276872"/>
            <a:ext cx="4392488" cy="4093915"/>
          </a:xfrm>
        </p:spPr>
        <p:txBody>
          <a:bodyPr/>
          <a:lstStyle/>
          <a:p>
            <a:r>
              <a:rPr lang="pl-PL" sz="2400" b="1" dirty="0" smtClean="0"/>
              <a:t>POZIOM I </a:t>
            </a:r>
            <a:r>
              <a:rPr lang="pl-PL" sz="2400" dirty="0" smtClean="0"/>
              <a:t>– </a:t>
            </a:r>
            <a:r>
              <a:rPr lang="pl-PL" sz="2400" b="1" dirty="0" smtClean="0"/>
              <a:t>małoletni w wieku do 10 lat</a:t>
            </a:r>
            <a:r>
              <a:rPr lang="pl-PL" sz="2400" dirty="0" smtClean="0"/>
              <a:t> oraz w wieku </a:t>
            </a:r>
            <a:r>
              <a:rPr lang="pl-PL" sz="2400" b="1" dirty="0" smtClean="0"/>
              <a:t>od 11 do 13 lat, zaginiony po raz pierwszy</a:t>
            </a:r>
          </a:p>
          <a:p>
            <a:r>
              <a:rPr lang="pl-PL" sz="2400" b="1" dirty="0" smtClean="0"/>
              <a:t>POZIOM II – małoletni w wieku od 14 do 18 lat zaginiony po raz pierwszy</a:t>
            </a:r>
          </a:p>
          <a:p>
            <a:r>
              <a:rPr lang="pl-PL" sz="2400" b="1" dirty="0" smtClean="0"/>
              <a:t>POZIOM III małoletni w wieku 11 do 13 lat po raz kolejny</a:t>
            </a:r>
          </a:p>
        </p:txBody>
      </p:sp>
      <p:pic>
        <p:nvPicPr>
          <p:cNvPr id="4098" name="Picture 2" descr="Znalezione obrazy dla zapytania l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400600" cy="108426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Kiedy dziecko wraca po ucieczce: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267744" y="2276872"/>
            <a:ext cx="5400600" cy="4464496"/>
          </a:xfrm>
        </p:spPr>
        <p:txBody>
          <a:bodyPr/>
          <a:lstStyle/>
          <a:p>
            <a:r>
              <a:rPr lang="pl-PL" sz="2400" dirty="0"/>
              <a:t>P</a:t>
            </a:r>
            <a:r>
              <a:rPr lang="pl-PL" sz="2400" dirty="0" smtClean="0"/>
              <a:t>ozytywna pierwsza reakcja na powrót dziecka.</a:t>
            </a:r>
          </a:p>
          <a:p>
            <a:r>
              <a:rPr lang="pl-PL" sz="2400" dirty="0" smtClean="0"/>
              <a:t>Brak szukania winnych, kazań.</a:t>
            </a:r>
          </a:p>
          <a:p>
            <a:r>
              <a:rPr lang="pl-PL" sz="2400" dirty="0"/>
              <a:t>Z</a:t>
            </a:r>
            <a:r>
              <a:rPr lang="pl-PL" sz="2400" dirty="0" smtClean="0"/>
              <a:t>apytanie, aby wysłuchać – </a:t>
            </a:r>
            <a:r>
              <a:rPr lang="pl-PL" sz="2400" u="sng" dirty="0" smtClean="0"/>
              <a:t>nie</a:t>
            </a:r>
            <a:r>
              <a:rPr lang="pl-PL" sz="2400" dirty="0" smtClean="0"/>
              <a:t> oceniać i nie negować słów.</a:t>
            </a:r>
          </a:p>
          <a:p>
            <a:r>
              <a:rPr lang="pl-PL" sz="2400" dirty="0"/>
              <a:t>O</a:t>
            </a:r>
            <a:r>
              <a:rPr lang="pl-PL" sz="2400" dirty="0" smtClean="0"/>
              <a:t>kazanie ważności dziecku przez wypowiedzenie swoich uczuć. </a:t>
            </a:r>
          </a:p>
          <a:p>
            <a:r>
              <a:rPr lang="pl-PL" sz="2400" dirty="0"/>
              <a:t>W</a:t>
            </a:r>
            <a:r>
              <a:rPr lang="pl-PL" sz="2400" dirty="0" smtClean="0"/>
              <a:t>sparcie na przyszłość i zmiana.</a:t>
            </a:r>
          </a:p>
          <a:p>
            <a:pPr algn="just"/>
            <a:endParaRPr lang="pl-PL" b="1" dirty="0" smtClean="0"/>
          </a:p>
          <a:p>
            <a:pPr algn="just"/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039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5616575" cy="1084263"/>
          </a:xfrm>
        </p:spPr>
        <p:txBody>
          <a:bodyPr/>
          <a:lstStyle/>
          <a:p>
            <a:r>
              <a:rPr lang="pl-PL" b="1" dirty="0">
                <a:solidFill>
                  <a:srgbClr val="DC5112"/>
                </a:solidFill>
              </a:rPr>
              <a:t>Profilaktyka </a:t>
            </a:r>
            <a:r>
              <a:rPr lang="pl-PL" b="1" dirty="0" smtClean="0">
                <a:solidFill>
                  <a:srgbClr val="DC5112"/>
                </a:solidFill>
              </a:rPr>
              <a:t/>
            </a:r>
            <a:br>
              <a:rPr lang="pl-PL" b="1" dirty="0" smtClean="0">
                <a:solidFill>
                  <a:srgbClr val="DC5112"/>
                </a:solidFill>
              </a:rPr>
            </a:br>
            <a:r>
              <a:rPr lang="pl-PL" b="1" dirty="0" smtClean="0">
                <a:solidFill>
                  <a:srgbClr val="DC5112"/>
                </a:solidFill>
              </a:rPr>
              <a:t>ucieczek</a:t>
            </a:r>
            <a:r>
              <a:rPr lang="pl-PL" sz="4800" b="1" dirty="0">
                <a:solidFill>
                  <a:srgbClr val="DC5112"/>
                </a:solidFill>
              </a:rPr>
              <a:t/>
            </a:r>
            <a:br>
              <a:rPr lang="pl-PL" sz="4800" b="1" dirty="0">
                <a:solidFill>
                  <a:srgbClr val="DC5112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  </a:t>
            </a:r>
          </a:p>
          <a:p>
            <a:pPr>
              <a:buNone/>
            </a:pPr>
            <a:r>
              <a:rPr lang="pl-PL" b="1" dirty="0" smtClean="0"/>
              <a:t> „Nie pytaj dziecka, jeśli nie chcesz wysłuchać odpowiedzi. Nie poniżaj. Nie odzieraj z godności. Nie zaprzeczaj emocjom. Nie oceniaj”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688553"/>
            <a:ext cx="5400600" cy="108426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Profilaktyka ucieczek:</a:t>
            </a:r>
            <a:r>
              <a:rPr lang="pl-PL" sz="3600" b="1" dirty="0" smtClean="0">
                <a:solidFill>
                  <a:srgbClr val="DC5112"/>
                </a:solidFill>
              </a:rPr>
              <a:t/>
            </a:r>
            <a:br>
              <a:rPr lang="pl-PL" sz="3600" b="1" dirty="0" smtClean="0">
                <a:solidFill>
                  <a:srgbClr val="DC5112"/>
                </a:solidFill>
              </a:rPr>
            </a:br>
            <a:endParaRPr lang="pl-PL" sz="3600" b="1" dirty="0">
              <a:solidFill>
                <a:srgbClr val="DC511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411760" y="1340768"/>
            <a:ext cx="6804248" cy="4968552"/>
          </a:xfrm>
        </p:spPr>
        <p:txBody>
          <a:bodyPr/>
          <a:lstStyle/>
          <a:p>
            <a:pPr marL="0" indent="0" algn="just">
              <a:buNone/>
            </a:pPr>
            <a:endParaRPr lang="pl-PL" b="1" dirty="0" smtClean="0"/>
          </a:p>
          <a:p>
            <a:r>
              <a:rPr lang="pl-PL" sz="2400" dirty="0"/>
              <a:t>N</a:t>
            </a:r>
            <a:r>
              <a:rPr lang="pl-PL" sz="2400" dirty="0" smtClean="0"/>
              <a:t>ie ma błahych spraw - brak unieważniania problemów dziecka.</a:t>
            </a:r>
          </a:p>
          <a:p>
            <a:r>
              <a:rPr lang="pl-PL" sz="2400" dirty="0" smtClean="0"/>
              <a:t>Uważne słuchanie.</a:t>
            </a:r>
          </a:p>
          <a:p>
            <a:r>
              <a:rPr lang="pl-PL" sz="2400" dirty="0" smtClean="0"/>
              <a:t>Rozmowa o uczuciach.</a:t>
            </a:r>
          </a:p>
          <a:p>
            <a:r>
              <a:rPr lang="pl-PL" sz="2400" dirty="0" smtClean="0"/>
              <a:t>Okazanie zainteresowania.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oczucie bezpieczeństwa.</a:t>
            </a:r>
          </a:p>
          <a:p>
            <a:r>
              <a:rPr lang="pl-PL" sz="2400" dirty="0" smtClean="0"/>
              <a:t>Szacunek i docenianie.</a:t>
            </a:r>
          </a:p>
          <a:p>
            <a:r>
              <a:rPr lang="pl-PL" sz="2400" dirty="0" smtClean="0"/>
              <a:t>Akceptacja.</a:t>
            </a:r>
          </a:p>
          <a:p>
            <a:pPr marL="514350" indent="-514350" algn="just">
              <a:buAutoNum type="arabicPeriod"/>
            </a:pPr>
            <a:endParaRPr lang="pl-PL" b="1" dirty="0" smtClean="0"/>
          </a:p>
          <a:p>
            <a:pPr marL="0" indent="0" algn="just">
              <a:buNone/>
            </a:pPr>
            <a:endParaRPr lang="pl-PL" b="1" dirty="0" smtClean="0"/>
          </a:p>
          <a:p>
            <a:pPr algn="just"/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1134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840760" cy="1656184"/>
          </a:xfrm>
        </p:spPr>
        <p:txBody>
          <a:bodyPr/>
          <a:lstStyle/>
          <a:p>
            <a:r>
              <a:rPr lang="pl-PL" altLang="pl-PL" sz="3200" b="1" dirty="0"/>
              <a:t>116 000 </a:t>
            </a:r>
            <a:r>
              <a:rPr lang="pl-PL" altLang="pl-PL" sz="3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altLang="pl-PL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3200" b="1" dirty="0">
                <a:solidFill>
                  <a:schemeClr val="accent6">
                    <a:lumMod val="75000"/>
                  </a:schemeClr>
                </a:solidFill>
              </a:rPr>
              <a:t>Telefon w Sprawie Zaginionego Dziecka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endParaRPr lang="pl-PL" sz="2400" dirty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286000" y="2492896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pl-PL" altLang="pl-PL" sz="2400" dirty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992131"/>
            <a:ext cx="4602204" cy="138069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500298" y="2071678"/>
            <a:ext cx="61436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altLang="pl-PL" sz="2400" dirty="0" smtClean="0">
                <a:latin typeface="+mn-lt"/>
              </a:rPr>
              <a:t>Bezpłatny numer interwencyjny w przypadku zaginięcia dziecka do </a:t>
            </a:r>
            <a:br>
              <a:rPr lang="pl-PL" altLang="pl-PL" sz="2400" dirty="0" smtClean="0">
                <a:latin typeface="+mn-lt"/>
              </a:rPr>
            </a:br>
            <a:r>
              <a:rPr lang="pl-PL" altLang="pl-PL" sz="2400" dirty="0" smtClean="0">
                <a:latin typeface="+mn-lt"/>
              </a:rPr>
              <a:t>18 roku życia</a:t>
            </a:r>
          </a:p>
          <a:p>
            <a:pPr algn="ctr" eaLnBrk="1" hangingPunct="1">
              <a:defRPr/>
            </a:pPr>
            <a:r>
              <a:rPr lang="pl-PL" altLang="pl-PL" sz="2400" dirty="0" smtClean="0">
                <a:latin typeface="+mn-lt"/>
              </a:rPr>
              <a:t>obowiązujący na terenie całej Unii Europejskiej, uruchomiony zgodnie z dyrektywą unijną z dnia</a:t>
            </a:r>
          </a:p>
          <a:p>
            <a:pPr algn="ctr" eaLnBrk="1" hangingPunct="1">
              <a:defRPr/>
            </a:pPr>
            <a:r>
              <a:rPr lang="pl-PL" altLang="pl-PL" sz="2400" dirty="0" smtClean="0">
                <a:latin typeface="+mn-lt"/>
              </a:rPr>
              <a:t>15 lutego 2007 r.</a:t>
            </a:r>
          </a:p>
          <a:p>
            <a:pPr algn="ctr" eaLnBrk="1" hangingPunct="1">
              <a:defRPr/>
            </a:pPr>
            <a:endParaRPr lang="pl-PL" altLang="pl-PL" b="1" dirty="0" smtClean="0"/>
          </a:p>
          <a:p>
            <a:pPr algn="ctr" eaLnBrk="1" hangingPunct="1">
              <a:defRPr/>
            </a:pPr>
            <a:endParaRPr lang="pl-PL" altLang="pl-PL" dirty="0" smtClean="0"/>
          </a:p>
          <a:p>
            <a:pPr algn="ctr" eaLnBrk="1" hangingPunct="1"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30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2483768" y="764704"/>
            <a:ext cx="6264275" cy="864097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rgbClr val="DC5112"/>
                </a:solidFill>
              </a:rPr>
              <a:t>Kampania </a:t>
            </a:r>
            <a:br>
              <a:rPr lang="pl-PL" altLang="pl-PL" sz="3200" b="1" dirty="0" smtClean="0">
                <a:solidFill>
                  <a:srgbClr val="DC5112"/>
                </a:solidFill>
              </a:rPr>
            </a:br>
            <a:r>
              <a:rPr lang="pl-PL" altLang="pl-PL" sz="3200" b="1" dirty="0" smtClean="0">
                <a:solidFill>
                  <a:srgbClr val="DC5112"/>
                </a:solidFill>
              </a:rPr>
              <a:t>„Nie uciekaj”</a:t>
            </a:r>
            <a:endParaRPr lang="en-US" altLang="pl-PL" sz="3200" b="1" dirty="0">
              <a:solidFill>
                <a:srgbClr val="DC5112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2268203" y="1412776"/>
            <a:ext cx="4464037" cy="4536356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pl-PL" sz="2400" dirty="0"/>
          </a:p>
          <a:p>
            <a:pPr marL="0" indent="0" eaLnBrk="1" hangingPunct="1">
              <a:buNone/>
              <a:defRPr/>
            </a:pPr>
            <a:r>
              <a:rPr lang="pl-PL" sz="2400" dirty="0" smtClean="0"/>
              <a:t>Fundacja Itaka - Centrum Poszukiwań Ludzi Zaginionych od 2003 r. prowadzi kampanię „Nie uciekaj”, której celem jest zapobieganie ucieczkom dzieci i nastolatków a także edukacja rodziców:</a:t>
            </a:r>
            <a:br>
              <a:rPr lang="pl-PL" sz="2400" dirty="0" smtClean="0"/>
            </a:br>
            <a:endParaRPr lang="pl-PL" sz="2400" dirty="0" smtClean="0"/>
          </a:p>
          <a:p>
            <a:pPr marL="457200" indent="-457200">
              <a:buFontTx/>
              <a:buChar char="-"/>
              <a:defRPr/>
            </a:pPr>
            <a:r>
              <a:rPr lang="pl-PL" sz="2400" dirty="0" smtClean="0">
                <a:hlinkClick r:id="rId3"/>
              </a:rPr>
              <a:t>http://nieuciekaj.pl</a:t>
            </a:r>
            <a:endParaRPr lang="pl-PL" sz="2400" dirty="0" smtClean="0"/>
          </a:p>
          <a:p>
            <a:pPr marL="457200" indent="-457200">
              <a:buFontTx/>
              <a:buChar char="-"/>
              <a:defRPr/>
            </a:pPr>
            <a:r>
              <a:rPr lang="pl-PL" sz="2400" dirty="0" smtClean="0">
                <a:hlinkClick r:id="rId4"/>
              </a:rPr>
              <a:t>http://strefanastolatka.nieuciekaj.pl</a:t>
            </a:r>
            <a:endParaRPr lang="pl-PL" sz="2400" dirty="0" smtClean="0"/>
          </a:p>
          <a:p>
            <a:pPr marL="457200" indent="-457200">
              <a:buFontTx/>
              <a:buChar char="-"/>
              <a:defRPr/>
            </a:pPr>
            <a:endParaRPr lang="pl-PL" sz="2400" dirty="0" smtClean="0"/>
          </a:p>
          <a:p>
            <a:pPr marL="457200" indent="-457200">
              <a:buFontTx/>
              <a:buChar char="-"/>
              <a:defRPr/>
            </a:pPr>
            <a:endParaRPr lang="pl-PL" sz="2400" b="1" dirty="0"/>
          </a:p>
          <a:p>
            <a:pPr eaLnBrk="1" hangingPunct="1">
              <a:buFont typeface="Arial" charset="0"/>
              <a:buNone/>
              <a:defRPr/>
            </a:pPr>
            <a:endParaRPr lang="pl-PL" sz="2000" dirty="0"/>
          </a:p>
          <a:p>
            <a:pPr eaLnBrk="1" hangingPunct="1">
              <a:buFont typeface="Arial" charset="0"/>
              <a:buNone/>
              <a:defRPr/>
            </a:pPr>
            <a:endParaRPr lang="en-US" sz="2000" dirty="0"/>
          </a:p>
        </p:txBody>
      </p:sp>
      <p:pic>
        <p:nvPicPr>
          <p:cNvPr id="2050" name="Picture 2" descr="Znalezione obrazy dla zapytania nie ucieka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66516"/>
            <a:ext cx="20574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4210" y="756856"/>
            <a:ext cx="7128197" cy="864096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Kampania edukacyjna „Jaś w lesie”</a:t>
            </a:r>
            <a:endParaRPr lang="pl-PL" sz="3200" b="1" dirty="0">
              <a:solidFill>
                <a:srgbClr val="DC5112"/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96" y="2132856"/>
            <a:ext cx="2808312" cy="37679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558224" y="1556792"/>
            <a:ext cx="32522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+mj-lt"/>
              </a:rPr>
              <a:t>Celem </a:t>
            </a:r>
            <a:r>
              <a:rPr lang="pl-PL" sz="2400" b="1" dirty="0" smtClean="0">
                <a:latin typeface="+mj-lt"/>
              </a:rPr>
              <a:t>programu </a:t>
            </a:r>
            <a:r>
              <a:rPr lang="pl-PL" sz="2400" dirty="0" smtClean="0">
                <a:latin typeface="+mj-lt"/>
              </a:rPr>
              <a:t>jest </a:t>
            </a:r>
            <a:r>
              <a:rPr lang="pl-PL" sz="2400" dirty="0">
                <a:latin typeface="+mj-lt"/>
              </a:rPr>
              <a:t>przekazanie rodzicom wiedzy </a:t>
            </a:r>
            <a:r>
              <a:rPr lang="pl-PL" sz="2400" dirty="0" smtClean="0">
                <a:latin typeface="+mj-lt"/>
              </a:rPr>
              <a:t>–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w </a:t>
            </a:r>
            <a:r>
              <a:rPr lang="pl-PL" sz="2400" dirty="0">
                <a:latin typeface="+mj-lt"/>
              </a:rPr>
              <a:t>jaki sposób mogą zapobiegać zaginięciom dzieci oraz pozwoli nauczyć dzieci - co mogą zrobić, aby ratownicy jak najszybciej je odnaleźli</a:t>
            </a:r>
            <a:r>
              <a:rPr lang="pl-PL" sz="2400" dirty="0" smtClean="0">
                <a:latin typeface="+mj-lt"/>
              </a:rPr>
              <a:t>.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Kampania dotyczy zaginięć dzieci na terenach </a:t>
            </a:r>
            <a:r>
              <a:rPr lang="pl-PL" sz="2400" u="sng" dirty="0" smtClean="0">
                <a:latin typeface="+mj-lt"/>
              </a:rPr>
              <a:t>otwartych.</a:t>
            </a:r>
            <a:endParaRPr lang="pl-PL" sz="2400" u="sng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65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275" y="692696"/>
            <a:ext cx="7128197" cy="864096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Kampania edukacyjna 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r>
              <a:rPr lang="pl-PL" sz="3200" b="1" dirty="0" smtClean="0">
                <a:solidFill>
                  <a:srgbClr val="DC5112"/>
                </a:solidFill>
              </a:rPr>
              <a:t>„Małgosia w mieście”</a:t>
            </a:r>
            <a:endParaRPr lang="pl-PL" sz="3200" b="1" dirty="0">
              <a:solidFill>
                <a:srgbClr val="DC5112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2595032" cy="338437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436096" y="1700808"/>
            <a:ext cx="3384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+mj-lt"/>
              </a:rPr>
              <a:t>Celem programu jest uświadamianie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i </a:t>
            </a:r>
            <a:r>
              <a:rPr lang="pl-PL" sz="2400" dirty="0">
                <a:latin typeface="+mj-lt"/>
              </a:rPr>
              <a:t>edukacja starszych dzieci w temacie zaginięć i ich zapobieganie poprzez naukę bezpiecznych </a:t>
            </a:r>
            <a:r>
              <a:rPr lang="pl-PL" sz="2400" dirty="0" err="1">
                <a:latin typeface="+mj-lt"/>
              </a:rPr>
              <a:t>zachowań</a:t>
            </a:r>
            <a:r>
              <a:rPr lang="pl-PL" sz="2400" dirty="0">
                <a:latin typeface="+mj-lt"/>
              </a:rPr>
              <a:t>. </a:t>
            </a: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Dotyczy terenów </a:t>
            </a:r>
            <a:r>
              <a:rPr lang="pl-PL" sz="2400" u="sng" dirty="0" smtClean="0">
                <a:latin typeface="+mj-lt"/>
              </a:rPr>
              <a:t>miejskich.</a:t>
            </a:r>
            <a:endParaRPr lang="pl-PL" sz="2400" u="sng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8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2339975" y="0"/>
            <a:ext cx="5976938" cy="1196975"/>
          </a:xfrm>
        </p:spPr>
        <p:txBody>
          <a:bodyPr/>
          <a:lstStyle/>
          <a:p>
            <a:pPr eaLnBrk="1" hangingPunct="1"/>
            <a:r>
              <a:rPr lang="pl-PL" altLang="pl-PL" sz="3200" b="1" dirty="0">
                <a:solidFill>
                  <a:srgbClr val="DC5112"/>
                </a:solidFill>
                <a:cs typeface="Tahoma" panose="020B0604030504040204" pitchFamily="34" charset="0"/>
              </a:rPr>
              <a:t>www.zaginieni.pl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2268538" y="914924"/>
            <a:ext cx="6418262" cy="5689600"/>
          </a:xfrm>
        </p:spPr>
        <p:txBody>
          <a:bodyPr/>
          <a:lstStyle/>
          <a:p>
            <a:pPr eaLnBrk="1" hangingPunct="1">
              <a:buClr>
                <a:srgbClr val="DC5112"/>
              </a:buClr>
              <a:buFont typeface="Arial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endParaRPr lang="pl-PL" sz="2000" u="sng" dirty="0">
              <a:latin typeface="+mj-lt"/>
              <a:cs typeface="Tahom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000" dirty="0">
              <a:latin typeface="+mj-lt"/>
              <a:cs typeface="Tahoma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83077"/>
            <a:ext cx="8880526" cy="49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4472" y="404664"/>
            <a:ext cx="5616575" cy="108426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</a:rPr>
              <a:t>Szkolenia specjalistyczne</a:t>
            </a:r>
            <a:br>
              <a:rPr lang="pl-PL" sz="3200" b="1" dirty="0" smtClean="0">
                <a:solidFill>
                  <a:srgbClr val="DC5112"/>
                </a:solidFill>
              </a:rPr>
            </a:br>
            <a:r>
              <a:rPr lang="pl-PL" sz="3200" b="1" dirty="0" smtClean="0">
                <a:solidFill>
                  <a:srgbClr val="DC5112"/>
                </a:solidFill>
              </a:rPr>
              <a:t>Fundacji ITAKA</a:t>
            </a:r>
            <a:endParaRPr lang="pl-PL" sz="3200" b="1" dirty="0">
              <a:solidFill>
                <a:srgbClr val="DC511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916832"/>
            <a:ext cx="6851650" cy="4525963"/>
          </a:xfrm>
        </p:spPr>
        <p:txBody>
          <a:bodyPr/>
          <a:lstStyle/>
          <a:p>
            <a:r>
              <a:rPr lang="pl-PL" sz="2400" dirty="0" smtClean="0"/>
              <a:t>Fundacja ITAKA oferuje specjalistyczne szkolenia dla dyrektorów szkół, nauczycieli i pedagogów </a:t>
            </a:r>
            <a:br>
              <a:rPr lang="pl-PL" sz="2400" dirty="0" smtClean="0"/>
            </a:br>
            <a:r>
              <a:rPr lang="pl-PL" sz="2400" dirty="0" smtClean="0"/>
              <a:t>z zakresu przeciwdziałania ucieczkom nastolatków. Szkolenia prowadzone są przez specjalistów -psychologów z doświadczeniem w tej dziedzinie.</a:t>
            </a:r>
          </a:p>
          <a:p>
            <a:endParaRPr lang="pl-PL" sz="2400" dirty="0"/>
          </a:p>
          <a:p>
            <a:r>
              <a:rPr lang="pl-PL" sz="2400" b="1" dirty="0" smtClean="0"/>
              <a:t>Kontakt z nami: administracja@zaginieni.pl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3393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3608" y="548681"/>
            <a:ext cx="5244256" cy="648071"/>
          </a:xfrm>
        </p:spPr>
        <p:txBody>
          <a:bodyPr/>
          <a:lstStyle/>
          <a:p>
            <a:r>
              <a:rPr lang="pl-PL" sz="3200" b="1" dirty="0" smtClean="0">
                <a:solidFill>
                  <a:srgbClr val="DC5112"/>
                </a:solidFill>
                <a:latin typeface="+mn-lt"/>
              </a:rPr>
              <a:t>Ucieczka emocjonalna</a:t>
            </a:r>
            <a:endParaRPr lang="pl-PL" sz="3200" b="1" dirty="0">
              <a:solidFill>
                <a:srgbClr val="DC5112"/>
              </a:solidFill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113608" y="1628800"/>
            <a:ext cx="6804248" cy="460851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To nowy rodzaj </a:t>
            </a:r>
            <a:r>
              <a:rPr lang="pl-PL" sz="2400" dirty="0" smtClean="0"/>
              <a:t>ucieczek.</a:t>
            </a:r>
          </a:p>
          <a:p>
            <a:r>
              <a:rPr lang="pl-PL" sz="2400" dirty="0" smtClean="0"/>
              <a:t>W </a:t>
            </a:r>
            <a:r>
              <a:rPr lang="pl-PL" sz="2400" dirty="0"/>
              <a:t>ostatnim czasie popularność zyskało określenie </a:t>
            </a:r>
            <a:r>
              <a:rPr lang="pl-PL" sz="2400" b="1" i="1" dirty="0" smtClean="0"/>
              <a:t>nolife</a:t>
            </a:r>
            <a:r>
              <a:rPr lang="pl-PL" sz="2400" dirty="0" smtClean="0"/>
              <a:t>, </a:t>
            </a:r>
            <a:r>
              <a:rPr lang="pl-PL" sz="2400" dirty="0"/>
              <a:t>czyli „</a:t>
            </a:r>
            <a:r>
              <a:rPr lang="pl-PL" sz="2400" b="1" dirty="0"/>
              <a:t>brak </a:t>
            </a:r>
            <a:r>
              <a:rPr lang="pl-PL" sz="2400" b="1" dirty="0" smtClean="0"/>
              <a:t>życia</a:t>
            </a:r>
            <a:r>
              <a:rPr lang="pl-PL" sz="2400" dirty="0" smtClean="0"/>
              <a:t>”- chodzi </a:t>
            </a:r>
            <a:br>
              <a:rPr lang="pl-PL" sz="2400" dirty="0" smtClean="0"/>
            </a:br>
            <a:r>
              <a:rPr lang="pl-PL" sz="2400" dirty="0" smtClean="0"/>
              <a:t>o </a:t>
            </a:r>
            <a:r>
              <a:rPr lang="pl-PL" sz="2400" dirty="0"/>
              <a:t>nagromadzone problemy, ale </a:t>
            </a:r>
            <a:r>
              <a:rPr lang="pl-PL" sz="2400" dirty="0" smtClean="0"/>
              <a:t>też o schematy zachowania.</a:t>
            </a:r>
          </a:p>
          <a:p>
            <a:r>
              <a:rPr lang="pl-PL" sz="2400" dirty="0" smtClean="0"/>
              <a:t>Nastolatek, </a:t>
            </a:r>
            <a:r>
              <a:rPr lang="pl-PL" sz="2400" dirty="0"/>
              <a:t>który godzinami siedzi przy komputerze lub ze smartfonem, gra i wydaje mu się, że nie potrzebuje realnego świata. A gdy nagle odkryje w sobie potrzebę wyjścia do ludzi, okazuje się, że ich nie ma, bo skoro cały czas był </a:t>
            </a:r>
            <a:r>
              <a:rPr lang="pl-PL" sz="2400" i="1" dirty="0" smtClean="0"/>
              <a:t>nolife</a:t>
            </a:r>
            <a:r>
              <a:rPr lang="pl-PL" sz="2400" dirty="0" smtClean="0"/>
              <a:t>, </a:t>
            </a:r>
            <a:r>
              <a:rPr lang="pl-PL" sz="2400" dirty="0"/>
              <a:t>to nie zbudował relacji w „realu”. I koło się zamyka.</a:t>
            </a:r>
          </a:p>
        </p:txBody>
      </p:sp>
    </p:spTree>
    <p:extLst>
      <p:ext uri="{BB962C8B-B14F-4D97-AF65-F5344CB8AC3E}">
        <p14:creationId xmlns:p14="http://schemas.microsoft.com/office/powerpoint/2010/main" val="30104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471968" y="4653136"/>
            <a:ext cx="4680520" cy="1656184"/>
          </a:xfrm>
        </p:spPr>
        <p:txBody>
          <a:bodyPr/>
          <a:lstStyle/>
          <a:p>
            <a:pPr algn="ctr" eaLnBrk="1" hangingPunct="1">
              <a:buNone/>
            </a:pPr>
            <a:r>
              <a:rPr lang="pl-PL" altLang="en-US" sz="4800" b="1" dirty="0"/>
              <a:t>DZIĘKUJĘ</a:t>
            </a:r>
            <a:r>
              <a:rPr lang="pl-PL" altLang="en-US" b="1" dirty="0"/>
              <a:t> 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411413" y="620688"/>
            <a:ext cx="6264275" cy="720079"/>
          </a:xfrm>
        </p:spPr>
        <p:txBody>
          <a:bodyPr/>
          <a:lstStyle/>
          <a:p>
            <a:r>
              <a:rPr lang="pl-PL" altLang="pl-PL" sz="3200" b="1" dirty="0">
                <a:solidFill>
                  <a:srgbClr val="DC5112"/>
                </a:solidFill>
              </a:rPr>
              <a:t>Jak pomagamy? </a:t>
            </a:r>
            <a:endParaRPr lang="en-US" altLang="pl-PL" sz="3200" b="1" dirty="0">
              <a:solidFill>
                <a:srgbClr val="DC5112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2267745" y="1628800"/>
            <a:ext cx="6696744" cy="4968850"/>
          </a:xfrm>
        </p:spPr>
        <p:txBody>
          <a:bodyPr/>
          <a:lstStyle/>
          <a:p>
            <a:pPr eaLnBrk="1" hangingPunct="1">
              <a:buClr>
                <a:srgbClr val="DC5112"/>
              </a:buClr>
            </a:pPr>
            <a:r>
              <a:rPr lang="pl-PL" altLang="pl-PL" sz="2400" b="1" dirty="0">
                <a:cs typeface="Arial" panose="020B0604020202020204" pitchFamily="34" charset="0"/>
              </a:rPr>
              <a:t>POSZUKIWANIA</a:t>
            </a:r>
          </a:p>
          <a:p>
            <a:pPr eaLnBrk="1" hangingPunct="1">
              <a:buClr>
                <a:srgbClr val="DC5112"/>
              </a:buClr>
              <a:buNone/>
            </a:pPr>
            <a:r>
              <a:rPr lang="pl-PL" altLang="pl-PL" sz="2000" dirty="0">
                <a:cs typeface="Arial" panose="020B0604020202020204" pitchFamily="34" charset="0"/>
              </a:rPr>
              <a:t>W</a:t>
            </a:r>
            <a:r>
              <a:rPr lang="pl-PL" altLang="pl-PL" sz="2000" dirty="0" smtClean="0">
                <a:cs typeface="Arial" panose="020B0604020202020204" pitchFamily="34" charset="0"/>
              </a:rPr>
              <a:t>szczęcie </a:t>
            </a:r>
            <a:r>
              <a:rPr lang="pl-PL" altLang="pl-PL" sz="2000" dirty="0">
                <a:cs typeface="Arial" panose="020B0604020202020204" pitchFamily="34" charset="0"/>
              </a:rPr>
              <a:t>i monitorowanie działań poszukiwawczych</a:t>
            </a:r>
            <a:endParaRPr lang="pl-PL" altLang="pl-PL" sz="2400" dirty="0">
              <a:cs typeface="Arial" panose="020B0604020202020204" pitchFamily="34" charset="0"/>
            </a:endParaRPr>
          </a:p>
          <a:p>
            <a:pPr eaLnBrk="1" hangingPunct="1">
              <a:buClr>
                <a:srgbClr val="DC5112"/>
              </a:buClr>
            </a:pPr>
            <a:r>
              <a:rPr lang="pl-PL" altLang="pl-PL" sz="2400" b="1" dirty="0">
                <a:cs typeface="Arial" panose="020B0604020202020204" pitchFamily="34" charset="0"/>
              </a:rPr>
              <a:t>PORADNICTWO</a:t>
            </a:r>
          </a:p>
          <a:p>
            <a:pPr eaLnBrk="1" hangingPunct="1">
              <a:buClr>
                <a:srgbClr val="DC5112"/>
              </a:buClr>
              <a:buNone/>
            </a:pPr>
            <a:r>
              <a:rPr lang="pl-PL" altLang="pl-PL" sz="2000" dirty="0">
                <a:cs typeface="Arial" panose="020B0604020202020204" pitchFamily="34" charset="0"/>
              </a:rPr>
              <a:t>T</a:t>
            </a:r>
            <a:r>
              <a:rPr lang="pl-PL" altLang="pl-PL" sz="2000" dirty="0" smtClean="0">
                <a:cs typeface="Arial" panose="020B0604020202020204" pitchFamily="34" charset="0"/>
              </a:rPr>
              <a:t>elefon </a:t>
            </a:r>
            <a:r>
              <a:rPr lang="pl-PL" altLang="pl-PL" sz="2000" dirty="0">
                <a:cs typeface="Arial" panose="020B0604020202020204" pitchFamily="34" charset="0"/>
              </a:rPr>
              <a:t>zaufania dla wszystkich, których dotyczy problem</a:t>
            </a:r>
          </a:p>
          <a:p>
            <a:pPr eaLnBrk="1" hangingPunct="1">
              <a:buClr>
                <a:srgbClr val="DC5112"/>
              </a:buClr>
            </a:pPr>
            <a:r>
              <a:rPr lang="pl-PL" altLang="pl-PL" sz="2400" b="1" dirty="0">
                <a:cs typeface="Arial" panose="020B0604020202020204" pitchFamily="34" charset="0"/>
              </a:rPr>
              <a:t>POMOC SPECJALISTÓW</a:t>
            </a:r>
          </a:p>
          <a:p>
            <a:pPr eaLnBrk="1" hangingPunct="1">
              <a:buClr>
                <a:srgbClr val="DC5112"/>
              </a:buClr>
              <a:buNone/>
            </a:pPr>
            <a:r>
              <a:rPr lang="pl-PL" altLang="pl-PL" sz="2000" dirty="0">
                <a:cs typeface="Arial" panose="020B0604020202020204" pitchFamily="34" charset="0"/>
              </a:rPr>
              <a:t>P</a:t>
            </a:r>
            <a:r>
              <a:rPr lang="pl-PL" altLang="pl-PL" sz="2000" dirty="0" smtClean="0">
                <a:cs typeface="Arial" panose="020B0604020202020204" pitchFamily="34" charset="0"/>
              </a:rPr>
              <a:t>sycholog</a:t>
            </a:r>
            <a:r>
              <a:rPr lang="pl-PL" altLang="pl-PL" sz="2000" dirty="0">
                <a:cs typeface="Arial" panose="020B0604020202020204" pitchFamily="34" charset="0"/>
              </a:rPr>
              <a:t>, prawnik, pracownik socjalny</a:t>
            </a:r>
          </a:p>
          <a:p>
            <a:pPr>
              <a:buClr>
                <a:srgbClr val="DC5112"/>
              </a:buClr>
              <a:buNone/>
            </a:pPr>
            <a:r>
              <a:rPr lang="pl-PL" sz="2400" b="1" dirty="0">
                <a:solidFill>
                  <a:prstClr val="black"/>
                </a:solidFill>
              </a:rPr>
              <a:t>Linia Wsparcia Fundacji ITAKA</a:t>
            </a: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(22) 654 70 70</a:t>
            </a:r>
          </a:p>
          <a:p>
            <a:pPr algn="ctr">
              <a:buClr>
                <a:srgbClr val="DC5112"/>
              </a:buClr>
              <a:buNone/>
            </a:pP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Clr>
                <a:srgbClr val="DC5112"/>
              </a:buClr>
              <a:buNone/>
            </a:pPr>
            <a:endParaRPr lang="pl-PL" altLang="pl-PL" sz="2400" dirty="0">
              <a:cs typeface="Arial" panose="020B0604020202020204" pitchFamily="34" charset="0"/>
            </a:endParaRPr>
          </a:p>
          <a:p>
            <a:pPr>
              <a:buClr>
                <a:srgbClr val="DC5112"/>
              </a:buClr>
            </a:pPr>
            <a:r>
              <a:rPr lang="pl-PL" sz="2000" b="1" dirty="0">
                <a:solidFill>
                  <a:prstClr val="black"/>
                </a:solidFill>
              </a:rPr>
              <a:t>Telefon dedykowany MSZ +48 512 158 163</a:t>
            </a:r>
            <a:endParaRPr lang="pl-PL" altLang="pl-PL" sz="2000" dirty="0"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653136"/>
            <a:ext cx="349455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69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411413" y="620688"/>
            <a:ext cx="6264275" cy="720079"/>
          </a:xfrm>
        </p:spPr>
        <p:txBody>
          <a:bodyPr/>
          <a:lstStyle/>
          <a:p>
            <a:r>
              <a:rPr lang="pl-PL" altLang="pl-PL" sz="3200" b="1" dirty="0">
                <a:solidFill>
                  <a:srgbClr val="DC5112"/>
                </a:solidFill>
              </a:rPr>
              <a:t>Komu pomagamy? </a:t>
            </a:r>
            <a:endParaRPr lang="en-US" altLang="pl-PL" sz="3200" b="1" dirty="0">
              <a:solidFill>
                <a:srgbClr val="DC5112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2267745" y="1557338"/>
            <a:ext cx="6696744" cy="5040312"/>
          </a:xfrm>
        </p:spPr>
        <p:txBody>
          <a:bodyPr/>
          <a:lstStyle/>
          <a:p>
            <a:pPr eaLnBrk="1" hangingPunct="1">
              <a:buClr>
                <a:srgbClr val="DC5112"/>
              </a:buClr>
            </a:pPr>
            <a:endParaRPr lang="pl-PL" altLang="pl-PL" sz="2400" dirty="0">
              <a:cs typeface="Arial" panose="020B0604020202020204" pitchFamily="34" charset="0"/>
            </a:endParaRPr>
          </a:p>
          <a:p>
            <a:pPr eaLnBrk="1" hangingPunct="1">
              <a:buClr>
                <a:srgbClr val="DC5112"/>
              </a:buClr>
            </a:pPr>
            <a:r>
              <a:rPr lang="pl-PL" altLang="pl-PL" sz="2400" dirty="0">
                <a:cs typeface="Arial" panose="020B0604020202020204" pitchFamily="34" charset="0"/>
              </a:rPr>
              <a:t>R</a:t>
            </a:r>
            <a:r>
              <a:rPr lang="pl-PL" altLang="pl-PL" sz="2400" dirty="0" smtClean="0">
                <a:cs typeface="Arial" panose="020B0604020202020204" pitchFamily="34" charset="0"/>
              </a:rPr>
              <a:t>odzinom </a:t>
            </a:r>
            <a:r>
              <a:rPr lang="pl-PL" altLang="pl-PL" sz="2400" dirty="0">
                <a:cs typeface="Arial" panose="020B0604020202020204" pitchFamily="34" charset="0"/>
              </a:rPr>
              <a:t>i bliskim zaginionych (pomoc specjalistów ds. poszukiwań, psychologa, prawnika, pracownika socjalnego</a:t>
            </a:r>
            <a:r>
              <a:rPr lang="pl-PL" altLang="pl-PL" sz="2400" dirty="0" smtClean="0">
                <a:cs typeface="Arial" panose="020B0604020202020204" pitchFamily="34" charset="0"/>
              </a:rPr>
              <a:t>).</a:t>
            </a:r>
            <a:endParaRPr lang="pl-PL" altLang="pl-PL" sz="2400" dirty="0">
              <a:cs typeface="Arial" panose="020B0604020202020204" pitchFamily="34" charset="0"/>
            </a:endParaRPr>
          </a:p>
          <a:p>
            <a:pPr eaLnBrk="1" hangingPunct="1">
              <a:buClr>
                <a:srgbClr val="DC5112"/>
              </a:buClr>
            </a:pPr>
            <a:r>
              <a:rPr lang="pl-PL" altLang="pl-PL" sz="2400" dirty="0">
                <a:cs typeface="Arial" panose="020B0604020202020204" pitchFamily="34" charset="0"/>
              </a:rPr>
              <a:t>U</a:t>
            </a:r>
            <a:r>
              <a:rPr lang="pl-PL" altLang="pl-PL" sz="2400" dirty="0" smtClean="0">
                <a:cs typeface="Arial" panose="020B0604020202020204" pitchFamily="34" charset="0"/>
              </a:rPr>
              <a:t>ciekającej </a:t>
            </a:r>
            <a:r>
              <a:rPr lang="pl-PL" altLang="pl-PL" sz="2400" dirty="0">
                <a:cs typeface="Arial" panose="020B0604020202020204" pitchFamily="34" charset="0"/>
              </a:rPr>
              <a:t>młodzieży i nastolatkom zagrożonym ucieczką oraz rodzinie po powrocie </a:t>
            </a:r>
            <a:r>
              <a:rPr lang="pl-PL" altLang="pl-PL" sz="2400" dirty="0" smtClean="0">
                <a:cs typeface="Arial" panose="020B0604020202020204" pitchFamily="34" charset="0"/>
              </a:rPr>
              <a:t>nastolatka.</a:t>
            </a:r>
            <a:endParaRPr lang="pl-PL" altLang="pl-PL" sz="2400" dirty="0">
              <a:cs typeface="Arial" panose="020B0604020202020204" pitchFamily="34" charset="0"/>
            </a:endParaRPr>
          </a:p>
          <a:p>
            <a:pPr eaLnBrk="1" hangingPunct="1">
              <a:buClr>
                <a:srgbClr val="DC5112"/>
              </a:buClr>
            </a:pPr>
            <a:r>
              <a:rPr lang="pl-PL" altLang="pl-PL" sz="2400" dirty="0">
                <a:cs typeface="Arial" panose="020B0604020202020204" pitchFamily="34" charset="0"/>
              </a:rPr>
              <a:t>R</a:t>
            </a:r>
            <a:r>
              <a:rPr lang="pl-PL" altLang="pl-PL" sz="2400" dirty="0" smtClean="0">
                <a:cs typeface="Arial" panose="020B0604020202020204" pitchFamily="34" charset="0"/>
              </a:rPr>
              <a:t>odzicom </a:t>
            </a:r>
            <a:r>
              <a:rPr lang="pl-PL" altLang="pl-PL" sz="2400" dirty="0">
                <a:cs typeface="Arial" panose="020B0604020202020204" pitchFamily="34" charset="0"/>
              </a:rPr>
              <a:t>w sprawach porwań </a:t>
            </a:r>
            <a:r>
              <a:rPr lang="pl-PL" altLang="pl-PL" sz="2400" dirty="0" smtClean="0">
                <a:cs typeface="Arial" panose="020B0604020202020204" pitchFamily="34" charset="0"/>
              </a:rPr>
              <a:t>rodzicielskich.</a:t>
            </a:r>
            <a:endParaRPr lang="pl-PL" altLang="pl-PL" sz="2400" dirty="0">
              <a:cs typeface="Arial" panose="020B0604020202020204" pitchFamily="34" charset="0"/>
            </a:endParaRPr>
          </a:p>
          <a:p>
            <a:pPr eaLnBrk="1" hangingPunct="1">
              <a:buClr>
                <a:srgbClr val="DC5112"/>
              </a:buClr>
            </a:pPr>
            <a:r>
              <a:rPr lang="pl-PL" altLang="pl-PL" sz="2400" dirty="0">
                <a:solidFill>
                  <a:srgbClr val="000000"/>
                </a:solidFill>
                <a:cs typeface="Arial" panose="020B0604020202020204" pitchFamily="34" charset="0"/>
              </a:rPr>
              <a:t>W</a:t>
            </a:r>
            <a:r>
              <a:rPr lang="pl-PL" altLang="pl-P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spieramy zaginionych.</a:t>
            </a:r>
            <a:endParaRPr lang="pl-PL" altLang="pl-PL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>
                <a:srgbClr val="DC5112"/>
              </a:buClr>
            </a:pPr>
            <a:r>
              <a:rPr lang="pl-PL" altLang="pl-PL" sz="2400" dirty="0">
                <a:cs typeface="Arial" panose="020B0604020202020204" pitchFamily="34" charset="0"/>
              </a:rPr>
              <a:t>Policji w </a:t>
            </a:r>
            <a:r>
              <a:rPr lang="pl-PL" altLang="pl-PL" sz="2400" dirty="0" smtClean="0">
                <a:cs typeface="Arial" panose="020B0604020202020204" pitchFamily="34" charset="0"/>
              </a:rPr>
              <a:t>identyfikacji </a:t>
            </a:r>
            <a:r>
              <a:rPr lang="pl-PL" altLang="pl-PL" sz="2400" dirty="0">
                <a:cs typeface="Arial" panose="020B0604020202020204" pitchFamily="34" charset="0"/>
              </a:rPr>
              <a:t>osób NN oraz NN </a:t>
            </a:r>
            <a:r>
              <a:rPr lang="pl-PL" altLang="pl-PL" sz="2400" dirty="0" smtClean="0">
                <a:cs typeface="Arial" panose="020B0604020202020204" pitchFamily="34" charset="0"/>
              </a:rPr>
              <a:t>zwłok.</a:t>
            </a:r>
            <a:endParaRPr lang="en-US" altLang="pl-PL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942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2484438" y="620687"/>
            <a:ext cx="6264275" cy="864097"/>
          </a:xfrm>
        </p:spPr>
        <p:txBody>
          <a:bodyPr/>
          <a:lstStyle/>
          <a:p>
            <a:pPr eaLnBrk="1" hangingPunct="1"/>
            <a:r>
              <a:rPr lang="pl-PL" altLang="pl-PL" sz="3200" b="1" dirty="0">
                <a:solidFill>
                  <a:srgbClr val="DC5112"/>
                </a:solidFill>
              </a:rPr>
              <a:t>Warunki zgłoszenia zaginięcia</a:t>
            </a:r>
            <a:endParaRPr lang="en-US" altLang="pl-PL" sz="3200" b="1" dirty="0">
              <a:solidFill>
                <a:srgbClr val="DC5112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2267744" y="1916832"/>
            <a:ext cx="6696743" cy="4536356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pl-PL" sz="2400" b="1" dirty="0"/>
              <a:t>Zgłoszenie zaginięcia na Policji </a:t>
            </a:r>
            <a:r>
              <a:rPr lang="pl-PL" sz="2400" b="1" dirty="0">
                <a:solidFill>
                  <a:srgbClr val="FF0000"/>
                </a:solidFill>
              </a:rPr>
              <a:t>– warunek konieczny!</a:t>
            </a:r>
            <a:endParaRPr lang="pl-PL" sz="2400" dirty="0"/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pl-PL" sz="2400" dirty="0"/>
              <a:t>Przysłanie </a:t>
            </a:r>
            <a:r>
              <a:rPr lang="pl-PL" sz="2400" b="1" dirty="0"/>
              <a:t>formularza zgłoszeniowego </a:t>
            </a:r>
            <a:r>
              <a:rPr lang="pl-PL" sz="2400" dirty="0"/>
              <a:t>Fundacji </a:t>
            </a:r>
            <a:r>
              <a:rPr lang="pl-PL" sz="2400" dirty="0" smtClean="0"/>
              <a:t>ITAKA - Centrum </a:t>
            </a:r>
            <a:r>
              <a:rPr lang="pl-PL" sz="2400" dirty="0"/>
              <a:t>Poszukiwań Ludzi Zaginionych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pl-PL" sz="2400" dirty="0"/>
              <a:t>Przysłanie </a:t>
            </a:r>
            <a:r>
              <a:rPr lang="pl-PL" sz="2400" b="1" dirty="0"/>
              <a:t>zdjęcia </a:t>
            </a:r>
            <a:r>
              <a:rPr lang="pl-PL" sz="2400" dirty="0"/>
              <a:t>osoby</a:t>
            </a:r>
            <a:r>
              <a:rPr lang="pl-PL" sz="2400" b="1" dirty="0"/>
              <a:t> </a:t>
            </a:r>
            <a:r>
              <a:rPr lang="pl-PL" sz="2400" dirty="0"/>
              <a:t>zaginionej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pl-PL" sz="2400" dirty="0"/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pl-PL" sz="2400" dirty="0"/>
          </a:p>
          <a:p>
            <a:pPr marL="457200" indent="-457200" algn="ctr" eaLnBrk="1" hangingPunct="1">
              <a:buNone/>
              <a:defRPr/>
            </a:pPr>
            <a:endParaRPr lang="pl-PL" sz="2800" b="1" dirty="0"/>
          </a:p>
          <a:p>
            <a:pPr eaLnBrk="1" hangingPunct="1">
              <a:buFont typeface="Arial" charset="0"/>
              <a:buNone/>
              <a:defRPr/>
            </a:pPr>
            <a:endParaRPr lang="pl-PL" sz="2000" dirty="0"/>
          </a:p>
          <a:p>
            <a:pPr eaLnBrk="1" hangingPunct="1">
              <a:buFont typeface="Arial" charset="0"/>
              <a:buNone/>
              <a:defRPr/>
            </a:pPr>
            <a:endParaRPr lang="en-US" sz="2000" dirty="0"/>
          </a:p>
        </p:txBody>
      </p:sp>
      <p:pic>
        <p:nvPicPr>
          <p:cNvPr id="5" name="Obraz 4" descr="gio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293096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480720" cy="864096"/>
          </a:xfrm>
        </p:spPr>
        <p:txBody>
          <a:bodyPr/>
          <a:lstStyle/>
          <a:p>
            <a:r>
              <a:rPr lang="pl-PL" altLang="pl-PL" sz="3200" b="1" dirty="0">
                <a:solidFill>
                  <a:srgbClr val="DC5112"/>
                </a:solidFill>
              </a:rPr>
              <a:t>Baza Danych Osób Zaginionych i NN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000" y="2132856"/>
            <a:ext cx="79889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48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268538" y="620713"/>
            <a:ext cx="6407150" cy="647700"/>
          </a:xfrm>
        </p:spPr>
        <p:txBody>
          <a:bodyPr/>
          <a:lstStyle/>
          <a:p>
            <a:pPr eaLnBrk="1" hangingPunct="1"/>
            <a:r>
              <a:rPr lang="pl-PL" altLang="pl-PL" sz="3200" b="1" dirty="0">
                <a:solidFill>
                  <a:srgbClr val="DC5112"/>
                </a:solidFill>
              </a:rPr>
              <a:t>Działania poszukiwawcze</a:t>
            </a:r>
            <a:endParaRPr lang="en-US" altLang="pl-PL" sz="3200" b="1" dirty="0">
              <a:solidFill>
                <a:srgbClr val="DC5112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2484438" y="1341438"/>
            <a:ext cx="6418262" cy="5256212"/>
          </a:xfrm>
        </p:spPr>
        <p:txBody>
          <a:bodyPr/>
          <a:lstStyle/>
          <a:p>
            <a:pPr eaLnBrk="1" hangingPunct="1">
              <a:buClr>
                <a:srgbClr val="DC5112"/>
              </a:buClr>
            </a:pPr>
            <a:r>
              <a:rPr lang="pl-PL" altLang="pl-PL" sz="2400" b="1" dirty="0"/>
              <a:t>R</a:t>
            </a:r>
            <a:r>
              <a:rPr lang="pl-PL" altLang="pl-PL" sz="2400" b="1" dirty="0" smtClean="0"/>
              <a:t>ozpowszechnianie </a:t>
            </a:r>
            <a:r>
              <a:rPr lang="pl-PL" altLang="pl-PL" sz="2400" b="1" dirty="0"/>
              <a:t>wizerunku zaginionego</a:t>
            </a:r>
            <a:r>
              <a:rPr lang="pl-PL" altLang="pl-PL" sz="2400" dirty="0"/>
              <a:t>:</a:t>
            </a:r>
          </a:p>
          <a:p>
            <a:pPr eaLnBrk="1" hangingPunct="1">
              <a:buClr>
                <a:srgbClr val="DC5112"/>
              </a:buClr>
              <a:buFontTx/>
              <a:buChar char="-"/>
            </a:pPr>
            <a:r>
              <a:rPr lang="pl-PL" altLang="pl-PL" sz="2400" dirty="0" smtClean="0"/>
              <a:t>Plakaty. </a:t>
            </a:r>
            <a:endParaRPr lang="pl-PL" altLang="pl-PL" sz="2400" dirty="0"/>
          </a:p>
          <a:p>
            <a:pPr eaLnBrk="1" hangingPunct="1">
              <a:buClr>
                <a:srgbClr val="DC5112"/>
              </a:buClr>
              <a:buFontTx/>
              <a:buChar char="-"/>
            </a:pPr>
            <a:r>
              <a:rPr lang="pl-PL" altLang="pl-PL" sz="2400" dirty="0"/>
              <a:t>P</a:t>
            </a:r>
            <a:r>
              <a:rPr lang="pl-PL" altLang="pl-PL" sz="2400" dirty="0" smtClean="0"/>
              <a:t>lakaty </a:t>
            </a:r>
            <a:r>
              <a:rPr lang="pl-PL" altLang="pl-PL" sz="2400" dirty="0"/>
              <a:t>wraz z zapytaniem o </a:t>
            </a:r>
            <a:r>
              <a:rPr lang="pl-PL" altLang="pl-PL" sz="2400" dirty="0" smtClean="0"/>
              <a:t>rejestry. </a:t>
            </a:r>
            <a:r>
              <a:rPr lang="pl-PL" altLang="pl-PL" sz="2400" dirty="0"/>
              <a:t>konsularne i in. do placówek dyplomatycznych </a:t>
            </a:r>
          </a:p>
          <a:p>
            <a:pPr eaLnBrk="1" hangingPunct="1">
              <a:buClr>
                <a:srgbClr val="DC5112"/>
              </a:buClr>
              <a:buFontTx/>
              <a:buChar char="-"/>
            </a:pPr>
            <a:r>
              <a:rPr lang="pl-PL" altLang="pl-PL" sz="2400" dirty="0"/>
              <a:t>M</a:t>
            </a:r>
            <a:r>
              <a:rPr lang="pl-PL" altLang="pl-PL" sz="2400" dirty="0" smtClean="0"/>
              <a:t>edia </a:t>
            </a:r>
            <a:r>
              <a:rPr lang="pl-PL" altLang="pl-PL" sz="2400" dirty="0"/>
              <a:t>i nośniki </a:t>
            </a:r>
            <a:r>
              <a:rPr lang="pl-PL" altLang="pl-PL" sz="2400" dirty="0" smtClean="0"/>
              <a:t>elektroniczne. </a:t>
            </a:r>
            <a:endParaRPr lang="pl-PL" altLang="pl-PL" sz="2400" dirty="0"/>
          </a:p>
          <a:p>
            <a:pPr eaLnBrk="1" hangingPunct="1">
              <a:buClr>
                <a:srgbClr val="DC5112"/>
              </a:buClr>
              <a:buFont typeface="Arial" panose="020B0604020202020204" pitchFamily="34" charset="0"/>
              <a:buChar char="•"/>
            </a:pPr>
            <a:r>
              <a:rPr lang="pl-PL" altLang="pl-PL" sz="2400" dirty="0"/>
              <a:t>W</a:t>
            </a:r>
            <a:r>
              <a:rPr lang="pl-PL" altLang="pl-PL" sz="2400" dirty="0" smtClean="0"/>
              <a:t>spółpraca </a:t>
            </a:r>
            <a:r>
              <a:rPr lang="pl-PL" altLang="pl-PL" sz="2400" dirty="0"/>
              <a:t>z partnerskimi organizacjami </a:t>
            </a:r>
            <a:br>
              <a:rPr lang="pl-PL" altLang="pl-PL" sz="2400" dirty="0"/>
            </a:br>
            <a:r>
              <a:rPr lang="pl-PL" altLang="pl-PL" sz="2400" dirty="0"/>
              <a:t>na całym </a:t>
            </a:r>
            <a:r>
              <a:rPr lang="pl-PL" altLang="pl-PL" sz="2400" dirty="0" smtClean="0"/>
              <a:t>świecie.</a:t>
            </a:r>
            <a:endParaRPr lang="pl-PL" altLang="pl-PL" sz="2400" dirty="0"/>
          </a:p>
          <a:p>
            <a:pPr>
              <a:buClr>
                <a:srgbClr val="DC5112"/>
              </a:buClr>
            </a:pPr>
            <a:r>
              <a:rPr lang="pl-PL" altLang="pl-PL" sz="2400" dirty="0"/>
              <a:t>W</a:t>
            </a:r>
            <a:r>
              <a:rPr lang="pl-PL" altLang="pl-PL" sz="2400" dirty="0" smtClean="0"/>
              <a:t>spółpraca </a:t>
            </a:r>
            <a:r>
              <a:rPr lang="pl-PL" altLang="pl-PL" sz="2400" dirty="0"/>
              <a:t>z Policją na całym </a:t>
            </a:r>
            <a:r>
              <a:rPr lang="pl-PL" altLang="pl-PL" sz="2400" dirty="0" smtClean="0"/>
              <a:t>świecie.</a:t>
            </a:r>
            <a:endParaRPr lang="pl-PL" altLang="pl-PL" sz="2400" dirty="0"/>
          </a:p>
          <a:p>
            <a:pPr>
              <a:buClr>
                <a:srgbClr val="DC5112"/>
              </a:buClr>
            </a:pPr>
            <a:r>
              <a:rPr lang="pl-PL" altLang="pl-PL" sz="2400" dirty="0"/>
              <a:t>W</a:t>
            </a:r>
            <a:r>
              <a:rPr lang="pl-PL" altLang="pl-PL" sz="2400" dirty="0" smtClean="0"/>
              <a:t>spółpraca </a:t>
            </a:r>
            <a:r>
              <a:rPr lang="pl-PL" altLang="pl-PL" sz="2400" dirty="0"/>
              <a:t>z grupami </a:t>
            </a:r>
            <a:r>
              <a:rPr lang="pl-PL" altLang="pl-PL" sz="2400" dirty="0" smtClean="0"/>
              <a:t>poszukiwawczo-ratowniczymi.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7633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89648"/>
            <a:ext cx="2241621" cy="316835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050673" cy="42828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2376264" cy="33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k-prezentacja ko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</TotalTime>
  <Words>848</Words>
  <Application>Microsoft Office PowerPoint</Application>
  <PresentationFormat>Pokaz na ekranie (4:3)</PresentationFormat>
  <Paragraphs>181</Paragraphs>
  <Slides>32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kk-prezentacja kor</vt:lpstr>
      <vt:lpstr>Motyw pakietu Office</vt:lpstr>
      <vt:lpstr>Prezentacja programu PowerPoint</vt:lpstr>
      <vt:lpstr>Fundacja ITAKA</vt:lpstr>
      <vt:lpstr>www.zaginieni.pl</vt:lpstr>
      <vt:lpstr>Jak pomagamy? </vt:lpstr>
      <vt:lpstr>Komu pomagamy? </vt:lpstr>
      <vt:lpstr>Warunki zgłoszenia zaginięcia</vt:lpstr>
      <vt:lpstr>Baza Danych Osób Zaginionych i NN</vt:lpstr>
      <vt:lpstr>Działania poszukiwawcze</vt:lpstr>
      <vt:lpstr>Prezentacja programu PowerPoint</vt:lpstr>
      <vt:lpstr> Efekty poszukiwań</vt:lpstr>
      <vt:lpstr>Statystyki dotyczące zaginięć dzieci:</vt:lpstr>
      <vt:lpstr>Statystyki dotyczące ucieczek:</vt:lpstr>
      <vt:lpstr>Dlaczego nastolatki  uciekają z domu?</vt:lpstr>
      <vt:lpstr>Jak należy rozumieć  ucieczkę dziecka? </vt:lpstr>
      <vt:lpstr>Dlaczego dzieci uciekają? </vt:lpstr>
      <vt:lpstr>Przyczyny ucieczek tkwiące  w środowisku szkolnym:</vt:lpstr>
      <vt:lpstr>Sygnały zagrożenia ucieczką: </vt:lpstr>
      <vt:lpstr>Ucieczka - konsekwencje</vt:lpstr>
      <vt:lpstr>Ucieczka i co dalej?</vt:lpstr>
      <vt:lpstr>Akty prawne, na które można się powołać przy zgłoszeniu</vt:lpstr>
      <vt:lpstr>Poziomy poszukiwania przez Policję - sposób określający niezwłoczność i zakres podjęcia czynności poszukiwawczych- § 2. pkt 3 a, b, c </vt:lpstr>
      <vt:lpstr>Kiedy dziecko wraca po ucieczce:</vt:lpstr>
      <vt:lpstr>Profilaktyka  ucieczek </vt:lpstr>
      <vt:lpstr>Prezentacja programu PowerPoint</vt:lpstr>
      <vt:lpstr>Profilaktyka ucieczek: </vt:lpstr>
      <vt:lpstr>116 000  Telefon w Sprawie Zaginionego Dziecka</vt:lpstr>
      <vt:lpstr>Kampania  „Nie uciekaj”</vt:lpstr>
      <vt:lpstr>Kampania edukacyjna „Jaś w lesie”</vt:lpstr>
      <vt:lpstr>Kampania edukacyjna  „Małgosia w mieście”</vt:lpstr>
      <vt:lpstr>Szkolenia specjalistyczne Fundacji ITAKA</vt:lpstr>
      <vt:lpstr>Ucieczka emocjonalna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tś</dc:creator>
  <cp:lastModifiedBy>Agata Siekierska</cp:lastModifiedBy>
  <cp:revision>732</cp:revision>
  <cp:lastPrinted>2011-10-17T15:56:15Z</cp:lastPrinted>
  <dcterms:created xsi:type="dcterms:W3CDTF">2010-10-14T19:25:24Z</dcterms:created>
  <dcterms:modified xsi:type="dcterms:W3CDTF">2018-10-26T13:28:00Z</dcterms:modified>
</cp:coreProperties>
</file>