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0" r:id="rId2"/>
    <p:sldId id="362" r:id="rId3"/>
    <p:sldId id="345" r:id="rId4"/>
    <p:sldId id="347" r:id="rId5"/>
    <p:sldId id="350" r:id="rId6"/>
    <p:sldId id="335" r:id="rId7"/>
    <p:sldId id="363" r:id="rId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B14ABED-3675-48B4-AA17-81D6FCC75373}">
          <p14:sldIdLst>
            <p14:sldId id="340"/>
            <p14:sldId id="362"/>
            <p14:sldId id="345"/>
            <p14:sldId id="347"/>
            <p14:sldId id="350"/>
            <p14:sldId id="335"/>
            <p14:sldId id="363"/>
          </p14:sldIdLst>
        </p14:section>
        <p14:section name="Sekcja bez tytułu" id="{16E18C6E-9A9A-4A8A-9B2D-4AA55241069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zybysz Aneta" initials="PA" lastIdx="7" clrIdx="0">
    <p:extLst/>
  </p:cmAuthor>
  <p:cmAuthor id="2" name="Dembicka Izabela" initials="DI" lastIdx="7" clrIdx="1">
    <p:extLst>
      <p:ext uri="{19B8F6BF-5375-455C-9EA6-DF929625EA0E}">
        <p15:presenceInfo xmlns:p15="http://schemas.microsoft.com/office/powerpoint/2012/main" userId="S-1-5-21-114579573-3725427031-314597805-1744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4"/>
    <a:srgbClr val="1F4A7F"/>
    <a:srgbClr val="00B050"/>
    <a:srgbClr val="FABE00"/>
    <a:srgbClr val="FFF6D1"/>
    <a:srgbClr val="E5FFE5"/>
    <a:srgbClr val="CDFFCD"/>
    <a:srgbClr val="FDE5DF"/>
    <a:srgbClr val="FCD0C4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33" autoAdjust="0"/>
  </p:normalViewPr>
  <p:slideViewPr>
    <p:cSldViewPr>
      <p:cViewPr varScale="1">
        <p:scale>
          <a:sx n="70" d="100"/>
          <a:sy n="70" d="100"/>
        </p:scale>
        <p:origin x="11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725E4-B16C-4174-B4B8-2F2B383702BF}" type="datetimeFigureOut">
              <a:rPr lang="pl-PL" smtClean="0"/>
              <a:t>2018-04-25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DC15-52BA-4A76-89AA-5EBBF78D9BE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2933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4FE4A-29C6-483A-883D-B8931726126F}" type="datetimeFigureOut">
              <a:rPr lang="pl-PL" smtClean="0"/>
              <a:t>2018-04-25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56499-5E5E-4CB2-A0D7-07E8BB1FA3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312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700338" y="4437062"/>
            <a:ext cx="6119812" cy="1080169"/>
          </a:xfrm>
        </p:spPr>
        <p:txBody>
          <a:bodyPr anchor="ctr" anchorCtr="0">
            <a:normAutofit/>
          </a:bodyPr>
          <a:lstStyle>
            <a:lvl1pPr algn="l">
              <a:defRPr sz="32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Wpisz tytuł prezentacji</a:t>
            </a:r>
            <a:br>
              <a:rPr lang="pl-PL" dirty="0" smtClean="0"/>
            </a:br>
            <a:r>
              <a:rPr lang="pl-PL" dirty="0" smtClean="0"/>
              <a:t>Arial, pogrubiony, 20-32pp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699792" y="5805264"/>
            <a:ext cx="5248672" cy="936104"/>
          </a:xfrm>
        </p:spPr>
        <p:txBody>
          <a:bodyPr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/>
            <a:r>
              <a:rPr lang="pl-PL" altLang="pl-PL" dirty="0" smtClean="0">
                <a:latin typeface="Arial" charset="0"/>
              </a:rPr>
              <a:t>Podaj miejsce i datę</a:t>
            </a:r>
          </a:p>
          <a:p>
            <a:pPr eaLnBrk="1" hangingPunct="1"/>
            <a:r>
              <a:rPr lang="pl-PL" altLang="pl-PL" dirty="0" smtClean="0">
                <a:latin typeface="Arial" charset="0"/>
              </a:rPr>
              <a:t>Arial, podstawowy, 14-18pp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4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39750" y="1268760"/>
            <a:ext cx="8147050" cy="936104"/>
          </a:xfrm>
        </p:spPr>
        <p:txBody>
          <a:bodyPr>
            <a:normAutofit/>
          </a:bodyPr>
          <a:lstStyle>
            <a:lvl1pPr algn="l"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Tytuł slajdu możesz zmniejszyć do 16pp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539750" y="2276475"/>
            <a:ext cx="8136706" cy="3849688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 smtClean="0"/>
              <a:t>Najmniejsza dozwolona czcionka w treści slajdu to 10pp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15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53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27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4040188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852935"/>
            <a:ext cx="4040188" cy="3273227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2276872"/>
            <a:ext cx="4041775" cy="576064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852935"/>
            <a:ext cx="4041775" cy="3273227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pl-PL" sz="20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pl-PL" sz="1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pl-PL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pl-PL" sz="14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defRPr lang="pl-PL" sz="14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2" name="Obraz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az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81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36104"/>
          </a:xfrm>
        </p:spPr>
        <p:txBody>
          <a:bodyPr>
            <a:norm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44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81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864096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27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1268761"/>
            <a:ext cx="5486400" cy="3458814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DFF09A-599E-4916-ABF1-64C1E362DABF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60350"/>
            <a:ext cx="15113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04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F09A-599E-4916-ABF1-64C1E362DAB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531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0891" y="4725144"/>
            <a:ext cx="7344816" cy="9361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2400" dirty="0" smtClean="0"/>
              <a:t>Współpraca </a:t>
            </a:r>
            <a:r>
              <a:rPr lang="pl-PL" sz="2400" dirty="0"/>
              <a:t>PKP Polskie Linie Kolejowe S.A.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ze szkołami ponadgimnazjalnymi 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75856" y="5811090"/>
            <a:ext cx="5608712" cy="936104"/>
          </a:xfrm>
        </p:spPr>
        <p:txBody>
          <a:bodyPr/>
          <a:lstStyle/>
          <a:p>
            <a:pPr algn="r"/>
            <a:r>
              <a:rPr lang="pl-PL" dirty="0" smtClean="0"/>
              <a:t>Warszawa, 19.04.2018 r. 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1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611560" y="2174087"/>
            <a:ext cx="3741737" cy="123110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TRANSPORTU KOLEJOWEGO</a:t>
            </a:r>
          </a:p>
          <a:p>
            <a:pPr algn="ctr">
              <a:defRPr/>
            </a:pPr>
            <a:endParaRPr lang="pl-PL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k. 3 060 osób</a:t>
            </a:r>
          </a:p>
          <a:p>
            <a:pPr algn="ctr">
              <a:defRPr/>
            </a:pP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11559" y="4238559"/>
            <a:ext cx="3741737" cy="12311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TECHNIK AUTOMATYK STEROWANIA RUCHEM KOLEJOWYM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k. 1 500 osób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2195736" y="-171400"/>
            <a:ext cx="814705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sz="1800" b="1" dirty="0" smtClean="0">
                <a:solidFill>
                  <a:schemeClr val="bg1"/>
                </a:solidFill>
              </a:rPr>
              <a:t>Potrzeby zatrudnieniowe  </a:t>
            </a:r>
            <a:endParaRPr lang="pl-PL" sz="1800" b="1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27584" y="116161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Potrzeby zatrudnieniowe w PKP Polskie Linie Kolejowe S.A. </a:t>
            </a:r>
            <a:endParaRPr lang="pl-PL" b="1" dirty="0" smtClean="0"/>
          </a:p>
          <a:p>
            <a:pPr algn="ctr"/>
            <a:r>
              <a:rPr lang="pl-PL" b="1" dirty="0"/>
              <a:t>w</a:t>
            </a:r>
            <a:r>
              <a:rPr lang="pl-PL" b="1" dirty="0" smtClean="0"/>
              <a:t>g specjalności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927440" y="4241975"/>
            <a:ext cx="3821521" cy="1231106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ELEKTROENERGETYK TRANSPORTU SZYNOWEGO</a:t>
            </a:r>
          </a:p>
          <a:p>
            <a:pPr algn="ctr">
              <a:defRPr/>
            </a:pPr>
            <a:endParaRPr lang="pl-PL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k. 70 osób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4927439" y="2174087"/>
            <a:ext cx="3821521" cy="12311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DRÓG KOLEJOWYCH I OBIEKTÓW INŻYNIERYJNYCH </a:t>
            </a:r>
          </a:p>
          <a:p>
            <a:pPr algn="ctr">
              <a:defRPr/>
            </a:pPr>
            <a:endParaRPr lang="pl-PL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k. 2 </a:t>
            </a: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osób</a:t>
            </a:r>
          </a:p>
          <a:p>
            <a:pPr algn="ctr">
              <a:defRPr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4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77888" y="1298369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1600" dirty="0" smtClean="0"/>
          </a:p>
          <a:p>
            <a:r>
              <a:rPr lang="pl-PL" sz="1600" b="1" u="sng" dirty="0" smtClean="0"/>
              <a:t>W ramach Programu Stypendialnego PKP </a:t>
            </a:r>
            <a:r>
              <a:rPr lang="pl-PL" sz="1600" b="1" u="sng" dirty="0"/>
              <a:t>Polskie Linie Kolejowe S.A</a:t>
            </a:r>
            <a:r>
              <a:rPr lang="pl-PL" sz="1600" b="1" u="sng" dirty="0" smtClean="0"/>
              <a:t>.:</a:t>
            </a:r>
          </a:p>
          <a:p>
            <a:endParaRPr lang="pl-PL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wypłacają stypendia dla najzdolniejszych uczniów,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zapewniają </a:t>
            </a:r>
            <a:r>
              <a:rPr lang="pl-PL" sz="1600" dirty="0"/>
              <a:t>uczniom możliwość odbycia </a:t>
            </a:r>
            <a:r>
              <a:rPr lang="pl-PL" sz="1600" dirty="0" smtClean="0"/>
              <a:t>staży i praktyk zawodowych pod okiem doświadczonych pracowników-praktyków,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d</a:t>
            </a:r>
            <a:r>
              <a:rPr lang="pl-PL" sz="1600" dirty="0" smtClean="0"/>
              <a:t>elegują pracowników </a:t>
            </a:r>
            <a:r>
              <a:rPr lang="pl-PL" sz="1600" dirty="0" smtClean="0"/>
              <a:t>Spółki, którzy pełnią funkcje nauczyciela przedmiotów zawodowych w szkołach,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pomagają szkołom i nauczycielom </a:t>
            </a:r>
            <a:r>
              <a:rPr lang="pl-PL" sz="1600" dirty="0"/>
              <a:t>w inicjatywach promujących branżę </a:t>
            </a:r>
            <a:r>
              <a:rPr lang="pl-PL" sz="1600" dirty="0" smtClean="0"/>
              <a:t>kolejową</a:t>
            </a:r>
            <a:r>
              <a:rPr lang="pl-PL" sz="1600" dirty="0"/>
              <a:t>.</a:t>
            </a:r>
            <a:endParaRPr lang="pl-PL" sz="1600" dirty="0" smtClean="0"/>
          </a:p>
          <a:p>
            <a:pPr algn="just"/>
            <a:endParaRPr lang="pl-PL" sz="1600" dirty="0"/>
          </a:p>
          <a:p>
            <a:pPr algn="just"/>
            <a:r>
              <a:rPr lang="pl-PL" sz="1600" b="1" u="sng" dirty="0" smtClean="0"/>
              <a:t>Najważniejsze założenia Programu Stypendialnego</a:t>
            </a:r>
            <a:r>
              <a:rPr lang="pl-PL" sz="1600" u="sng" dirty="0" smtClean="0"/>
              <a:t>:</a:t>
            </a:r>
          </a:p>
          <a:p>
            <a:pPr algn="just"/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 smtClean="0"/>
              <a:t>jakość i efektywności programu dla Spółki,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 smtClean="0"/>
              <a:t>dostosowanie liczby stypendystów </a:t>
            </a:r>
            <a:r>
              <a:rPr lang="pl-PL" sz="1600" dirty="0" smtClean="0"/>
              <a:t>na poszczególnych kierunkach kształcenia</a:t>
            </a:r>
            <a:br>
              <a:rPr lang="pl-PL" sz="1600" dirty="0" smtClean="0"/>
            </a:br>
            <a:r>
              <a:rPr lang="pl-PL" sz="1600" b="1" dirty="0" smtClean="0"/>
              <a:t>do realnych potrzeb zatrudnieniowych </a:t>
            </a:r>
            <a:r>
              <a:rPr lang="pl-PL" sz="1600" dirty="0" smtClean="0"/>
              <a:t>Spółki - ukierunkowano program stypendialny na te obszary, których absolwenci będą mogli wypełnić wolne miejsca pracy,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/>
              <a:t>w</a:t>
            </a:r>
            <a:r>
              <a:rPr lang="pl-PL" sz="1600" b="1" dirty="0" smtClean="0"/>
              <a:t>zrost pożądanych kompetencje </a:t>
            </a:r>
            <a:r>
              <a:rPr lang="pl-PL" sz="1600" b="1" dirty="0"/>
              <a:t>uczniów</a:t>
            </a:r>
            <a:r>
              <a:rPr lang="pl-PL" sz="1600" dirty="0"/>
              <a:t>, którzy zostają </a:t>
            </a:r>
            <a:r>
              <a:rPr lang="pl-PL" sz="1600" dirty="0" smtClean="0"/>
              <a:t>stypendystami PLK.</a:t>
            </a:r>
            <a:endParaRPr lang="pl-PL" sz="1600" dirty="0"/>
          </a:p>
          <a:p>
            <a:pPr marL="0" lvl="1"/>
            <a:r>
              <a:rPr lang="pl-PL" sz="1400" dirty="0"/>
              <a:t>	</a:t>
            </a:r>
          </a:p>
          <a:p>
            <a:pPr marL="0" lvl="1"/>
            <a:r>
              <a:rPr lang="pl-PL" sz="1400" dirty="0"/>
              <a:t>	</a:t>
            </a:r>
            <a:endParaRPr lang="pl-PL" sz="1700" dirty="0" smtClean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95736" y="-171400"/>
            <a:ext cx="814705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sz="1800" b="1" dirty="0" smtClean="0">
                <a:solidFill>
                  <a:schemeClr val="bg1"/>
                </a:solidFill>
              </a:rPr>
              <a:t>Współpraca ze szkołami średnimi</a:t>
            </a:r>
            <a:endParaRPr lang="pl-PL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8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t>4</a:t>
            </a:fld>
            <a:endParaRPr lang="pl-PL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2195736" y="-171400"/>
            <a:ext cx="8147050" cy="936104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solidFill>
                  <a:schemeClr val="bg1"/>
                </a:solidFill>
              </a:rPr>
              <a:t>Współpraca ze szkołami średnimi – lokalizacje</a:t>
            </a:r>
            <a:endParaRPr lang="pl-PL" sz="1800" b="1" dirty="0">
              <a:solidFill>
                <a:schemeClr val="bg1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980728"/>
            <a:ext cx="7344817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3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77888" y="980728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16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 smtClean="0"/>
          </a:p>
          <a:p>
            <a:pPr algn="just"/>
            <a:r>
              <a:rPr lang="pl-PL" sz="1600" dirty="0"/>
              <a:t>Obecnie Spółka ma podpisaną </a:t>
            </a:r>
            <a:r>
              <a:rPr lang="pl-PL" sz="1600" b="1" dirty="0"/>
              <a:t>umowę o współpracy </a:t>
            </a:r>
            <a:r>
              <a:rPr lang="pl-PL" sz="1600" b="1" dirty="0">
                <a:solidFill>
                  <a:srgbClr val="FF0000"/>
                </a:solidFill>
              </a:rPr>
              <a:t>z 39 szkołami</a:t>
            </a:r>
            <a:r>
              <a:rPr lang="pl-PL" sz="1600" b="1" dirty="0"/>
              <a:t>, w </a:t>
            </a:r>
            <a:r>
              <a:rPr lang="pl-PL" sz="1600" b="1" dirty="0" smtClean="0"/>
              <a:t>tym:</a:t>
            </a:r>
            <a:br>
              <a:rPr lang="pl-PL" sz="1600" b="1" dirty="0" smtClean="0"/>
            </a:br>
            <a:endParaRPr lang="pl-PL" sz="1600" b="1" dirty="0" smtClean="0"/>
          </a:p>
          <a:p>
            <a:pPr algn="ctr"/>
            <a:r>
              <a:rPr lang="pl-PL" sz="1600" b="1" dirty="0" smtClean="0"/>
              <a:t>30 </a:t>
            </a:r>
            <a:r>
              <a:rPr lang="pl-PL" sz="1600" b="1" dirty="0"/>
              <a:t>szkół  </a:t>
            </a:r>
            <a:r>
              <a:rPr lang="pl-PL" sz="1600" dirty="0"/>
              <a:t>jest objętych programem stypendialnym,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b="1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b="1" dirty="0"/>
          </a:p>
          <a:p>
            <a:pPr algn="just"/>
            <a:r>
              <a:rPr lang="pl-PL" sz="1600" b="1" u="sng" dirty="0" smtClean="0"/>
              <a:t>Współpraca obejmuje kształcenie przez szkoły uczniów na kierunkach: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Technik transportu kolejowego,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Technik dróg kolejowych i obiektów inżynieryjnych,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Technik elektroenergetyk transportu szynowego,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Technik automatyk sterowania ruchem kolejowym,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Technik teleinformatyk.</a:t>
            </a:r>
          </a:p>
          <a:p>
            <a:pPr lvl="1" algn="just"/>
            <a:endParaRPr lang="pl-PL" sz="1600" dirty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pl-PL" sz="1600" dirty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pl-PL" sz="1600" dirty="0"/>
          </a:p>
          <a:p>
            <a:pPr algn="just"/>
            <a:r>
              <a:rPr lang="pl-PL" sz="1600" b="1" dirty="0" smtClean="0"/>
              <a:t>Łączna liczba stypendystów </a:t>
            </a:r>
            <a:r>
              <a:rPr lang="pl-PL" sz="1600" dirty="0" smtClean="0"/>
              <a:t>w roku kalendarzowym </a:t>
            </a:r>
            <a:r>
              <a:rPr lang="pl-PL" sz="1600" b="1" dirty="0" smtClean="0"/>
              <a:t>2017 wyniosła </a:t>
            </a:r>
            <a:r>
              <a:rPr lang="pl-PL" sz="1600" b="1" dirty="0" smtClean="0">
                <a:solidFill>
                  <a:srgbClr val="FF0000"/>
                </a:solidFill>
              </a:rPr>
              <a:t>396 uczniów.</a:t>
            </a:r>
            <a:endParaRPr lang="pl-PL" sz="1600" b="1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1600" dirty="0" smtClean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95736" y="-171400"/>
            <a:ext cx="814705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sz="1800" b="1" dirty="0" smtClean="0">
                <a:solidFill>
                  <a:schemeClr val="bg1"/>
                </a:solidFill>
              </a:rPr>
              <a:t>Współpraca ze szkołami średnimi</a:t>
            </a:r>
            <a:endParaRPr lang="pl-PL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9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611559" y="1987713"/>
            <a:ext cx="3741737" cy="1600438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TRANSPORTU KOLEJOWEGO</a:t>
            </a:r>
          </a:p>
          <a:p>
            <a:pPr algn="ctr">
              <a:defRPr/>
            </a:pPr>
            <a:endParaRPr lang="pl-PL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klas pierwszych</a:t>
            </a:r>
          </a:p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klasy drugich</a:t>
            </a:r>
          </a:p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klas trzecich</a:t>
            </a:r>
          </a:p>
          <a:p>
            <a:pPr algn="ctr">
              <a:defRPr/>
            </a:pP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klas czwartych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11559" y="4053893"/>
            <a:ext cx="3741737" cy="16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TECHNIK AUTOMATYK STEROWANIA RUCHEM KOLEJOWYM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l-PL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klas pierwszych</a:t>
            </a:r>
          </a:p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klasy drugie</a:t>
            </a:r>
          </a:p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klasy trzecie</a:t>
            </a:r>
          </a:p>
          <a:p>
            <a:pPr algn="ctr">
              <a:defRPr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klasa czwarta 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927440" y="4053893"/>
            <a:ext cx="3821521" cy="1600438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ELEKTROENERGETYK TRANSPORTU SZYNOWEGO</a:t>
            </a:r>
          </a:p>
          <a:p>
            <a:pPr algn="ctr">
              <a:defRPr/>
            </a:pPr>
            <a:endParaRPr lang="pl-PL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klasy pierwsze</a:t>
            </a:r>
          </a:p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klasy drugie</a:t>
            </a:r>
          </a:p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klasy trzecie</a:t>
            </a:r>
          </a:p>
          <a:p>
            <a:pPr algn="ctr">
              <a:defRPr/>
            </a:pP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klasy czwarte</a:t>
            </a: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4927440" y="1991178"/>
            <a:ext cx="3821521" cy="160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 DRÓG KOLEJOWYCH </a:t>
            </a:r>
            <a:r>
              <a:rPr lang="pl-PL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OBIEKTÓW INŻYNIERYJNYCH </a:t>
            </a:r>
          </a:p>
          <a:p>
            <a:pPr algn="ctr">
              <a:defRPr/>
            </a:pPr>
            <a:endParaRPr lang="pl-PL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klasy pierwsze</a:t>
            </a:r>
          </a:p>
          <a:p>
            <a:pPr algn="ctr">
              <a:defRPr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klasy drugie</a:t>
            </a:r>
          </a:p>
          <a:p>
            <a:pPr algn="ctr">
              <a:defRPr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klasy trzecie</a:t>
            </a:r>
          </a:p>
          <a:p>
            <a:pPr algn="ctr">
              <a:defRPr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klasa czwarta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062619" y="5949280"/>
            <a:ext cx="3018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/>
              <a:t>Wszystkie klasy - 111 </a:t>
            </a:r>
          </a:p>
          <a:p>
            <a:pPr algn="ctr"/>
            <a:r>
              <a:rPr lang="pl-PL" sz="2000" b="1" dirty="0" smtClean="0"/>
              <a:t>Klasy stypendialne - 84</a:t>
            </a:r>
            <a:endParaRPr lang="pl-PL" sz="2000" b="1" dirty="0"/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195736" y="-171400"/>
            <a:ext cx="814705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sz="1800" b="1" dirty="0" smtClean="0">
                <a:solidFill>
                  <a:schemeClr val="bg1"/>
                </a:solidFill>
              </a:rPr>
              <a:t>Współpraca ze szkołami średnimi</a:t>
            </a:r>
            <a:endParaRPr lang="pl-PL" sz="1800" b="1" dirty="0">
              <a:solidFill>
                <a:schemeClr val="bg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496946" y="1121861"/>
            <a:ext cx="4341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Liczba klas w podziale na kierunki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409712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FF09A-599E-4916-ABF1-64C1E362DABF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77888" y="980728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r>
              <a:rPr lang="pl-PL" sz="2800" b="1" dirty="0" smtClean="0"/>
              <a:t>Innowacyjność i nowoczesność </a:t>
            </a:r>
            <a:br>
              <a:rPr lang="pl-PL" sz="2800" b="1" dirty="0" smtClean="0"/>
            </a:br>
            <a:r>
              <a:rPr lang="pl-PL" sz="2800" b="1" dirty="0" smtClean="0"/>
              <a:t> SPOT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2195736" y="-171400"/>
            <a:ext cx="814705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sz="1800" b="1" dirty="0" smtClean="0">
                <a:solidFill>
                  <a:schemeClr val="bg1"/>
                </a:solidFill>
              </a:rPr>
              <a:t>Współpraca ze szkołami średnimi</a:t>
            </a:r>
            <a:endParaRPr lang="pl-PL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87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rezentacja PKP PLK">
      <a:dk1>
        <a:srgbClr val="000000"/>
      </a:dk1>
      <a:lt1>
        <a:sysClr val="window" lastClr="FFFFFF"/>
      </a:lt1>
      <a:dk2>
        <a:srgbClr val="1F497D"/>
      </a:dk2>
      <a:lt2>
        <a:srgbClr val="FFFFFF"/>
      </a:lt2>
      <a:accent1>
        <a:srgbClr val="004D84"/>
      </a:accent1>
      <a:accent2>
        <a:srgbClr val="FDC90C"/>
      </a:accent2>
      <a:accent3>
        <a:srgbClr val="D9DADA"/>
      </a:accent3>
      <a:accent4>
        <a:srgbClr val="8064A2"/>
      </a:accent4>
      <a:accent5>
        <a:srgbClr val="4BACC6"/>
      </a:accent5>
      <a:accent6>
        <a:srgbClr val="F79646"/>
      </a:accent6>
      <a:hlink>
        <a:srgbClr val="004D84"/>
      </a:hlink>
      <a:folHlink>
        <a:srgbClr val="FDC90C"/>
      </a:folHlink>
    </a:clrScheme>
    <a:fontScheme name="wzorzec prezentacji PKP PL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9221</TotalTime>
  <Words>241</Words>
  <Application>Microsoft Office PowerPoint</Application>
  <PresentationFormat>Pokaz na ekranie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Motyw pakietu Office</vt:lpstr>
      <vt:lpstr>Współpraca PKP Polskie Linie Kolejowe S.A.  ze szkołami ponadgimnazjalnymi  </vt:lpstr>
      <vt:lpstr>Prezentacja programu PowerPoint</vt:lpstr>
      <vt:lpstr>Prezentacja programu PowerPoint</vt:lpstr>
      <vt:lpstr>Współpraca ze szkołami średnimi – lokalizacje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Dylewska Anna</dc:creator>
  <cp:lastModifiedBy>Dembicka Izabela</cp:lastModifiedBy>
  <cp:revision>968</cp:revision>
  <cp:lastPrinted>2017-12-18T06:22:07Z</cp:lastPrinted>
  <dcterms:created xsi:type="dcterms:W3CDTF">2014-07-02T13:15:17Z</dcterms:created>
  <dcterms:modified xsi:type="dcterms:W3CDTF">2018-04-25T06:35:43Z</dcterms:modified>
</cp:coreProperties>
</file>