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59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85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318A3-5382-41E4-BBAA-4A65E3BE615B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2F16E-6562-47C9-A0DA-975FD49406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384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68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713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755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5742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7382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9544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230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29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1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505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874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F676D-44DD-4F08-86E5-F643D21A4AF9}" type="datetimeFigureOut">
              <a:rPr lang="pl-PL" smtClean="0"/>
              <a:t>18.04.2018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65F2C-F856-4A35-8CC4-BCDC083876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642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57499" y="3234518"/>
            <a:ext cx="9144000" cy="998775"/>
          </a:xfrm>
        </p:spPr>
        <p:txBody>
          <a:bodyPr>
            <a:normAutofit/>
          </a:bodyPr>
          <a:lstStyle/>
          <a:p>
            <a:r>
              <a:rPr lang="pl-PL" sz="5400" b="1" u="sng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Polskie Stowarzyszenie Dekarzy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615" y="1186962"/>
            <a:ext cx="4633547" cy="164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11923" y="-232012"/>
            <a:ext cx="9144000" cy="1072622"/>
          </a:xfrm>
        </p:spPr>
        <p:txBody>
          <a:bodyPr>
            <a:normAutofit/>
          </a:bodyPr>
          <a:lstStyle/>
          <a:p>
            <a:r>
              <a:rPr lang="pl-PL" sz="5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KIM JESTEŚMY ?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14868" y="840610"/>
            <a:ext cx="12009060" cy="6299201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1800"/>
              </a:spcBef>
            </a:pPr>
            <a:r>
              <a:rPr lang="pl-PL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Największa branżowa organizacja pozarządowa</a:t>
            </a:r>
          </a:p>
          <a:p>
            <a:pPr algn="l">
              <a:lnSpc>
                <a:spcPct val="150000"/>
              </a:lnSpc>
              <a:spcBef>
                <a:spcPts val="1800"/>
              </a:spcBef>
            </a:pPr>
            <a:r>
              <a:rPr lang="pl-PL" sz="2200" dirty="0" smtClean="0">
                <a:solidFill>
                  <a:schemeClr val="tx2">
                    <a:lumMod val="50000"/>
                  </a:schemeClr>
                </a:solidFill>
              </a:rPr>
              <a:t>	Organizacja </a:t>
            </a: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zrzeszająca dekarzy, </a:t>
            </a:r>
            <a:r>
              <a:rPr lang="pl-PL" sz="2200" dirty="0" smtClean="0">
                <a:solidFill>
                  <a:schemeClr val="tx2">
                    <a:lumMod val="50000"/>
                  </a:schemeClr>
                </a:solidFill>
              </a:rPr>
              <a:t>blacharzy </a:t>
            </a: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i </a:t>
            </a:r>
            <a:r>
              <a:rPr lang="pl-PL" sz="2200" dirty="0" smtClean="0">
                <a:solidFill>
                  <a:schemeClr val="tx2">
                    <a:lumMod val="50000"/>
                  </a:schemeClr>
                </a:solidFill>
              </a:rPr>
              <a:t>cieśli – wszystkich wykonawców pokryć dachowych</a:t>
            </a:r>
            <a:endParaRPr lang="pl-PL" sz="2200" dirty="0">
              <a:solidFill>
                <a:schemeClr val="tx2">
                  <a:lumMod val="50000"/>
                </a:schemeClr>
              </a:solidFill>
            </a:endParaRPr>
          </a:p>
          <a:p>
            <a:pPr algn="l">
              <a:lnSpc>
                <a:spcPct val="150000"/>
              </a:lnSpc>
              <a:spcBef>
                <a:spcPts val="1800"/>
              </a:spcBef>
            </a:pP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l-PL" sz="2200" dirty="0" smtClean="0">
                <a:solidFill>
                  <a:schemeClr val="tx2">
                    <a:lumMod val="50000"/>
                  </a:schemeClr>
                </a:solidFill>
              </a:rPr>
              <a:t>Od </a:t>
            </a: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19 lat w </a:t>
            </a:r>
            <a:r>
              <a:rPr lang="pl-PL" sz="2200" dirty="0" smtClean="0">
                <a:solidFill>
                  <a:schemeClr val="tx2">
                    <a:lumMod val="50000"/>
                  </a:schemeClr>
                </a:solidFill>
              </a:rPr>
              <a:t>Polsce - 14 </a:t>
            </a: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oddziałów PSD w Polsce</a:t>
            </a:r>
          </a:p>
          <a:p>
            <a:pPr algn="l">
              <a:lnSpc>
                <a:spcPct val="150000"/>
              </a:lnSpc>
              <a:spcBef>
                <a:spcPts val="1800"/>
              </a:spcBef>
            </a:pPr>
            <a:r>
              <a:rPr lang="pl-PL" sz="2200" dirty="0" smtClean="0">
                <a:solidFill>
                  <a:schemeClr val="tx2">
                    <a:lumMod val="50000"/>
                  </a:schemeClr>
                </a:solidFill>
              </a:rPr>
              <a:t>	570 </a:t>
            </a: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firm dekarskich w szeregach </a:t>
            </a:r>
            <a:r>
              <a:rPr lang="pl-PL" sz="2200" dirty="0" smtClean="0">
                <a:solidFill>
                  <a:schemeClr val="tx2">
                    <a:lumMod val="50000"/>
                  </a:schemeClr>
                </a:solidFill>
              </a:rPr>
              <a:t>PSD, sieć ponad 5 000 wykonawców dachów</a:t>
            </a:r>
            <a:endParaRPr lang="pl-PL" sz="2200" dirty="0">
              <a:solidFill>
                <a:schemeClr val="tx2">
                  <a:lumMod val="50000"/>
                </a:schemeClr>
              </a:solidFill>
            </a:endParaRPr>
          </a:p>
          <a:p>
            <a:pPr algn="l">
              <a:lnSpc>
                <a:spcPct val="150000"/>
              </a:lnSpc>
              <a:spcBef>
                <a:spcPts val="1800"/>
              </a:spcBef>
            </a:pP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l-PL" sz="2200" dirty="0" smtClean="0">
                <a:solidFill>
                  <a:schemeClr val="tx2">
                    <a:lumMod val="50000"/>
                  </a:schemeClr>
                </a:solidFill>
              </a:rPr>
              <a:t>Ponad </a:t>
            </a: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100 producentów materiałów dachowych wspiera Naszą organizację</a:t>
            </a:r>
          </a:p>
          <a:p>
            <a:pPr algn="l">
              <a:lnSpc>
                <a:spcPct val="150000"/>
              </a:lnSpc>
              <a:spcBef>
                <a:spcPts val="1800"/>
              </a:spcBef>
            </a:pP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	Należymy do Światowej Federacji Dekarzy IFD </a:t>
            </a:r>
          </a:p>
          <a:p>
            <a:pPr algn="l">
              <a:lnSpc>
                <a:spcPct val="150000"/>
              </a:lnSpc>
              <a:spcBef>
                <a:spcPts val="1800"/>
              </a:spcBef>
            </a:pPr>
            <a:r>
              <a:rPr lang="pl-PL" sz="2200" dirty="0" smtClean="0">
                <a:solidFill>
                  <a:schemeClr val="tx2">
                    <a:lumMod val="50000"/>
                  </a:schemeClr>
                </a:solidFill>
              </a:rPr>
              <a:t>	Prowadzimy </a:t>
            </a: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wymianę dekarzy z Polski do Niemiec, Holandii, Norwegii i wielu innych krajów</a:t>
            </a:r>
          </a:p>
          <a:p>
            <a:pPr algn="l">
              <a:lnSpc>
                <a:spcPct val="150000"/>
              </a:lnSpc>
              <a:spcBef>
                <a:spcPts val="1800"/>
              </a:spcBef>
            </a:pP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l-PL" sz="2200" dirty="0" smtClean="0">
                <a:solidFill>
                  <a:schemeClr val="tx2">
                    <a:lumMod val="50000"/>
                  </a:schemeClr>
                </a:solidFill>
              </a:rPr>
              <a:t>Prezydentem </a:t>
            </a:r>
            <a:r>
              <a:rPr lang="pl-PL" sz="2200" dirty="0">
                <a:solidFill>
                  <a:schemeClr val="tx2">
                    <a:lumMod val="50000"/>
                  </a:schemeClr>
                </a:solidFill>
              </a:rPr>
              <a:t>Światowej Federacji Dekarzy </a:t>
            </a:r>
            <a:r>
              <a:rPr lang="pl-PL" sz="2200" dirty="0" smtClean="0">
                <a:solidFill>
                  <a:schemeClr val="tx2">
                    <a:lumMod val="50000"/>
                  </a:schemeClr>
                </a:solidFill>
              </a:rPr>
              <a:t>był POLAK</a:t>
            </a:r>
            <a:endParaRPr lang="pl-PL" sz="22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531" y="180842"/>
            <a:ext cx="2880946" cy="1022271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96" y="900423"/>
            <a:ext cx="609600" cy="6096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96" y="4563888"/>
            <a:ext cx="609600" cy="6096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96" y="1631428"/>
            <a:ext cx="609600" cy="60960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96" y="3097658"/>
            <a:ext cx="609600" cy="609600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96" y="2364543"/>
            <a:ext cx="609600" cy="60960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96" y="3830773"/>
            <a:ext cx="609600" cy="609600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96" y="5297003"/>
            <a:ext cx="609600" cy="60960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63" y="6030118"/>
            <a:ext cx="609600" cy="609600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307" y="3514833"/>
            <a:ext cx="1782170" cy="17821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3787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3191" y="567150"/>
            <a:ext cx="6746501" cy="549473"/>
          </a:xfrm>
        </p:spPr>
        <p:txBody>
          <a:bodyPr>
            <a:normAutofit fontScale="90000"/>
          </a:bodyPr>
          <a:lstStyle/>
          <a:p>
            <a:pPr algn="ctr"/>
            <a:r>
              <a:rPr lang="pl-PL" sz="5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CZYM SIĘ ZAJMUJEMY 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211" y="1650182"/>
            <a:ext cx="11764473" cy="520781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Tworzymy </a:t>
            </a: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klasy dekarskie w szkołach 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o profilu budowlanym</a:t>
            </a:r>
            <a:endParaRPr lang="pl-PL" sz="48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Posiadamy własne </a:t>
            </a: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środki </a:t>
            </a: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kształcenia 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dekarzy w całym kraju</a:t>
            </a:r>
            <a:endParaRPr lang="pl-PL" sz="48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	Prowadzimy kursy i szkolenia 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dla dekarzy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	Współpracujemy z Cechami Rzemiosł,  Państwową Inspekcją Pracy, Organizacjami branżowymi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Organizujemy kursy i egzaminy zawodowe – czeladnicze i mistrzowskie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	Posiadamy komisje techniczne wykonujące opinie techniczne budynków, opiniujące renowacje zabytków i prowadzące 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konsultacje z 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architektami </a:t>
            </a:r>
            <a:endParaRPr lang="pl-PL" sz="48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Organizujemy </a:t>
            </a: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praktyki zawodowe 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i gwarantujemy zatrudnienie po zakończeniu kształcenia</a:t>
            </a:r>
            <a:endParaRPr lang="pl-PL" sz="48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Opracowaliśmy: Książkę Dachy – podstawy projektowania i wykonawstwa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Opracowaliśmy i wydaliśmy pierwsze na polskim rynku </a:t>
            </a:r>
            <a:r>
              <a:rPr lang="pl-PL" sz="4800" b="1" dirty="0" smtClean="0">
                <a:solidFill>
                  <a:schemeClr val="tx2">
                    <a:lumMod val="50000"/>
                  </a:schemeClr>
                </a:solidFill>
              </a:rPr>
              <a:t>wytyczne wykonawcze dla dekarzy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 z zakresu warstw wstępnego krycia i detali wykonawczych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	Opracowaliśmy i wydaliśmy pierwszy na polskim rynku </a:t>
            </a:r>
            <a:r>
              <a:rPr lang="pl-PL" sz="4800" b="1" dirty="0" smtClean="0">
                <a:solidFill>
                  <a:schemeClr val="tx2">
                    <a:lumMod val="50000"/>
                  </a:schemeClr>
                </a:solidFill>
              </a:rPr>
              <a:t>Słownik Terminów i Nazw Dekarskich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Opracowaliśmy i wydaliśmy pierwszą na rynku książkę </a:t>
            </a:r>
            <a:r>
              <a:rPr lang="pl-PL" sz="4800" b="1" dirty="0" smtClean="0">
                <a:solidFill>
                  <a:schemeClr val="tx2">
                    <a:lumMod val="50000"/>
                  </a:schemeClr>
                </a:solidFill>
              </a:rPr>
              <a:t>serwisową dachu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, która stanowi vademecum informacji o wykonanym dachu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	Bierzemy </a:t>
            </a:r>
            <a:r>
              <a:rPr lang="pl-PL" sz="4800" dirty="0">
                <a:solidFill>
                  <a:schemeClr val="tx2">
                    <a:lumMod val="50000"/>
                  </a:schemeClr>
                </a:solidFill>
              </a:rPr>
              <a:t>udział w akcjach </a:t>
            </a:r>
            <a:r>
              <a:rPr lang="pl-PL" sz="4800" dirty="0" smtClean="0">
                <a:solidFill>
                  <a:schemeClr val="tx2">
                    <a:lumMod val="50000"/>
                  </a:schemeClr>
                </a:solidFill>
              </a:rPr>
              <a:t>charytatywnych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4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endParaRPr lang="pl-PL" sz="4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6400" b="1" dirty="0" smtClean="0">
                <a:solidFill>
                  <a:schemeClr val="tx2">
                    <a:lumMod val="50000"/>
                  </a:schemeClr>
                </a:solidFill>
              </a:rPr>
              <a:t>WSZYSTKIE DZIAŁANIA PSD FINANSOWANE SĄ ZE ŚRODKÓW WŁASNYCH I DZIĘKI WSPARCIU PARTNERÓW ORGANIZACJI </a:t>
            </a:r>
            <a:endParaRPr lang="pl-PL" sz="64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pl-PL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151" y="6212613"/>
            <a:ext cx="1334967" cy="47369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80" y="4171829"/>
            <a:ext cx="304800" cy="30480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4" y="2392501"/>
            <a:ext cx="321915" cy="321915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40" y="2748520"/>
            <a:ext cx="316054" cy="31605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54" y="3098678"/>
            <a:ext cx="304800" cy="304800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54" y="3478782"/>
            <a:ext cx="304800" cy="30480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56" y="3825042"/>
            <a:ext cx="304800" cy="304800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261" y="768524"/>
            <a:ext cx="3940641" cy="1275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endPos="0" dist="5000" dir="5400000" sy="-100000" algn="bl" rotWithShape="0"/>
          </a:effectLst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95" y="4557215"/>
            <a:ext cx="304800" cy="304800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79" y="2031896"/>
            <a:ext cx="321915" cy="321915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0" y="4922839"/>
            <a:ext cx="321915" cy="321915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11" y="5311687"/>
            <a:ext cx="321915" cy="321915"/>
          </a:xfrm>
          <a:prstGeom prst="rect">
            <a:avLst/>
          </a:prstGeom>
        </p:spPr>
      </p:pic>
      <p:pic>
        <p:nvPicPr>
          <p:cNvPr id="21" name="Obraz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4" y="1680082"/>
            <a:ext cx="321915" cy="321915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69" y="5700535"/>
            <a:ext cx="321915" cy="32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120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5445" y="2396148"/>
            <a:ext cx="10515600" cy="405740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l-PL" b="1" dirty="0" smtClean="0">
                <a:solidFill>
                  <a:srgbClr val="FF0000"/>
                </a:solidFill>
              </a:rPr>
              <a:t>ZAWÓD PRZYSZŁOŚCI DEKARZ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700" dirty="0" smtClean="0"/>
              <a:t>to autorska kampania edukacyjna Polskiego Stowarzyszenia Dekarzy, skierowana do uczniów szkół gimnazjalnych, ponad gimnazjalnych i branżowych. W ramach kampanii edukujemy także nauczycieli i rodziców.</a:t>
            </a:r>
            <a:br>
              <a:rPr lang="pl-PL" sz="2700" dirty="0" smtClean="0"/>
            </a:br>
            <a:r>
              <a:rPr lang="pl-PL" sz="2700" dirty="0"/>
              <a:t/>
            </a:r>
            <a:br>
              <a:rPr lang="pl-PL" sz="2700" dirty="0"/>
            </a:br>
            <a:r>
              <a:rPr lang="pl-PL" sz="2700" b="1" dirty="0" smtClean="0"/>
              <a:t>Kampania trwa już 2 lata. W ramach współpracy Patronatem i wsparciem objęliśmy 15 szkół o profilu budowlanym:</a:t>
            </a:r>
            <a:r>
              <a:rPr lang="pl-PL" sz="2700" dirty="0" smtClean="0"/>
              <a:t/>
            </a:r>
            <a:br>
              <a:rPr lang="pl-PL" sz="2700" dirty="0" smtClean="0"/>
            </a:br>
            <a:r>
              <a:rPr lang="pl-PL" sz="2700" dirty="0" smtClean="0"/>
              <a:t/>
            </a:r>
            <a:br>
              <a:rPr lang="pl-PL" sz="2700" dirty="0" smtClean="0"/>
            </a:br>
            <a:r>
              <a:rPr lang="pl-PL" sz="2700" dirty="0" smtClean="0"/>
              <a:t>- doposażyliśmy pracowanie praktycznej nauki zawodu w materiały budowlane</a:t>
            </a:r>
            <a:br>
              <a:rPr lang="pl-PL" sz="2700" dirty="0" smtClean="0"/>
            </a:br>
            <a:r>
              <a:rPr lang="pl-PL" sz="2700" dirty="0" smtClean="0"/>
              <a:t>- przekazaliśmy książki i słowniki uczniom klas dekarskich</a:t>
            </a:r>
            <a:br>
              <a:rPr lang="pl-PL" sz="2700" dirty="0" smtClean="0"/>
            </a:br>
            <a:r>
              <a:rPr lang="pl-PL" sz="2700" dirty="0" smtClean="0"/>
              <a:t>- przekazaliśmy narzędzia ręczne i gabarytowe do nauki praktycznej zawodu</a:t>
            </a:r>
            <a:br>
              <a:rPr lang="pl-PL" sz="2700" dirty="0" smtClean="0"/>
            </a:br>
            <a:r>
              <a:rPr lang="pl-PL" sz="2700" dirty="0" smtClean="0"/>
              <a:t>- dekarze z PSD pełnią rolę nauczycieli zawodu </a:t>
            </a:r>
            <a:br>
              <a:rPr lang="pl-PL" sz="2700" dirty="0" smtClean="0"/>
            </a:br>
            <a:r>
              <a:rPr lang="pl-PL" sz="2700" dirty="0" smtClean="0"/>
              <a:t>- udostępniamy sale ośrodków kształcenia do praktyk zawodowych uczniów</a:t>
            </a:r>
            <a:br>
              <a:rPr lang="pl-PL" sz="2700" dirty="0" smtClean="0"/>
            </a:br>
            <a:r>
              <a:rPr lang="pl-PL" sz="2700" dirty="0" smtClean="0"/>
              <a:t/>
            </a:r>
            <a:br>
              <a:rPr lang="pl-PL" sz="2700" dirty="0" smtClean="0"/>
            </a:br>
            <a:r>
              <a:rPr lang="pl-PL" sz="2700" dirty="0" smtClean="0"/>
              <a:t/>
            </a:r>
            <a:br>
              <a:rPr lang="pl-PL" sz="2700" dirty="0" smtClean="0"/>
            </a:br>
            <a:r>
              <a:rPr lang="pl-PL" sz="2700" dirty="0" smtClean="0"/>
              <a:t> </a:t>
            </a:r>
            <a:br>
              <a:rPr lang="pl-PL" sz="2700" dirty="0" smtClean="0"/>
            </a:br>
            <a:r>
              <a:rPr lang="pl-PL" sz="2700" dirty="0" smtClean="0"/>
              <a:t/>
            </a:r>
            <a:br>
              <a:rPr lang="pl-PL" sz="2700" dirty="0" smtClean="0"/>
            </a:br>
            <a:endParaRPr lang="pl-PL" sz="2700" dirty="0"/>
          </a:p>
        </p:txBody>
      </p:sp>
    </p:spTree>
    <p:extLst>
      <p:ext uri="{BB962C8B-B14F-4D97-AF65-F5344CB8AC3E}">
        <p14:creationId xmlns:p14="http://schemas.microsoft.com/office/powerpoint/2010/main" val="3427652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367" y="2096076"/>
            <a:ext cx="4517734" cy="740001"/>
          </a:xfrm>
        </p:spPr>
        <p:txBody>
          <a:bodyPr>
            <a:normAutofit/>
          </a:bodyPr>
          <a:lstStyle/>
          <a:p>
            <a:pPr algn="ctr"/>
            <a:r>
              <a:rPr lang="pl-PL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CENTRALNA AKADEMIA DEKARSKA W OLSZTYNIE</a:t>
            </a:r>
            <a:endParaRPr lang="pl-PL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50" y="1407867"/>
            <a:ext cx="5418163" cy="5160801"/>
          </a:xfr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183" y="3683468"/>
            <a:ext cx="609600" cy="6096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464" y="3540456"/>
            <a:ext cx="609600" cy="60960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162" y="2574547"/>
            <a:ext cx="609600" cy="609600"/>
          </a:xfrm>
          <a:prstGeom prst="rect">
            <a:avLst/>
          </a:prstGeom>
        </p:spPr>
      </p:pic>
      <p:sp>
        <p:nvSpPr>
          <p:cNvPr id="10" name="Tytuł 1"/>
          <p:cNvSpPr txBox="1">
            <a:spLocks/>
          </p:cNvSpPr>
          <p:nvPr/>
        </p:nvSpPr>
        <p:spPr>
          <a:xfrm>
            <a:off x="990600" y="1524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5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OŚRODKI KSZTAŁCENIA DEKARZY</a:t>
            </a:r>
            <a:endParaRPr lang="pl-PL" sz="54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748464" y="3742882"/>
            <a:ext cx="4217157" cy="721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AKADEMIA DEKARSKA W POZNANIU</a:t>
            </a:r>
            <a:endParaRPr lang="pl-PL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6705783" y="3845256"/>
            <a:ext cx="4662661" cy="809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OŚRODEK KSZTAŁCENIA DEKARZY  W PRUSZKOWIE</a:t>
            </a:r>
            <a:endParaRPr lang="pl-PL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246218"/>
            <a:ext cx="609600" cy="609600"/>
          </a:xfrm>
          <a:prstGeom prst="rect">
            <a:avLst/>
          </a:prstGeom>
        </p:spPr>
      </p:pic>
      <p:sp>
        <p:nvSpPr>
          <p:cNvPr id="14" name="Tytuł 1"/>
          <p:cNvSpPr txBox="1">
            <a:spLocks/>
          </p:cNvSpPr>
          <p:nvPr/>
        </p:nvSpPr>
        <p:spPr>
          <a:xfrm>
            <a:off x="6996796" y="3002881"/>
            <a:ext cx="4517734" cy="740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OŚRODEK KSZTAŁCENIA DEKARZY W </a:t>
            </a:r>
            <a:r>
              <a:rPr lang="pl-PL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BIAŁYMSTOKU</a:t>
            </a:r>
            <a:endParaRPr lang="pl-PL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719" y="5345724"/>
            <a:ext cx="3072510" cy="1090246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164" y="4800675"/>
            <a:ext cx="609600" cy="609600"/>
          </a:xfrm>
          <a:prstGeom prst="rect">
            <a:avLst/>
          </a:prstGeom>
        </p:spPr>
      </p:pic>
      <p:sp>
        <p:nvSpPr>
          <p:cNvPr id="17" name="Tytuł 1"/>
          <p:cNvSpPr txBox="1">
            <a:spLocks/>
          </p:cNvSpPr>
          <p:nvPr/>
        </p:nvSpPr>
        <p:spPr>
          <a:xfrm>
            <a:off x="68603" y="5410275"/>
            <a:ext cx="4662661" cy="809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OŚRODEK KSZTAŁCENIA DEKARZY W CZĘSTOCHOWIE</a:t>
            </a:r>
            <a:endParaRPr lang="pl-PL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478" y="2863094"/>
            <a:ext cx="442025" cy="442025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158262" y="2901406"/>
            <a:ext cx="46816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b="1" dirty="0">
                <a:solidFill>
                  <a:schemeClr val="tx2">
                    <a:lumMod val="50000"/>
                  </a:schemeClr>
                </a:solidFill>
              </a:rPr>
              <a:t>OŚRODEK KSZTAŁCENIA DEKARZY  W </a:t>
            </a:r>
            <a:r>
              <a:rPr lang="pl-PL" sz="1600" b="1" dirty="0" smtClean="0">
                <a:solidFill>
                  <a:schemeClr val="tx2">
                    <a:lumMod val="50000"/>
                  </a:schemeClr>
                </a:solidFill>
              </a:rPr>
              <a:t>BYDGOSZCZY</a:t>
            </a:r>
            <a:endParaRPr lang="pl-PL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75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2223" y="220423"/>
            <a:ext cx="7749216" cy="659423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ZAWÓD PRZYSZŁOŚCI DEKARZ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286" y="2940101"/>
            <a:ext cx="3401705" cy="790896"/>
          </a:xfrm>
          <a:prstGeom prst="rect">
            <a:avLst/>
          </a:prstGeom>
        </p:spPr>
      </p:pic>
      <p:pic>
        <p:nvPicPr>
          <p:cNvPr id="6" name="Symbol zastępczy zawartości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08" t="35936" r="4408" b="31821"/>
          <a:stretch/>
        </p:blipFill>
        <p:spPr>
          <a:xfrm>
            <a:off x="5067563" y="2861437"/>
            <a:ext cx="5065438" cy="1154590"/>
          </a:xfrm>
        </p:spPr>
      </p:pic>
      <p:sp>
        <p:nvSpPr>
          <p:cNvPr id="7" name="Prostokąt 6"/>
          <p:cNvSpPr/>
          <p:nvPr/>
        </p:nvSpPr>
        <p:spPr>
          <a:xfrm>
            <a:off x="4421875" y="2046855"/>
            <a:ext cx="46124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chemeClr val="tx2">
                    <a:lumMod val="50000"/>
                  </a:schemeClr>
                </a:solidFill>
              </a:rPr>
              <a:t>PARTNERZY STRATEGICZNI</a:t>
            </a:r>
          </a:p>
        </p:txBody>
      </p:sp>
      <p:sp>
        <p:nvSpPr>
          <p:cNvPr id="8" name="Prostokąt 7"/>
          <p:cNvSpPr/>
          <p:nvPr/>
        </p:nvSpPr>
        <p:spPr>
          <a:xfrm>
            <a:off x="4421875" y="4180669"/>
            <a:ext cx="46124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chemeClr val="tx2">
                    <a:lumMod val="50000"/>
                  </a:schemeClr>
                </a:solidFill>
              </a:rPr>
              <a:t>PARTNERZY MERYTORYCZNI</a:t>
            </a:r>
          </a:p>
          <a:p>
            <a:endParaRPr lang="pl-PL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354" y="5043654"/>
            <a:ext cx="3352800" cy="752865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116" y="5043654"/>
            <a:ext cx="2199862" cy="732597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225" y="228601"/>
            <a:ext cx="2031818" cy="72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7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rgbClr val="FF0000"/>
                </a:solidFill>
              </a:rPr>
              <a:t>Oczekiwania Polskiego Stowarzyszenia Dekarzy</a:t>
            </a:r>
            <a:endParaRPr lang="pl-PL" sz="40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smtClean="0"/>
              <a:t>Wsparcie Ministerstwa Edukacji Narodowej w projektach promujących Zawód Dekarz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Wsparcie działania Polskiego Stowarzyszenia Dekarzy w zakresie tworzenia wytycznych wykonawczych dla środowiska dekarzy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Wsparcie kształcenia nauczycieli zawodu w szkołach branżowych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Konsultacje MEN – PSD w zakresie kształcenia młodzieży 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94" y="5829301"/>
            <a:ext cx="2031818" cy="72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031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60712" y="3070747"/>
            <a:ext cx="9697872" cy="152307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sz="2400" b="1" dirty="0" smtClean="0">
                <a:solidFill>
                  <a:schemeClr val="tx2">
                    <a:lumMod val="50000"/>
                  </a:schemeClr>
                </a:solidFill>
              </a:rPr>
              <a:t>WWW.DEKARZ.COM.PL </a:t>
            </a:r>
          </a:p>
          <a:p>
            <a:pPr marL="0" indent="0" algn="ctr">
              <a:buNone/>
            </a:pPr>
            <a:endParaRPr lang="pl-PL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l-PL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2400" b="1" dirty="0" smtClean="0">
                <a:solidFill>
                  <a:schemeClr val="tx2">
                    <a:lumMod val="50000"/>
                  </a:schemeClr>
                </a:solidFill>
              </a:rPr>
              <a:t>www.facebook.com/polskiestowarzyszeniedekarzy</a:t>
            </a:r>
            <a:endParaRPr lang="pl-PL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928" y="782515"/>
            <a:ext cx="4980440" cy="1767254"/>
          </a:xfrm>
          <a:prstGeom prst="rect">
            <a:avLst/>
          </a:prstGeom>
        </p:spPr>
      </p:pic>
      <p:sp>
        <p:nvSpPr>
          <p:cNvPr id="6" name="AutoShape 2" descr="Image result for facebook ikona"/>
          <p:cNvSpPr>
            <a:spLocks noChangeAspect="1" noChangeArrowheads="1"/>
          </p:cNvSpPr>
          <p:nvPr/>
        </p:nvSpPr>
        <p:spPr bwMode="auto">
          <a:xfrm>
            <a:off x="155575" y="-1165225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" name="AutoShape 4" descr="Image result for facebook ikona"/>
          <p:cNvSpPr>
            <a:spLocks noChangeAspect="1" noChangeArrowheads="1"/>
          </p:cNvSpPr>
          <p:nvPr/>
        </p:nvSpPr>
        <p:spPr bwMode="auto">
          <a:xfrm>
            <a:off x="307975" y="-1012825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576808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95</Words>
  <Application>Microsoft Office PowerPoint</Application>
  <PresentationFormat>Panoramiczny</PresentationFormat>
  <Paragraphs>45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Motyw pakietu Office</vt:lpstr>
      <vt:lpstr>Polskie Stowarzyszenie Dekarzy</vt:lpstr>
      <vt:lpstr>KIM JESTEŚMY ?</vt:lpstr>
      <vt:lpstr>CZYM SIĘ ZAJMUJEMY ?</vt:lpstr>
      <vt:lpstr>ZAWÓD PRZYSZŁOŚCI DEKARZ to autorska kampania edukacyjna Polskiego Stowarzyszenia Dekarzy, skierowana do uczniów szkół gimnazjalnych, ponad gimnazjalnych i branżowych. W ramach kampanii edukujemy także nauczycieli i rodziców.  Kampania trwa już 2 lata. W ramach współpracy Patronatem i wsparciem objęliśmy 15 szkół o profilu budowlanym:  - doposażyliśmy pracowanie praktycznej nauki zawodu w materiały budowlane - przekazaliśmy książki i słowniki uczniom klas dekarskich - przekazaliśmy narzędzia ręczne i gabarytowe do nauki praktycznej zawodu - dekarze z PSD pełnią rolę nauczycieli zawodu  - udostępniamy sale ośrodków kształcenia do praktyk zawodowych uczniów      </vt:lpstr>
      <vt:lpstr>CENTRALNA AKADEMIA DEKARSKA W OLSZTYNIE</vt:lpstr>
      <vt:lpstr>ZAWÓD PRZYSZŁOŚCI DEKARZ</vt:lpstr>
      <vt:lpstr>Oczekiwania Polskiego Stowarzyszenia Dekarzy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Kamila Rosa</dc:creator>
  <cp:lastModifiedBy>Kamila Rosa</cp:lastModifiedBy>
  <cp:revision>36</cp:revision>
  <dcterms:created xsi:type="dcterms:W3CDTF">2018-03-28T20:03:46Z</dcterms:created>
  <dcterms:modified xsi:type="dcterms:W3CDTF">2018-04-18T08:32:23Z</dcterms:modified>
</cp:coreProperties>
</file>