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comments/comment2.xml" ContentType="application/vnd.openxmlformats-officedocument.presentationml.comments+xml"/>
  <Override PartName="/ppt/notesSlides/notesSlide4.xml" ContentType="application/vnd.openxmlformats-officedocument.presentationml.notesSlide+xml"/>
  <Override PartName="/ppt/comments/comment3.xml" ContentType="application/vnd.openxmlformats-officedocument.presentationml.comments+xml"/>
  <Override PartName="/ppt/notesSlides/notesSlide5.xml" ContentType="application/vnd.openxmlformats-officedocument.presentationml.notesSlide+xml"/>
  <Override PartName="/ppt/comments/comment4.xml" ContentType="application/vnd.openxmlformats-officedocument.presentationml.comments+xml"/>
  <Override PartName="/ppt/notesSlides/notesSlide6.xml" ContentType="application/vnd.openxmlformats-officedocument.presentationml.notesSlide+xml"/>
  <Override PartName="/ppt/comments/comment5.xml" ContentType="application/vnd.openxmlformats-officedocument.presentationml.comments+xml"/>
  <Override PartName="/ppt/notesSlides/notesSlide7.xml" ContentType="application/vnd.openxmlformats-officedocument.presentationml.notesSlide+xml"/>
  <Override PartName="/ppt/comments/comment6.xml" ContentType="application/vnd.openxmlformats-officedocument.presentationml.comments+xml"/>
  <Override PartName="/ppt/notesSlides/notesSlide8.xml" ContentType="application/vnd.openxmlformats-officedocument.presentationml.notesSlide+xml"/>
  <Override PartName="/ppt/comments/comment7.xml" ContentType="application/vnd.openxmlformats-officedocument.presentationml.comments+xml"/>
  <Override PartName="/ppt/notesSlides/notesSlide9.xml" ContentType="application/vnd.openxmlformats-officedocument.presentationml.notesSlide+xml"/>
  <Override PartName="/ppt/comments/comment8.xml" ContentType="application/vnd.openxmlformats-officedocument.presentationml.comments+xml"/>
  <Override PartName="/ppt/notesSlides/notesSlide10.xml" ContentType="application/vnd.openxmlformats-officedocument.presentationml.notesSlide+xml"/>
  <Override PartName="/ppt/comments/comment9.xml" ContentType="application/vnd.openxmlformats-officedocument.presentationml.comments+xml"/>
  <Override PartName="/ppt/notesSlides/notesSlide11.xml" ContentType="application/vnd.openxmlformats-officedocument.presentationml.notesSlide+xml"/>
  <Override PartName="/ppt/comments/comment10.xml" ContentType="application/vnd.openxmlformats-officedocument.presentationml.comments+xml"/>
  <Override PartName="/ppt/notesSlides/notesSlide12.xml" ContentType="application/vnd.openxmlformats-officedocument.presentationml.notesSlide+xml"/>
  <Override PartName="/ppt/comments/comment11.xml" ContentType="application/vnd.openxmlformats-officedocument.presentationml.comments+xml"/>
  <Override PartName="/ppt/notesSlides/notesSlide13.xml" ContentType="application/vnd.openxmlformats-officedocument.presentationml.notesSlide+xml"/>
  <Override PartName="/ppt/comments/comment12.xml" ContentType="application/vnd.openxmlformats-officedocument.presentationml.comments+xml"/>
  <Override PartName="/ppt/notesSlides/notesSlide14.xml" ContentType="application/vnd.openxmlformats-officedocument.presentationml.notesSlide+xml"/>
  <Override PartName="/ppt/comments/comment13.xml" ContentType="application/vnd.openxmlformats-officedocument.presentationml.comments+xml"/>
  <Override PartName="/ppt/notesSlides/notesSlide15.xml" ContentType="application/vnd.openxmlformats-officedocument.presentationml.notesSlide+xml"/>
  <Override PartName="/ppt/comments/comment14.xml" ContentType="application/vnd.openxmlformats-officedocument.presentationml.comments+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18"/>
  </p:notesMasterIdLst>
  <p:handoutMasterIdLst>
    <p:handoutMasterId r:id="rId19"/>
  </p:handoutMasterIdLst>
  <p:sldIdLst>
    <p:sldId id="293" r:id="rId2"/>
    <p:sldId id="357" r:id="rId3"/>
    <p:sldId id="365" r:id="rId4"/>
    <p:sldId id="370" r:id="rId5"/>
    <p:sldId id="368" r:id="rId6"/>
    <p:sldId id="374" r:id="rId7"/>
    <p:sldId id="372" r:id="rId8"/>
    <p:sldId id="373" r:id="rId9"/>
    <p:sldId id="360" r:id="rId10"/>
    <p:sldId id="362" r:id="rId11"/>
    <p:sldId id="363" r:id="rId12"/>
    <p:sldId id="367" r:id="rId13"/>
    <p:sldId id="366" r:id="rId14"/>
    <p:sldId id="371" r:id="rId15"/>
    <p:sldId id="378" r:id="rId16"/>
    <p:sldId id="300" r:id="rId17"/>
  </p:sldIdLst>
  <p:sldSz cx="13716000" cy="10287000"/>
  <p:notesSz cx="9926638" cy="6797675"/>
  <p:defaultTextStyle>
    <a:defPPr>
      <a:defRPr lang="en-US"/>
    </a:defPPr>
    <a:lvl1pPr marL="0" algn="l" defTabSz="457065" rtl="0" eaLnBrk="1" latinLnBrk="0" hangingPunct="1">
      <a:defRPr sz="1800" kern="1200">
        <a:solidFill>
          <a:schemeClr val="tx1"/>
        </a:solidFill>
        <a:latin typeface="+mn-lt"/>
        <a:ea typeface="+mn-ea"/>
        <a:cs typeface="+mn-cs"/>
      </a:defRPr>
    </a:lvl1pPr>
    <a:lvl2pPr marL="457065" algn="l" defTabSz="457065" rtl="0" eaLnBrk="1" latinLnBrk="0" hangingPunct="1">
      <a:defRPr sz="1800" kern="1200">
        <a:solidFill>
          <a:schemeClr val="tx1"/>
        </a:solidFill>
        <a:latin typeface="+mn-lt"/>
        <a:ea typeface="+mn-ea"/>
        <a:cs typeface="+mn-cs"/>
      </a:defRPr>
    </a:lvl2pPr>
    <a:lvl3pPr marL="914126" algn="l" defTabSz="457065" rtl="0" eaLnBrk="1" latinLnBrk="0" hangingPunct="1">
      <a:defRPr sz="1800" kern="1200">
        <a:solidFill>
          <a:schemeClr val="tx1"/>
        </a:solidFill>
        <a:latin typeface="+mn-lt"/>
        <a:ea typeface="+mn-ea"/>
        <a:cs typeface="+mn-cs"/>
      </a:defRPr>
    </a:lvl3pPr>
    <a:lvl4pPr marL="1371191" algn="l" defTabSz="457065" rtl="0" eaLnBrk="1" latinLnBrk="0" hangingPunct="1">
      <a:defRPr sz="1800" kern="1200">
        <a:solidFill>
          <a:schemeClr val="tx1"/>
        </a:solidFill>
        <a:latin typeface="+mn-lt"/>
        <a:ea typeface="+mn-ea"/>
        <a:cs typeface="+mn-cs"/>
      </a:defRPr>
    </a:lvl4pPr>
    <a:lvl5pPr marL="1828251" algn="l" defTabSz="457065" rtl="0" eaLnBrk="1" latinLnBrk="0" hangingPunct="1">
      <a:defRPr sz="1800" kern="1200">
        <a:solidFill>
          <a:schemeClr val="tx1"/>
        </a:solidFill>
        <a:latin typeface="+mn-lt"/>
        <a:ea typeface="+mn-ea"/>
        <a:cs typeface="+mn-cs"/>
      </a:defRPr>
    </a:lvl5pPr>
    <a:lvl6pPr marL="2285316" algn="l" defTabSz="457065" rtl="0" eaLnBrk="1" latinLnBrk="0" hangingPunct="1">
      <a:defRPr sz="1800" kern="1200">
        <a:solidFill>
          <a:schemeClr val="tx1"/>
        </a:solidFill>
        <a:latin typeface="+mn-lt"/>
        <a:ea typeface="+mn-ea"/>
        <a:cs typeface="+mn-cs"/>
      </a:defRPr>
    </a:lvl6pPr>
    <a:lvl7pPr marL="2742377" algn="l" defTabSz="457065" rtl="0" eaLnBrk="1" latinLnBrk="0" hangingPunct="1">
      <a:defRPr sz="1800" kern="1200">
        <a:solidFill>
          <a:schemeClr val="tx1"/>
        </a:solidFill>
        <a:latin typeface="+mn-lt"/>
        <a:ea typeface="+mn-ea"/>
        <a:cs typeface="+mn-cs"/>
      </a:defRPr>
    </a:lvl7pPr>
    <a:lvl8pPr marL="3199442" algn="l" defTabSz="457065" rtl="0" eaLnBrk="1" latinLnBrk="0" hangingPunct="1">
      <a:defRPr sz="1800" kern="1200">
        <a:solidFill>
          <a:schemeClr val="tx1"/>
        </a:solidFill>
        <a:latin typeface="+mn-lt"/>
        <a:ea typeface="+mn-ea"/>
        <a:cs typeface="+mn-cs"/>
      </a:defRPr>
    </a:lvl8pPr>
    <a:lvl9pPr marL="3656502" algn="l" defTabSz="457065"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40">
          <p15:clr>
            <a:srgbClr val="A4A3A4"/>
          </p15:clr>
        </p15:guide>
        <p15:guide id="2" pos="4320">
          <p15:clr>
            <a:srgbClr val="A4A3A4"/>
          </p15:clr>
        </p15:guide>
      </p15:sldGuideLst>
    </p:ext>
    <p:ext uri="{2D200454-40CA-4A62-9FC3-DE9A4176ACB9}">
      <p15:notesGuideLst xmlns:p15="http://schemas.microsoft.com/office/powerpoint/2012/main">
        <p15:guide id="1" orient="horz" pos="2141" userDrawn="1">
          <p15:clr>
            <a:srgbClr val="A4A3A4"/>
          </p15:clr>
        </p15:guide>
        <p15:guide id="2" pos="3127"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rada Jadwiga" initials="PJ" lastIdx="2" clrIdx="0"/>
  <p:cmAuthor id="1" name="Pawłowska Beata" initials="PB" lastIdx="1" clrIdx="1"/>
  <p:cmAuthor id="2" name="Boder Anna" initials="BA" lastIdx="1" clrIdx="2"/>
  <p:cmAuthor id="3" name="Kosiec Beata" initials="KB" lastIdx="7" clrIdx="3">
    <p:extLst>
      <p:ext uri="{19B8F6BF-5375-455C-9EA6-DF929625EA0E}">
        <p15:presenceInfo xmlns:p15="http://schemas.microsoft.com/office/powerpoint/2012/main" userId="S-1-5-21-108011500-2230804570-2763018103-1378" providerId="AD"/>
      </p:ext>
    </p:extLst>
  </p:cmAuthor>
  <p:cmAuthor id="4" name="Cisak Karmena" initials="CK" lastIdx="17" clrIdx="4">
    <p:extLst>
      <p:ext uri="{19B8F6BF-5375-455C-9EA6-DF929625EA0E}">
        <p15:presenceInfo xmlns:p15="http://schemas.microsoft.com/office/powerpoint/2012/main" userId="S-1-5-21-108011500-2230804570-2763018103-63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99FF33"/>
    <a:srgbClr val="FF9900"/>
    <a:srgbClr val="99FFCC"/>
    <a:srgbClr val="66FFFF"/>
    <a:srgbClr val="66CCFF"/>
    <a:srgbClr val="FF4B94"/>
    <a:srgbClr val="FF0066"/>
    <a:srgbClr val="66FF99"/>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626" autoAdjust="0"/>
    <p:restoredTop sz="92395" autoAdjust="0"/>
  </p:normalViewPr>
  <p:slideViewPr>
    <p:cSldViewPr snapToGrid="0">
      <p:cViewPr varScale="1">
        <p:scale>
          <a:sx n="41" d="100"/>
          <a:sy n="41" d="100"/>
        </p:scale>
        <p:origin x="53" y="53"/>
      </p:cViewPr>
      <p:guideLst>
        <p:guide orient="horz" pos="3240"/>
        <p:guide pos="4320"/>
      </p:guideLst>
    </p:cSldViewPr>
  </p:slideViewPr>
  <p:outlineViewPr>
    <p:cViewPr>
      <p:scale>
        <a:sx n="33" d="100"/>
        <a:sy n="33" d="100"/>
      </p:scale>
      <p:origin x="10" y="0"/>
    </p:cViewPr>
  </p:outlineViewPr>
  <p:notesTextViewPr>
    <p:cViewPr>
      <p:scale>
        <a:sx n="1" d="1"/>
        <a:sy n="1" d="1"/>
      </p:scale>
      <p:origin x="0" y="0"/>
    </p:cViewPr>
  </p:notesTextViewPr>
  <p:sorterViewPr>
    <p:cViewPr>
      <p:scale>
        <a:sx n="100" d="100"/>
        <a:sy n="100" d="100"/>
      </p:scale>
      <p:origin x="0" y="0"/>
    </p:cViewPr>
  </p:sorterViewPr>
  <p:notesViewPr>
    <p:cSldViewPr snapToGrid="0">
      <p:cViewPr>
        <p:scale>
          <a:sx n="70" d="100"/>
          <a:sy n="70" d="100"/>
        </p:scale>
        <p:origin x="-1526" y="619"/>
      </p:cViewPr>
      <p:guideLst>
        <p:guide orient="horz" pos="2141"/>
        <p:guide pos="312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4" dt="2018-03-07T14:26:14.907" idx="1">
    <p:pos x="10" y="10"/>
    <p:text>Zdrowie nie jest tyko brakiem choroby lecz wartością postrzeganą na wielu płąszczyznach. Takie ujęcie zdrowia wyznacza  konieczność podjęcia wielu wielu działań w celu utrzymania go.</p:text>
    <p:extLst>
      <p:ext uri="{C676402C-5697-4E1C-873F-D02D1690AC5C}">
        <p15:threadingInfo xmlns:p15="http://schemas.microsoft.com/office/powerpoint/2012/main" timeZoneBias="-60"/>
      </p:ext>
    </p:extLst>
  </p:cm>
</p:cmLst>
</file>

<file path=ppt/comments/comment10.xml><?xml version="1.0" encoding="utf-8"?>
<p:cmLst xmlns:a="http://schemas.openxmlformats.org/drawingml/2006/main" xmlns:r="http://schemas.openxmlformats.org/officeDocument/2006/relationships" xmlns:p="http://schemas.openxmlformats.org/presentationml/2006/main">
  <p:cm authorId="4" dt="2018-03-07T14:58:14.792" idx="11">
    <p:pos x="10" y="10"/>
    <p:text>Realizujac zadania w każdym z wymienionych obszarów musimy pamietać o zdrowym, bezpiecznym , higienicznym środowisku. Osoby za to dpowiedzialne powinny dołożyć starań, aby tak było.</p:text>
    <p:extLst>
      <p:ext uri="{C676402C-5697-4E1C-873F-D02D1690AC5C}">
        <p15:threadingInfo xmlns:p15="http://schemas.microsoft.com/office/powerpoint/2012/main" timeZoneBias="-60"/>
      </p:ext>
    </p:extLst>
  </p:cm>
</p:cmLst>
</file>

<file path=ppt/comments/comment11.xml><?xml version="1.0" encoding="utf-8"?>
<p:cmLst xmlns:a="http://schemas.openxmlformats.org/drawingml/2006/main" xmlns:r="http://schemas.openxmlformats.org/officeDocument/2006/relationships" xmlns:p="http://schemas.openxmlformats.org/presentationml/2006/main">
  <p:cm authorId="4" dt="2018-03-07T15:00:15.212" idx="12">
    <p:pos x="10" y="10"/>
    <p:text>kwestie te, dosć szczegółowo -  regulują przepisy prawa</p:text>
    <p:extLst>
      <p:ext uri="{C676402C-5697-4E1C-873F-D02D1690AC5C}">
        <p15:threadingInfo xmlns:p15="http://schemas.microsoft.com/office/powerpoint/2012/main" timeZoneBias="-60"/>
      </p:ext>
    </p:extLst>
  </p:cm>
</p:cmLst>
</file>

<file path=ppt/comments/comment12.xml><?xml version="1.0" encoding="utf-8"?>
<p:cmLst xmlns:a="http://schemas.openxmlformats.org/drawingml/2006/main" xmlns:r="http://schemas.openxmlformats.org/officeDocument/2006/relationships" xmlns:p="http://schemas.openxmlformats.org/presentationml/2006/main">
  <p:cm authorId="4" dt="2018-03-07T15:00:53.638" idx="13">
    <p:pos x="10" y="10"/>
    <p:text>kończąc te prezentację, chciałabym zwrócić jescze uwagę na przepsiy odnoszące się do profilaktycznej opieki zdrowotnej. Gabinety profilaktyki zdrowotnej sa miejscami, w których uczeń powinien otrzymać pomoc medyczną, w różnych zdarzeniach. jednoczęśnie to tutaj najpełniej - przy współpracy z personelem medycznym - moze byc realizowana profilaktyka zdrowotna. To miejsce styku dwóch obszarów edukacji i zdrowia.</p:text>
    <p:extLst>
      <p:ext uri="{C676402C-5697-4E1C-873F-D02D1690AC5C}">
        <p15:threadingInfo xmlns:p15="http://schemas.microsoft.com/office/powerpoint/2012/main" timeZoneBias="-60"/>
      </p:ext>
    </p:extLst>
  </p:cm>
</p:cmLst>
</file>

<file path=ppt/comments/comment13.xml><?xml version="1.0" encoding="utf-8"?>
<p:cmLst xmlns:a="http://schemas.openxmlformats.org/drawingml/2006/main" xmlns:r="http://schemas.openxmlformats.org/officeDocument/2006/relationships" xmlns:p="http://schemas.openxmlformats.org/presentationml/2006/main">
  <p:cm authorId="4" dt="2018-03-07T15:05:01.601" idx="15">
    <p:pos x="10" y="10"/>
    <p:text>zadania, któ</p:text>
    <p:extLst>
      <p:ext uri="{C676402C-5697-4E1C-873F-D02D1690AC5C}">
        <p15:threadingInfo xmlns:p15="http://schemas.microsoft.com/office/powerpoint/2012/main" timeZoneBias="-60"/>
      </p:ext>
    </p:extLst>
  </p:cm>
  <p:cm authorId="4" dt="2018-03-07T15:06:02.551" idx="16">
    <p:pos x="10" y="146"/>
    <p:text>e sa realizowane przez pielegniarkę ,/ higienistkeszkolna określają bardzo szczegółowo przepisy Ministra Zdrowia.</p:text>
    <p:extLst>
      <p:ext uri="{C676402C-5697-4E1C-873F-D02D1690AC5C}">
        <p15:threadingInfo xmlns:p15="http://schemas.microsoft.com/office/powerpoint/2012/main" timeZoneBias="-60">
          <p15:parentCm authorId="4" idx="15"/>
        </p15:threadingInfo>
      </p:ext>
    </p:extLst>
  </p:cm>
</p:cmLst>
</file>

<file path=ppt/comments/comment14.xml><?xml version="1.0" encoding="utf-8"?>
<p:cmLst xmlns:a="http://schemas.openxmlformats.org/drawingml/2006/main" xmlns:r="http://schemas.openxmlformats.org/officeDocument/2006/relationships" xmlns:p="http://schemas.openxmlformats.org/presentationml/2006/main">
  <p:cm authorId="4" dt="2018-03-07T15:06:10.652" idx="17">
    <p:pos x="10" y="10"/>
    <p:text>Więcej informacji w każdym z omawianych zagadnień znajdziecie Państwo na stronach internetowych. Zachęcam do zapoznania sie z nimi.</p:text>
    <p:extLst>
      <p:ext uri="{C676402C-5697-4E1C-873F-D02D1690AC5C}">
        <p15:threadingInfo xmlns:p15="http://schemas.microsoft.com/office/powerpoint/2012/main" timeZoneBias="-6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4" dt="2018-03-07T14:33:03.708" idx="3">
    <p:pos x="10" y="10"/>
    <p:text>którego najważniejsze zasady mozna sformułować tak jak to zaprezentowano na slajdzie.</p:text>
    <p:extLst>
      <p:ext uri="{C676402C-5697-4E1C-873F-D02D1690AC5C}">
        <p15:threadingInfo xmlns:p15="http://schemas.microsoft.com/office/powerpoint/2012/main" timeZoneBias="-6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4" dt="2018-03-07T14:34:12.280" idx="4">
    <p:pos x="10" y="10"/>
    <p:text>każda z tych zasad jest ważna w rónym stopniu. Im szybciej jes będziemy urzeczywistniać, tym lepsze efekty zdrowtne przyniosą. Szkoła obok domu rodzinnego jest tym miejscem, które ma szczególny wpływ na rozwój dziecka. Oprócz kształcenia realizuje rónież działania opiekuńczo-wychowawcze.</p:text>
    <p:extLst>
      <p:ext uri="{C676402C-5697-4E1C-873F-D02D1690AC5C}">
        <p15:threadingInfo xmlns:p15="http://schemas.microsoft.com/office/powerpoint/2012/main" timeZoneBias="-6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4" dt="2018-03-07T14:37:40.340" idx="5">
    <p:pos x="10" y="10"/>
    <p:text>każdy z obszaró wskazanych na poprzednim slajdzie ma swoje przełożenie na konkretne działania. Celem edukacji zdrowotnej jest nauczenie dziecka ne tylko jak zachować zdrowie ale ukształtowanie postawy odpowiedzialności i współodpowiedzialności za zdrowie swoje i innych osób.</p:text>
    <p:extLst>
      <p:ext uri="{C676402C-5697-4E1C-873F-D02D1690AC5C}">
        <p15:threadingInfo xmlns:p15="http://schemas.microsoft.com/office/powerpoint/2012/main" timeZoneBias="-6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4" dt="2018-03-07T14:40:23.387" idx="6">
    <p:pos x="10" y="10"/>
    <p:text>tematyka zdrowego odżywiania w szkole jest ważnym elementem nie tyklo podstawy programowej ale również programów wspierających ten obszar - np. Program dla szkół. jednocześnie należy pamiętać, że szkoła , w której dzieci przebywaja kilka godzin powinna dbać o to, aby produkty spożywane w trakcie pobytu były odopwiedniej jakości i o odpowiednim składzie. Na straży tych wymagań stoją właściwe przepisy prawne.</p:text>
    <p:extLst>
      <p:ext uri="{C676402C-5697-4E1C-873F-D02D1690AC5C}">
        <p15:threadingInfo xmlns:p15="http://schemas.microsoft.com/office/powerpoint/2012/main" timeZoneBias="-6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4" dt="2018-03-07T14:46:31.010" idx="7">
    <p:pos x="10" y="10"/>
    <p:text>ważne jest również, aby zapewnić dzieciom bezpieczne i higieniczne warunki podczas spozywania w szkole posików. Dostęp do wody pitnej, wspólne drugie śniadanie. Powinniśmy dokładać starań , zaróno do jakości spożywanych produktów  jak tez formy ich podania. Kultura spożywania posiłków to ważny aspekt edukacji żywieniowej.</p:text>
    <p:extLst>
      <p:ext uri="{C676402C-5697-4E1C-873F-D02D1690AC5C}">
        <p15:threadingInfo xmlns:p15="http://schemas.microsoft.com/office/powerpoint/2012/main" timeZoneBias="-60"/>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4" dt="2018-03-07T14:51:34.654" idx="8">
    <p:pos x="10" y="10"/>
    <p:text>zasady te stanowią treść porozumienia z 2009 r.</p:text>
    <p:extLst>
      <p:ext uri="{C676402C-5697-4E1C-873F-D02D1690AC5C}">
        <p15:threadingInfo xmlns:p15="http://schemas.microsoft.com/office/powerpoint/2012/main" timeZoneBias="-60"/>
      </p:ext>
    </p:extLst>
  </p:cm>
</p:cmLst>
</file>

<file path=ppt/comments/comment8.xml><?xml version="1.0" encoding="utf-8"?>
<p:cmLst xmlns:a="http://schemas.openxmlformats.org/drawingml/2006/main" xmlns:r="http://schemas.openxmlformats.org/officeDocument/2006/relationships" xmlns:p="http://schemas.openxmlformats.org/presentationml/2006/main">
  <p:cm authorId="4" dt="2018-03-07T14:53:00.818" idx="9">
    <p:pos x="10" y="10"/>
    <p:text>Kolejny ważny obszar to aktywność fizyczna , które jest współodpowiedzialna za zdrowie.  Istotne dla zdrowia naszych dzieci są jednak ne tyko działania w trakcie lekcji wychowania fizycznego. Sprawnosć motoryczna kształtuje codzienny styl życia, o który musimy systematycznie dbać.</p:text>
    <p:extLst>
      <p:ext uri="{C676402C-5697-4E1C-873F-D02D1690AC5C}">
        <p15:threadingInfo xmlns:p15="http://schemas.microsoft.com/office/powerpoint/2012/main" timeZoneBias="-60"/>
      </p:ext>
    </p:extLst>
  </p:cm>
</p:cmLst>
</file>

<file path=ppt/comments/comment9.xml><?xml version="1.0" encoding="utf-8"?>
<p:cmLst xmlns:a="http://schemas.openxmlformats.org/drawingml/2006/main" xmlns:r="http://schemas.openxmlformats.org/officeDocument/2006/relationships" xmlns:p="http://schemas.openxmlformats.org/presentationml/2006/main">
  <p:cm authorId="4" dt="2018-03-07T14:55:37.506" idx="10">
    <p:pos x="10" y="10"/>
    <p:text>zagadnienia dotyczące ochrony zdrowia psychicznego są realizowane zaróno systemowo w ramach podstawy programowej jak też poprzez pomoc indywidualną pschologiczno-pedagogiczną. W tym miejscu należy również podkreślić jak istotny dla zdrowia psychicznego  uczniów jest bezpieczny dostęp do Internetu.</p:text>
    <p:extLst>
      <p:ext uri="{C676402C-5697-4E1C-873F-D02D1690AC5C}">
        <p15:threadingInfo xmlns:p15="http://schemas.microsoft.com/office/powerpoint/2012/main" timeZoneBias="-6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5" y="2"/>
            <a:ext cx="4301543" cy="341064"/>
          </a:xfrm>
          <a:prstGeom prst="rect">
            <a:avLst/>
          </a:prstGeom>
        </p:spPr>
        <p:txBody>
          <a:bodyPr vert="horz" lIns="95522" tIns="47761" rIns="95522" bIns="47761" rtlCol="0"/>
          <a:lstStyle>
            <a:lvl1pPr algn="l" eaLnBrk="1" fontAlgn="auto" hangingPunct="1">
              <a:spcBef>
                <a:spcPts val="0"/>
              </a:spcBef>
              <a:spcAft>
                <a:spcPts val="0"/>
              </a:spcAft>
              <a:defRPr sz="1400">
                <a:latin typeface="+mn-lt"/>
              </a:defRPr>
            </a:lvl1pPr>
          </a:lstStyle>
          <a:p>
            <a:pPr>
              <a:defRPr/>
            </a:pPr>
            <a:endParaRPr lang="pl-PL"/>
          </a:p>
        </p:txBody>
      </p:sp>
      <p:sp>
        <p:nvSpPr>
          <p:cNvPr id="3" name="Symbol zastępczy daty 2"/>
          <p:cNvSpPr>
            <a:spLocks noGrp="1"/>
          </p:cNvSpPr>
          <p:nvPr>
            <p:ph type="dt" sz="quarter" idx="1"/>
          </p:nvPr>
        </p:nvSpPr>
        <p:spPr>
          <a:xfrm>
            <a:off x="5622806" y="2"/>
            <a:ext cx="4301543" cy="341064"/>
          </a:xfrm>
          <a:prstGeom prst="rect">
            <a:avLst/>
          </a:prstGeom>
        </p:spPr>
        <p:txBody>
          <a:bodyPr vert="horz" lIns="95522" tIns="47761" rIns="95522" bIns="47761" rtlCol="0"/>
          <a:lstStyle>
            <a:lvl1pPr algn="r" eaLnBrk="1" fontAlgn="auto" hangingPunct="1">
              <a:spcBef>
                <a:spcPts val="0"/>
              </a:spcBef>
              <a:spcAft>
                <a:spcPts val="0"/>
              </a:spcAft>
              <a:defRPr sz="1400" smtClean="0">
                <a:latin typeface="+mn-lt"/>
              </a:defRPr>
            </a:lvl1pPr>
          </a:lstStyle>
          <a:p>
            <a:pPr>
              <a:defRPr/>
            </a:pPr>
            <a:fld id="{5D2C907A-4B27-477B-9238-8D8713B1A14F}" type="datetimeFigureOut">
              <a:rPr lang="pl-PL"/>
              <a:pPr>
                <a:defRPr/>
              </a:pPr>
              <a:t>2018-03-20</a:t>
            </a:fld>
            <a:endParaRPr lang="pl-PL"/>
          </a:p>
        </p:txBody>
      </p:sp>
      <p:sp>
        <p:nvSpPr>
          <p:cNvPr id="4" name="Symbol zastępczy stopki 3"/>
          <p:cNvSpPr>
            <a:spLocks noGrp="1"/>
          </p:cNvSpPr>
          <p:nvPr>
            <p:ph type="ftr" sz="quarter" idx="2"/>
          </p:nvPr>
        </p:nvSpPr>
        <p:spPr>
          <a:xfrm>
            <a:off x="5" y="6456612"/>
            <a:ext cx="4301543" cy="341064"/>
          </a:xfrm>
          <a:prstGeom prst="rect">
            <a:avLst/>
          </a:prstGeom>
        </p:spPr>
        <p:txBody>
          <a:bodyPr vert="horz" lIns="95522" tIns="47761" rIns="95522" bIns="47761" rtlCol="0" anchor="b"/>
          <a:lstStyle>
            <a:lvl1pPr algn="l" eaLnBrk="1" fontAlgn="auto" hangingPunct="1">
              <a:spcBef>
                <a:spcPts val="0"/>
              </a:spcBef>
              <a:spcAft>
                <a:spcPts val="0"/>
              </a:spcAft>
              <a:defRPr sz="1400">
                <a:latin typeface="+mn-lt"/>
              </a:defRPr>
            </a:lvl1pPr>
          </a:lstStyle>
          <a:p>
            <a:pPr>
              <a:defRPr/>
            </a:pPr>
            <a:endParaRPr lang="pl-PL"/>
          </a:p>
        </p:txBody>
      </p:sp>
      <p:sp>
        <p:nvSpPr>
          <p:cNvPr id="5" name="Symbol zastępczy numeru slajdu 4"/>
          <p:cNvSpPr>
            <a:spLocks noGrp="1"/>
          </p:cNvSpPr>
          <p:nvPr>
            <p:ph type="sldNum" sz="quarter" idx="3"/>
          </p:nvPr>
        </p:nvSpPr>
        <p:spPr>
          <a:xfrm>
            <a:off x="5622806" y="6456612"/>
            <a:ext cx="4301543" cy="341064"/>
          </a:xfrm>
          <a:prstGeom prst="rect">
            <a:avLst/>
          </a:prstGeom>
        </p:spPr>
        <p:txBody>
          <a:bodyPr vert="horz" lIns="95522" tIns="47761" rIns="95522" bIns="47761" rtlCol="0" anchor="b"/>
          <a:lstStyle>
            <a:lvl1pPr algn="r" eaLnBrk="1" fontAlgn="auto" hangingPunct="1">
              <a:spcBef>
                <a:spcPts val="0"/>
              </a:spcBef>
              <a:spcAft>
                <a:spcPts val="0"/>
              </a:spcAft>
              <a:defRPr sz="1400" smtClean="0">
                <a:latin typeface="+mn-lt"/>
              </a:defRPr>
            </a:lvl1pPr>
          </a:lstStyle>
          <a:p>
            <a:pPr>
              <a:defRPr/>
            </a:pPr>
            <a:fld id="{061757D9-E7DD-49DB-8899-4D5C4CAE7F0A}" type="slidenum">
              <a:rPr lang="pl-PL"/>
              <a:pPr>
                <a:defRPr/>
              </a:pPr>
              <a:t>‹#›</a:t>
            </a:fld>
            <a:endParaRPr lang="pl-PL"/>
          </a:p>
        </p:txBody>
      </p:sp>
    </p:spTree>
    <p:extLst>
      <p:ext uri="{BB962C8B-B14F-4D97-AF65-F5344CB8AC3E}">
        <p14:creationId xmlns:p14="http://schemas.microsoft.com/office/powerpoint/2010/main" val="17672563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5" y="2"/>
            <a:ext cx="4301543" cy="341064"/>
          </a:xfrm>
          <a:prstGeom prst="rect">
            <a:avLst/>
          </a:prstGeom>
        </p:spPr>
        <p:txBody>
          <a:bodyPr vert="horz" lIns="95522" tIns="47761" rIns="95522" bIns="47761" rtlCol="0"/>
          <a:lstStyle>
            <a:lvl1pPr algn="l" eaLnBrk="1" fontAlgn="auto" hangingPunct="1">
              <a:spcBef>
                <a:spcPts val="0"/>
              </a:spcBef>
              <a:spcAft>
                <a:spcPts val="0"/>
              </a:spcAft>
              <a:defRPr sz="1400">
                <a:latin typeface="+mn-lt"/>
              </a:defRPr>
            </a:lvl1pPr>
          </a:lstStyle>
          <a:p>
            <a:pPr>
              <a:defRPr/>
            </a:pPr>
            <a:endParaRPr lang="pl-PL"/>
          </a:p>
        </p:txBody>
      </p:sp>
      <p:sp>
        <p:nvSpPr>
          <p:cNvPr id="3" name="Symbol zastępczy daty 2"/>
          <p:cNvSpPr>
            <a:spLocks noGrp="1"/>
          </p:cNvSpPr>
          <p:nvPr>
            <p:ph type="dt" idx="1"/>
          </p:nvPr>
        </p:nvSpPr>
        <p:spPr>
          <a:xfrm>
            <a:off x="5622806" y="2"/>
            <a:ext cx="4301543" cy="341064"/>
          </a:xfrm>
          <a:prstGeom prst="rect">
            <a:avLst/>
          </a:prstGeom>
        </p:spPr>
        <p:txBody>
          <a:bodyPr vert="horz" lIns="95522" tIns="47761" rIns="95522" bIns="47761" rtlCol="0"/>
          <a:lstStyle>
            <a:lvl1pPr algn="r" eaLnBrk="1" fontAlgn="auto" hangingPunct="1">
              <a:spcBef>
                <a:spcPts val="0"/>
              </a:spcBef>
              <a:spcAft>
                <a:spcPts val="0"/>
              </a:spcAft>
              <a:defRPr sz="1400" smtClean="0">
                <a:latin typeface="+mn-lt"/>
              </a:defRPr>
            </a:lvl1pPr>
          </a:lstStyle>
          <a:p>
            <a:pPr>
              <a:defRPr/>
            </a:pPr>
            <a:fld id="{0B9E7441-C797-4C5A-8B53-90B38E824291}" type="datetimeFigureOut">
              <a:rPr lang="pl-PL"/>
              <a:pPr>
                <a:defRPr/>
              </a:pPr>
              <a:t>2018-03-20</a:t>
            </a:fld>
            <a:endParaRPr lang="pl-PL"/>
          </a:p>
        </p:txBody>
      </p:sp>
      <p:sp>
        <p:nvSpPr>
          <p:cNvPr id="4" name="Symbol zastępczy obrazu slajdu 3"/>
          <p:cNvSpPr>
            <a:spLocks noGrp="1" noRot="1" noChangeAspect="1"/>
          </p:cNvSpPr>
          <p:nvPr>
            <p:ph type="sldImg" idx="2"/>
          </p:nvPr>
        </p:nvSpPr>
        <p:spPr>
          <a:xfrm>
            <a:off x="3435350" y="850900"/>
            <a:ext cx="3055938" cy="2292350"/>
          </a:xfrm>
          <a:prstGeom prst="rect">
            <a:avLst/>
          </a:prstGeom>
          <a:noFill/>
          <a:ln w="12700">
            <a:solidFill>
              <a:prstClr val="black"/>
            </a:solidFill>
          </a:ln>
        </p:spPr>
        <p:txBody>
          <a:bodyPr vert="horz" lIns="95522" tIns="47761" rIns="95522" bIns="47761" rtlCol="0" anchor="ctr"/>
          <a:lstStyle/>
          <a:p>
            <a:pPr lvl="0"/>
            <a:endParaRPr lang="pl-PL" noProof="0"/>
          </a:p>
        </p:txBody>
      </p:sp>
      <p:sp>
        <p:nvSpPr>
          <p:cNvPr id="5" name="Symbol zastępczy notatek 4"/>
          <p:cNvSpPr>
            <a:spLocks noGrp="1"/>
          </p:cNvSpPr>
          <p:nvPr>
            <p:ph type="body" sz="quarter" idx="3"/>
          </p:nvPr>
        </p:nvSpPr>
        <p:spPr>
          <a:xfrm>
            <a:off x="992665" y="3271381"/>
            <a:ext cx="7941310" cy="2676586"/>
          </a:xfrm>
          <a:prstGeom prst="rect">
            <a:avLst/>
          </a:prstGeom>
        </p:spPr>
        <p:txBody>
          <a:bodyPr vert="horz" lIns="95522" tIns="47761" rIns="95522" bIns="47761" rtlCol="0"/>
          <a:lstStyle/>
          <a:p>
            <a:pPr lvl="0"/>
            <a:r>
              <a:rPr lang="pl-PL" noProof="0"/>
              <a:t>Edytuj style wzorca tekstu</a:t>
            </a:r>
          </a:p>
          <a:p>
            <a:pPr lvl="1"/>
            <a:r>
              <a:rPr lang="pl-PL" noProof="0"/>
              <a:t>Drugi poziom</a:t>
            </a:r>
          </a:p>
          <a:p>
            <a:pPr lvl="2"/>
            <a:r>
              <a:rPr lang="pl-PL" noProof="0"/>
              <a:t>Trzeci poziom</a:t>
            </a:r>
          </a:p>
          <a:p>
            <a:pPr lvl="3"/>
            <a:r>
              <a:rPr lang="pl-PL" noProof="0"/>
              <a:t>Czwarty poziom</a:t>
            </a:r>
          </a:p>
          <a:p>
            <a:pPr lvl="4"/>
            <a:r>
              <a:rPr lang="pl-PL" noProof="0"/>
              <a:t>Piąty poziom</a:t>
            </a:r>
          </a:p>
        </p:txBody>
      </p:sp>
      <p:sp>
        <p:nvSpPr>
          <p:cNvPr id="6" name="Symbol zastępczy stopki 5"/>
          <p:cNvSpPr>
            <a:spLocks noGrp="1"/>
          </p:cNvSpPr>
          <p:nvPr>
            <p:ph type="ftr" sz="quarter" idx="4"/>
          </p:nvPr>
        </p:nvSpPr>
        <p:spPr>
          <a:xfrm>
            <a:off x="5" y="6456612"/>
            <a:ext cx="4301543" cy="341064"/>
          </a:xfrm>
          <a:prstGeom prst="rect">
            <a:avLst/>
          </a:prstGeom>
        </p:spPr>
        <p:txBody>
          <a:bodyPr vert="horz" lIns="95522" tIns="47761" rIns="95522" bIns="47761" rtlCol="0" anchor="b"/>
          <a:lstStyle>
            <a:lvl1pPr algn="l" eaLnBrk="1" fontAlgn="auto" hangingPunct="1">
              <a:spcBef>
                <a:spcPts val="0"/>
              </a:spcBef>
              <a:spcAft>
                <a:spcPts val="0"/>
              </a:spcAft>
              <a:defRPr sz="1400">
                <a:latin typeface="+mn-lt"/>
              </a:defRPr>
            </a:lvl1pPr>
          </a:lstStyle>
          <a:p>
            <a:pPr>
              <a:defRPr/>
            </a:pPr>
            <a:endParaRPr lang="pl-PL"/>
          </a:p>
        </p:txBody>
      </p:sp>
      <p:sp>
        <p:nvSpPr>
          <p:cNvPr id="7" name="Symbol zastępczy numeru slajdu 6"/>
          <p:cNvSpPr>
            <a:spLocks noGrp="1"/>
          </p:cNvSpPr>
          <p:nvPr>
            <p:ph type="sldNum" sz="quarter" idx="5"/>
          </p:nvPr>
        </p:nvSpPr>
        <p:spPr>
          <a:xfrm>
            <a:off x="5622806" y="6456612"/>
            <a:ext cx="4301543" cy="341064"/>
          </a:xfrm>
          <a:prstGeom prst="rect">
            <a:avLst/>
          </a:prstGeom>
        </p:spPr>
        <p:txBody>
          <a:bodyPr vert="horz" lIns="95522" tIns="47761" rIns="95522" bIns="47761" rtlCol="0" anchor="b"/>
          <a:lstStyle>
            <a:lvl1pPr algn="r" eaLnBrk="1" fontAlgn="auto" hangingPunct="1">
              <a:spcBef>
                <a:spcPts val="0"/>
              </a:spcBef>
              <a:spcAft>
                <a:spcPts val="0"/>
              </a:spcAft>
              <a:defRPr sz="1400" smtClean="0">
                <a:latin typeface="+mn-lt"/>
              </a:defRPr>
            </a:lvl1pPr>
          </a:lstStyle>
          <a:p>
            <a:pPr>
              <a:defRPr/>
            </a:pPr>
            <a:fld id="{7250DB90-9462-447A-B12E-26BB9CB07125}" type="slidenum">
              <a:rPr lang="pl-PL"/>
              <a:pPr>
                <a:defRPr/>
              </a:pPr>
              <a:t>‹#›</a:t>
            </a:fld>
            <a:endParaRPr lang="pl-PL"/>
          </a:p>
        </p:txBody>
      </p:sp>
    </p:spTree>
    <p:extLst>
      <p:ext uri="{BB962C8B-B14F-4D97-AF65-F5344CB8AC3E}">
        <p14:creationId xmlns:p14="http://schemas.microsoft.com/office/powerpoint/2010/main" val="387508142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800" kern="1200">
        <a:solidFill>
          <a:schemeClr val="tx1"/>
        </a:solidFill>
        <a:latin typeface="+mn-lt"/>
        <a:ea typeface="+mn-ea"/>
        <a:cs typeface="+mn-cs"/>
      </a:defRPr>
    </a:lvl1pPr>
    <a:lvl2pPr marL="685593" algn="l" rtl="0" fontAlgn="base">
      <a:spcBef>
        <a:spcPct val="30000"/>
      </a:spcBef>
      <a:spcAft>
        <a:spcPct val="0"/>
      </a:spcAft>
      <a:defRPr sz="1800" kern="1200">
        <a:solidFill>
          <a:schemeClr val="tx1"/>
        </a:solidFill>
        <a:latin typeface="+mn-lt"/>
        <a:ea typeface="+mn-ea"/>
        <a:cs typeface="+mn-cs"/>
      </a:defRPr>
    </a:lvl2pPr>
    <a:lvl3pPr marL="1371191" algn="l" rtl="0" fontAlgn="base">
      <a:spcBef>
        <a:spcPct val="30000"/>
      </a:spcBef>
      <a:spcAft>
        <a:spcPct val="0"/>
      </a:spcAft>
      <a:defRPr sz="1800" kern="1200">
        <a:solidFill>
          <a:schemeClr val="tx1"/>
        </a:solidFill>
        <a:latin typeface="+mn-lt"/>
        <a:ea typeface="+mn-ea"/>
        <a:cs typeface="+mn-cs"/>
      </a:defRPr>
    </a:lvl3pPr>
    <a:lvl4pPr marL="2056784" algn="l" rtl="0" fontAlgn="base">
      <a:spcBef>
        <a:spcPct val="30000"/>
      </a:spcBef>
      <a:spcAft>
        <a:spcPct val="0"/>
      </a:spcAft>
      <a:defRPr sz="1800" kern="1200">
        <a:solidFill>
          <a:schemeClr val="tx1"/>
        </a:solidFill>
        <a:latin typeface="+mn-lt"/>
        <a:ea typeface="+mn-ea"/>
        <a:cs typeface="+mn-cs"/>
      </a:defRPr>
    </a:lvl4pPr>
    <a:lvl5pPr marL="2742377" algn="l" rtl="0" fontAlgn="base">
      <a:spcBef>
        <a:spcPct val="30000"/>
      </a:spcBef>
      <a:spcAft>
        <a:spcPct val="0"/>
      </a:spcAft>
      <a:defRPr sz="1800" kern="1200">
        <a:solidFill>
          <a:schemeClr val="tx1"/>
        </a:solidFill>
        <a:latin typeface="+mn-lt"/>
        <a:ea typeface="+mn-ea"/>
        <a:cs typeface="+mn-cs"/>
      </a:defRPr>
    </a:lvl5pPr>
    <a:lvl6pPr marL="3427973" algn="l" defTabSz="1371191" rtl="0" eaLnBrk="1" latinLnBrk="0" hangingPunct="1">
      <a:defRPr sz="1800" kern="1200">
        <a:solidFill>
          <a:schemeClr val="tx1"/>
        </a:solidFill>
        <a:latin typeface="+mn-lt"/>
        <a:ea typeface="+mn-ea"/>
        <a:cs typeface="+mn-cs"/>
      </a:defRPr>
    </a:lvl6pPr>
    <a:lvl7pPr marL="4113567" algn="l" defTabSz="1371191" rtl="0" eaLnBrk="1" latinLnBrk="0" hangingPunct="1">
      <a:defRPr sz="1800" kern="1200">
        <a:solidFill>
          <a:schemeClr val="tx1"/>
        </a:solidFill>
        <a:latin typeface="+mn-lt"/>
        <a:ea typeface="+mn-ea"/>
        <a:cs typeface="+mn-cs"/>
      </a:defRPr>
    </a:lvl7pPr>
    <a:lvl8pPr marL="4799160" algn="l" defTabSz="1371191" rtl="0" eaLnBrk="1" latinLnBrk="0" hangingPunct="1">
      <a:defRPr sz="1800" kern="1200">
        <a:solidFill>
          <a:schemeClr val="tx1"/>
        </a:solidFill>
        <a:latin typeface="+mn-lt"/>
        <a:ea typeface="+mn-ea"/>
        <a:cs typeface="+mn-cs"/>
      </a:defRPr>
    </a:lvl8pPr>
    <a:lvl9pPr marL="5484753" algn="l" defTabSz="1371191" rtl="0" eaLnBrk="1" latinLnBrk="0" hangingPunct="1">
      <a:defRPr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pPr>
              <a:defRPr/>
            </a:pPr>
            <a:fld id="{7250DB90-9462-447A-B12E-26BB9CB07125}" type="slidenum">
              <a:rPr lang="pl-PL" smtClean="0"/>
              <a:pPr>
                <a:defRPr/>
              </a:pPr>
              <a:t>1</a:t>
            </a:fld>
            <a:endParaRPr lang="pl-PL"/>
          </a:p>
        </p:txBody>
      </p:sp>
    </p:spTree>
    <p:extLst>
      <p:ext uri="{BB962C8B-B14F-4D97-AF65-F5344CB8AC3E}">
        <p14:creationId xmlns:p14="http://schemas.microsoft.com/office/powerpoint/2010/main" val="27643038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pPr>
              <a:defRPr/>
            </a:pPr>
            <a:fld id="{7250DB90-9462-447A-B12E-26BB9CB07125}" type="slidenum">
              <a:rPr lang="pl-PL" smtClean="0"/>
              <a:pPr>
                <a:defRPr/>
              </a:pPr>
              <a:t>10</a:t>
            </a:fld>
            <a:endParaRPr lang="pl-PL"/>
          </a:p>
        </p:txBody>
      </p:sp>
    </p:spTree>
    <p:extLst>
      <p:ext uri="{BB962C8B-B14F-4D97-AF65-F5344CB8AC3E}">
        <p14:creationId xmlns:p14="http://schemas.microsoft.com/office/powerpoint/2010/main" val="17580072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pPr>
              <a:defRPr/>
            </a:pPr>
            <a:fld id="{7250DB90-9462-447A-B12E-26BB9CB07125}" type="slidenum">
              <a:rPr lang="pl-PL" smtClean="0"/>
              <a:pPr>
                <a:defRPr/>
              </a:pPr>
              <a:t>11</a:t>
            </a:fld>
            <a:endParaRPr lang="pl-PL"/>
          </a:p>
        </p:txBody>
      </p:sp>
    </p:spTree>
    <p:extLst>
      <p:ext uri="{BB962C8B-B14F-4D97-AF65-F5344CB8AC3E}">
        <p14:creationId xmlns:p14="http://schemas.microsoft.com/office/powerpoint/2010/main" val="24272205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pPr>
              <a:defRPr/>
            </a:pPr>
            <a:fld id="{7250DB90-9462-447A-B12E-26BB9CB07125}" type="slidenum">
              <a:rPr lang="pl-PL" smtClean="0"/>
              <a:pPr>
                <a:defRPr/>
              </a:pPr>
              <a:t>12</a:t>
            </a:fld>
            <a:endParaRPr lang="pl-PL"/>
          </a:p>
        </p:txBody>
      </p:sp>
    </p:spTree>
    <p:extLst>
      <p:ext uri="{BB962C8B-B14F-4D97-AF65-F5344CB8AC3E}">
        <p14:creationId xmlns:p14="http://schemas.microsoft.com/office/powerpoint/2010/main" val="23257292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pPr>
              <a:defRPr/>
            </a:pPr>
            <a:fld id="{7250DB90-9462-447A-B12E-26BB9CB07125}" type="slidenum">
              <a:rPr lang="pl-PL" smtClean="0"/>
              <a:pPr>
                <a:defRPr/>
              </a:pPr>
              <a:t>13</a:t>
            </a:fld>
            <a:endParaRPr lang="pl-PL"/>
          </a:p>
        </p:txBody>
      </p:sp>
    </p:spTree>
    <p:extLst>
      <p:ext uri="{BB962C8B-B14F-4D97-AF65-F5344CB8AC3E}">
        <p14:creationId xmlns:p14="http://schemas.microsoft.com/office/powerpoint/2010/main" val="16971014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pPr>
              <a:defRPr/>
            </a:pPr>
            <a:fld id="{7250DB90-9462-447A-B12E-26BB9CB07125}" type="slidenum">
              <a:rPr lang="pl-PL" smtClean="0"/>
              <a:pPr>
                <a:defRPr/>
              </a:pPr>
              <a:t>14</a:t>
            </a:fld>
            <a:endParaRPr lang="pl-PL"/>
          </a:p>
        </p:txBody>
      </p:sp>
    </p:spTree>
    <p:extLst>
      <p:ext uri="{BB962C8B-B14F-4D97-AF65-F5344CB8AC3E}">
        <p14:creationId xmlns:p14="http://schemas.microsoft.com/office/powerpoint/2010/main" val="32820638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pPr>
              <a:defRPr/>
            </a:pPr>
            <a:fld id="{7250DB90-9462-447A-B12E-26BB9CB07125}" type="slidenum">
              <a:rPr lang="pl-PL" smtClean="0"/>
              <a:pPr>
                <a:defRPr/>
              </a:pPr>
              <a:t>15</a:t>
            </a:fld>
            <a:endParaRPr lang="pl-PL"/>
          </a:p>
        </p:txBody>
      </p:sp>
    </p:spTree>
    <p:extLst>
      <p:ext uri="{BB962C8B-B14F-4D97-AF65-F5344CB8AC3E}">
        <p14:creationId xmlns:p14="http://schemas.microsoft.com/office/powerpoint/2010/main" val="1474265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pPr>
              <a:defRPr/>
            </a:pPr>
            <a:fld id="{7250DB90-9462-447A-B12E-26BB9CB07125}" type="slidenum">
              <a:rPr lang="pl-PL" smtClean="0"/>
              <a:pPr>
                <a:defRPr/>
              </a:pPr>
              <a:t>16</a:t>
            </a:fld>
            <a:endParaRPr lang="pl-PL"/>
          </a:p>
        </p:txBody>
      </p:sp>
    </p:spTree>
    <p:extLst>
      <p:ext uri="{BB962C8B-B14F-4D97-AF65-F5344CB8AC3E}">
        <p14:creationId xmlns:p14="http://schemas.microsoft.com/office/powerpoint/2010/main" val="5195414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pPr>
              <a:defRPr/>
            </a:pPr>
            <a:fld id="{7250DB90-9462-447A-B12E-26BB9CB07125}" type="slidenum">
              <a:rPr lang="pl-PL" smtClean="0"/>
              <a:pPr>
                <a:defRPr/>
              </a:pPr>
              <a:t>2</a:t>
            </a:fld>
            <a:endParaRPr lang="pl-PL"/>
          </a:p>
        </p:txBody>
      </p:sp>
    </p:spTree>
    <p:extLst>
      <p:ext uri="{BB962C8B-B14F-4D97-AF65-F5344CB8AC3E}">
        <p14:creationId xmlns:p14="http://schemas.microsoft.com/office/powerpoint/2010/main" val="4955724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pPr>
              <a:defRPr/>
            </a:pPr>
            <a:fld id="{7250DB90-9462-447A-B12E-26BB9CB07125}" type="slidenum">
              <a:rPr lang="pl-PL" smtClean="0"/>
              <a:pPr>
                <a:defRPr/>
              </a:pPr>
              <a:t>3</a:t>
            </a:fld>
            <a:endParaRPr lang="pl-PL"/>
          </a:p>
        </p:txBody>
      </p:sp>
    </p:spTree>
    <p:extLst>
      <p:ext uri="{BB962C8B-B14F-4D97-AF65-F5344CB8AC3E}">
        <p14:creationId xmlns:p14="http://schemas.microsoft.com/office/powerpoint/2010/main" val="3782539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7250DB90-9462-447A-B12E-26BB9CB07125}" type="slidenum">
              <a:rPr lang="pl-PL" smtClean="0"/>
              <a:pPr>
                <a:defRPr/>
              </a:pPr>
              <a:t>4</a:t>
            </a:fld>
            <a:endParaRPr lang="pl-PL"/>
          </a:p>
        </p:txBody>
      </p:sp>
    </p:spTree>
    <p:extLst>
      <p:ext uri="{BB962C8B-B14F-4D97-AF65-F5344CB8AC3E}">
        <p14:creationId xmlns:p14="http://schemas.microsoft.com/office/powerpoint/2010/main" val="12653755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pPr>
              <a:defRPr/>
            </a:pPr>
            <a:fld id="{7250DB90-9462-447A-B12E-26BB9CB07125}" type="slidenum">
              <a:rPr lang="pl-PL" smtClean="0"/>
              <a:pPr>
                <a:defRPr/>
              </a:pPr>
              <a:t>5</a:t>
            </a:fld>
            <a:endParaRPr lang="pl-PL"/>
          </a:p>
        </p:txBody>
      </p:sp>
    </p:spTree>
    <p:extLst>
      <p:ext uri="{BB962C8B-B14F-4D97-AF65-F5344CB8AC3E}">
        <p14:creationId xmlns:p14="http://schemas.microsoft.com/office/powerpoint/2010/main" val="6026072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pPr>
              <a:defRPr/>
            </a:pPr>
            <a:fld id="{7250DB90-9462-447A-B12E-26BB9CB07125}" type="slidenum">
              <a:rPr lang="pl-PL" smtClean="0"/>
              <a:pPr>
                <a:defRPr/>
              </a:pPr>
              <a:t>6</a:t>
            </a:fld>
            <a:endParaRPr lang="pl-PL"/>
          </a:p>
        </p:txBody>
      </p:sp>
    </p:spTree>
    <p:extLst>
      <p:ext uri="{BB962C8B-B14F-4D97-AF65-F5344CB8AC3E}">
        <p14:creationId xmlns:p14="http://schemas.microsoft.com/office/powerpoint/2010/main" val="16883446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pPr>
              <a:defRPr/>
            </a:pPr>
            <a:fld id="{7250DB90-9462-447A-B12E-26BB9CB07125}" type="slidenum">
              <a:rPr lang="pl-PL" smtClean="0"/>
              <a:pPr>
                <a:defRPr/>
              </a:pPr>
              <a:t>7</a:t>
            </a:fld>
            <a:endParaRPr lang="pl-PL"/>
          </a:p>
        </p:txBody>
      </p:sp>
    </p:spTree>
    <p:extLst>
      <p:ext uri="{BB962C8B-B14F-4D97-AF65-F5344CB8AC3E}">
        <p14:creationId xmlns:p14="http://schemas.microsoft.com/office/powerpoint/2010/main" val="747072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pPr>
              <a:defRPr/>
            </a:pPr>
            <a:fld id="{7250DB90-9462-447A-B12E-26BB9CB07125}" type="slidenum">
              <a:rPr lang="pl-PL" smtClean="0"/>
              <a:pPr>
                <a:defRPr/>
              </a:pPr>
              <a:t>8</a:t>
            </a:fld>
            <a:endParaRPr lang="pl-PL"/>
          </a:p>
        </p:txBody>
      </p:sp>
    </p:spTree>
    <p:extLst>
      <p:ext uri="{BB962C8B-B14F-4D97-AF65-F5344CB8AC3E}">
        <p14:creationId xmlns:p14="http://schemas.microsoft.com/office/powerpoint/2010/main" val="23083320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pPr>
              <a:defRPr/>
            </a:pPr>
            <a:fld id="{7250DB90-9462-447A-B12E-26BB9CB07125}" type="slidenum">
              <a:rPr lang="pl-PL" smtClean="0"/>
              <a:pPr>
                <a:defRPr/>
              </a:pPr>
              <a:t>9</a:t>
            </a:fld>
            <a:endParaRPr lang="pl-PL"/>
          </a:p>
        </p:txBody>
      </p:sp>
    </p:spTree>
    <p:extLst>
      <p:ext uri="{BB962C8B-B14F-4D97-AF65-F5344CB8AC3E}">
        <p14:creationId xmlns:p14="http://schemas.microsoft.com/office/powerpoint/2010/main" val="3125560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028700" y="3195641"/>
            <a:ext cx="11658600" cy="2205038"/>
          </a:xfrm>
        </p:spPr>
        <p:txBody>
          <a:bodyPr/>
          <a:lstStyle/>
          <a:p>
            <a:r>
              <a:rPr lang="pl-PL" smtClean="0"/>
              <a:t>Kliknij, aby edytować styl</a:t>
            </a:r>
            <a:endParaRPr lang="pl-PL"/>
          </a:p>
        </p:txBody>
      </p:sp>
      <p:sp>
        <p:nvSpPr>
          <p:cNvPr id="3" name="Podtytuł 2"/>
          <p:cNvSpPr>
            <a:spLocks noGrp="1"/>
          </p:cNvSpPr>
          <p:nvPr>
            <p:ph type="subTitle" idx="1"/>
          </p:nvPr>
        </p:nvSpPr>
        <p:spPr>
          <a:xfrm>
            <a:off x="2057400" y="5829300"/>
            <a:ext cx="9601200" cy="2628900"/>
          </a:xfrm>
        </p:spPr>
        <p:txBody>
          <a:bodyPr/>
          <a:lstStyle>
            <a:lvl1pPr marL="0" indent="0" algn="ctr">
              <a:buNone/>
              <a:defRPr>
                <a:solidFill>
                  <a:schemeClr val="tx1">
                    <a:tint val="75000"/>
                  </a:schemeClr>
                </a:solidFill>
              </a:defRPr>
            </a:lvl1pPr>
            <a:lvl2pPr marL="685662" indent="0" algn="ctr">
              <a:buNone/>
              <a:defRPr>
                <a:solidFill>
                  <a:schemeClr val="tx1">
                    <a:tint val="75000"/>
                  </a:schemeClr>
                </a:solidFill>
              </a:defRPr>
            </a:lvl2pPr>
            <a:lvl3pPr marL="1371327" indent="0" algn="ctr">
              <a:buNone/>
              <a:defRPr>
                <a:solidFill>
                  <a:schemeClr val="tx1">
                    <a:tint val="75000"/>
                  </a:schemeClr>
                </a:solidFill>
              </a:defRPr>
            </a:lvl3pPr>
            <a:lvl4pPr marL="2056989" indent="0" algn="ctr">
              <a:buNone/>
              <a:defRPr>
                <a:solidFill>
                  <a:schemeClr val="tx1">
                    <a:tint val="75000"/>
                  </a:schemeClr>
                </a:solidFill>
              </a:defRPr>
            </a:lvl4pPr>
            <a:lvl5pPr marL="2742651" indent="0" algn="ctr">
              <a:buNone/>
              <a:defRPr>
                <a:solidFill>
                  <a:schemeClr val="tx1">
                    <a:tint val="75000"/>
                  </a:schemeClr>
                </a:solidFill>
              </a:defRPr>
            </a:lvl5pPr>
            <a:lvl6pPr marL="3428315" indent="0" algn="ctr">
              <a:buNone/>
              <a:defRPr>
                <a:solidFill>
                  <a:schemeClr val="tx1">
                    <a:tint val="75000"/>
                  </a:schemeClr>
                </a:solidFill>
              </a:defRPr>
            </a:lvl6pPr>
            <a:lvl7pPr marL="4113978" indent="0" algn="ctr">
              <a:buNone/>
              <a:defRPr>
                <a:solidFill>
                  <a:schemeClr val="tx1">
                    <a:tint val="75000"/>
                  </a:schemeClr>
                </a:solidFill>
              </a:defRPr>
            </a:lvl7pPr>
            <a:lvl8pPr marL="4799640" indent="0" algn="ctr">
              <a:buNone/>
              <a:defRPr>
                <a:solidFill>
                  <a:schemeClr val="tx1">
                    <a:tint val="75000"/>
                  </a:schemeClr>
                </a:solidFill>
              </a:defRPr>
            </a:lvl8pPr>
            <a:lvl9pPr marL="5485302"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pPr>
              <a:defRPr/>
            </a:pPr>
            <a:fld id="{88658B30-476C-42AE-BCEC-C6ED567973AD}" type="datetime1">
              <a:rPr lang="pl-PL" smtClean="0"/>
              <a:t>2018-03-20</a:t>
            </a:fld>
            <a:endParaRPr lang="pl-PL"/>
          </a:p>
        </p:txBody>
      </p:sp>
      <p:sp>
        <p:nvSpPr>
          <p:cNvPr id="5" name="Symbol zastępczy stopki 4"/>
          <p:cNvSpPr>
            <a:spLocks noGrp="1"/>
          </p:cNvSpPr>
          <p:nvPr>
            <p:ph type="ftr" sz="quarter" idx="11"/>
          </p:nvPr>
        </p:nvSpPr>
        <p:spPr/>
        <p:txBody>
          <a:bodyPr/>
          <a:lstStyle/>
          <a:p>
            <a:pPr>
              <a:defRPr/>
            </a:pPr>
            <a:endParaRPr lang="pl-PL"/>
          </a:p>
        </p:txBody>
      </p:sp>
      <p:sp>
        <p:nvSpPr>
          <p:cNvPr id="6" name="Symbol zastępczy numeru slajdu 5"/>
          <p:cNvSpPr>
            <a:spLocks noGrp="1"/>
          </p:cNvSpPr>
          <p:nvPr>
            <p:ph type="sldNum" sz="quarter" idx="12"/>
          </p:nvPr>
        </p:nvSpPr>
        <p:spPr/>
        <p:txBody>
          <a:bodyPr/>
          <a:lstStyle/>
          <a:p>
            <a:pPr>
              <a:defRPr/>
            </a:pPr>
            <a:fld id="{50017ACB-93C3-45DD-9ACA-35ED59D277D8}" type="slidenum">
              <a:rPr lang="pl-PL" smtClean="0"/>
              <a:pPr>
                <a:defRPr/>
              </a:pPr>
              <a:t>‹#›</a:t>
            </a:fld>
            <a:endParaRPr lang="pl-PL"/>
          </a:p>
        </p:txBody>
      </p:sp>
    </p:spTree>
    <p:extLst>
      <p:ext uri="{BB962C8B-B14F-4D97-AF65-F5344CB8AC3E}">
        <p14:creationId xmlns:p14="http://schemas.microsoft.com/office/powerpoint/2010/main" val="3710110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pPr>
              <a:defRPr/>
            </a:pPr>
            <a:fld id="{BCC02AD6-C643-4A3F-90FD-934FBC2B490B}" type="datetime1">
              <a:rPr lang="pl-PL" smtClean="0"/>
              <a:t>2018-03-20</a:t>
            </a:fld>
            <a:endParaRPr lang="pl-PL"/>
          </a:p>
        </p:txBody>
      </p:sp>
      <p:sp>
        <p:nvSpPr>
          <p:cNvPr id="5" name="Symbol zastępczy stopki 4"/>
          <p:cNvSpPr>
            <a:spLocks noGrp="1"/>
          </p:cNvSpPr>
          <p:nvPr>
            <p:ph type="ftr" sz="quarter" idx="11"/>
          </p:nvPr>
        </p:nvSpPr>
        <p:spPr/>
        <p:txBody>
          <a:bodyPr/>
          <a:lstStyle/>
          <a:p>
            <a:pPr>
              <a:defRPr/>
            </a:pPr>
            <a:endParaRPr lang="pl-PL"/>
          </a:p>
        </p:txBody>
      </p:sp>
      <p:sp>
        <p:nvSpPr>
          <p:cNvPr id="6" name="Symbol zastępczy numeru slajdu 5"/>
          <p:cNvSpPr>
            <a:spLocks noGrp="1"/>
          </p:cNvSpPr>
          <p:nvPr>
            <p:ph type="sldNum" sz="quarter" idx="12"/>
          </p:nvPr>
        </p:nvSpPr>
        <p:spPr/>
        <p:txBody>
          <a:bodyPr/>
          <a:lstStyle/>
          <a:p>
            <a:pPr>
              <a:defRPr/>
            </a:pPr>
            <a:fld id="{E5B9D74A-23E0-4979-9BAC-91571C4C20A3}" type="slidenum">
              <a:rPr lang="pl-PL" smtClean="0"/>
              <a:pPr>
                <a:defRPr/>
              </a:pPr>
              <a:t>‹#›</a:t>
            </a:fld>
            <a:endParaRPr lang="pl-PL"/>
          </a:p>
        </p:txBody>
      </p:sp>
    </p:spTree>
    <p:extLst>
      <p:ext uri="{BB962C8B-B14F-4D97-AF65-F5344CB8AC3E}">
        <p14:creationId xmlns:p14="http://schemas.microsoft.com/office/powerpoint/2010/main" val="14428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9944100" y="411957"/>
            <a:ext cx="3086100" cy="8777288"/>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685800" y="411957"/>
            <a:ext cx="9029700" cy="8777288"/>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pPr>
              <a:defRPr/>
            </a:pPr>
            <a:fld id="{ABED3254-FA98-4639-85A1-1683B94221C9}" type="datetime1">
              <a:rPr lang="pl-PL" smtClean="0"/>
              <a:t>2018-03-20</a:t>
            </a:fld>
            <a:endParaRPr lang="pl-PL"/>
          </a:p>
        </p:txBody>
      </p:sp>
      <p:sp>
        <p:nvSpPr>
          <p:cNvPr id="5" name="Symbol zastępczy stopki 4"/>
          <p:cNvSpPr>
            <a:spLocks noGrp="1"/>
          </p:cNvSpPr>
          <p:nvPr>
            <p:ph type="ftr" sz="quarter" idx="11"/>
          </p:nvPr>
        </p:nvSpPr>
        <p:spPr/>
        <p:txBody>
          <a:bodyPr/>
          <a:lstStyle/>
          <a:p>
            <a:pPr>
              <a:defRPr/>
            </a:pPr>
            <a:endParaRPr lang="pl-PL"/>
          </a:p>
        </p:txBody>
      </p:sp>
      <p:sp>
        <p:nvSpPr>
          <p:cNvPr id="6" name="Symbol zastępczy numeru slajdu 5"/>
          <p:cNvSpPr>
            <a:spLocks noGrp="1"/>
          </p:cNvSpPr>
          <p:nvPr>
            <p:ph type="sldNum" sz="quarter" idx="12"/>
          </p:nvPr>
        </p:nvSpPr>
        <p:spPr/>
        <p:txBody>
          <a:bodyPr/>
          <a:lstStyle/>
          <a:p>
            <a:pPr>
              <a:defRPr/>
            </a:pPr>
            <a:fld id="{780E1B36-940E-49F2-97D1-D79E534F525E}" type="slidenum">
              <a:rPr lang="pl-PL" smtClean="0"/>
              <a:pPr>
                <a:defRPr/>
              </a:pPr>
              <a:t>‹#›</a:t>
            </a:fld>
            <a:endParaRPr lang="pl-PL"/>
          </a:p>
        </p:txBody>
      </p:sp>
    </p:spTree>
    <p:extLst>
      <p:ext uri="{BB962C8B-B14F-4D97-AF65-F5344CB8AC3E}">
        <p14:creationId xmlns:p14="http://schemas.microsoft.com/office/powerpoint/2010/main" val="41515881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Slajd tytułowy">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14500" y="5403057"/>
            <a:ext cx="10287000" cy="2483643"/>
          </a:xfrm>
        </p:spPr>
        <p:txBody>
          <a:bodyPr/>
          <a:lstStyle>
            <a:lvl1pPr marL="0" indent="0" algn="ctr">
              <a:buNone/>
              <a:defRPr sz="3600"/>
            </a:lvl1pPr>
            <a:lvl2pPr marL="685593" indent="0" algn="ctr">
              <a:buNone/>
              <a:defRPr sz="3000"/>
            </a:lvl2pPr>
            <a:lvl3pPr marL="1371191" indent="0" algn="ctr">
              <a:buNone/>
              <a:defRPr sz="2700"/>
            </a:lvl3pPr>
            <a:lvl4pPr marL="2056784" indent="0" algn="ctr">
              <a:buNone/>
              <a:defRPr sz="2400"/>
            </a:lvl4pPr>
            <a:lvl5pPr marL="2742377" indent="0" algn="ctr">
              <a:buNone/>
              <a:defRPr sz="2400"/>
            </a:lvl5pPr>
            <a:lvl6pPr marL="3427973" indent="0" algn="ctr">
              <a:buNone/>
              <a:defRPr sz="2400"/>
            </a:lvl6pPr>
            <a:lvl7pPr marL="4113567" indent="0" algn="ctr">
              <a:buNone/>
              <a:defRPr sz="2400"/>
            </a:lvl7pPr>
            <a:lvl8pPr marL="4799160" indent="0" algn="ctr">
              <a:buNone/>
              <a:defRPr sz="2400"/>
            </a:lvl8pPr>
            <a:lvl9pPr marL="5484753" indent="0" algn="ctr">
              <a:buNone/>
              <a:defRPr sz="24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defRPr/>
            </a:lvl1pPr>
          </a:lstStyle>
          <a:p>
            <a:pPr>
              <a:defRPr/>
            </a:pPr>
            <a:fld id="{8FE5625E-E4BF-4E59-9B35-203674AFF33C}" type="datetime1">
              <a:rPr lang="pl-PL" smtClean="0"/>
              <a:t>2018-03-20</a:t>
            </a:fld>
            <a:endParaRPr lang="pl-PL"/>
          </a:p>
        </p:txBody>
      </p:sp>
      <p:sp>
        <p:nvSpPr>
          <p:cNvPr id="5" name="Footer Placeholder 4"/>
          <p:cNvSpPr>
            <a:spLocks noGrp="1"/>
          </p:cNvSpPr>
          <p:nvPr>
            <p:ph type="ftr" sz="quarter" idx="11"/>
          </p:nvPr>
        </p:nvSpPr>
        <p:spPr/>
        <p:txBody>
          <a:bodyPr/>
          <a:lstStyle>
            <a:lvl1pPr>
              <a:defRPr/>
            </a:lvl1pPr>
          </a:lstStyle>
          <a:p>
            <a:pPr>
              <a:defRPr/>
            </a:pPr>
            <a:endParaRPr lang="pl-PL"/>
          </a:p>
        </p:txBody>
      </p:sp>
      <p:sp>
        <p:nvSpPr>
          <p:cNvPr id="6" name="Slide Number Placeholder 5"/>
          <p:cNvSpPr>
            <a:spLocks noGrp="1"/>
          </p:cNvSpPr>
          <p:nvPr>
            <p:ph type="sldNum" sz="quarter" idx="12"/>
          </p:nvPr>
        </p:nvSpPr>
        <p:spPr/>
        <p:txBody>
          <a:bodyPr/>
          <a:lstStyle>
            <a:lvl1pPr>
              <a:defRPr/>
            </a:lvl1pPr>
          </a:lstStyle>
          <a:p>
            <a:pPr>
              <a:defRPr/>
            </a:pPr>
            <a:fld id="{D4C31E1D-B36F-49F7-A4FE-680AE070E0D6}" type="slidenum">
              <a:rPr lang="pl-PL"/>
              <a:pPr>
                <a:defRPr/>
              </a:pPr>
              <a:t>‹#›</a:t>
            </a:fld>
            <a:endParaRPr lang="pl-PL"/>
          </a:p>
        </p:txBody>
      </p:sp>
    </p:spTree>
    <p:extLst>
      <p:ext uri="{BB962C8B-B14F-4D97-AF65-F5344CB8AC3E}">
        <p14:creationId xmlns:p14="http://schemas.microsoft.com/office/powerpoint/2010/main" val="2146798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pPr>
              <a:defRPr/>
            </a:pPr>
            <a:fld id="{398DBDB9-B378-40A0-B8AB-CEDB5E988EFB}" type="datetime1">
              <a:rPr lang="pl-PL" smtClean="0"/>
              <a:t>2018-03-20</a:t>
            </a:fld>
            <a:endParaRPr lang="pl-PL"/>
          </a:p>
        </p:txBody>
      </p:sp>
      <p:sp>
        <p:nvSpPr>
          <p:cNvPr id="5" name="Symbol zastępczy stopki 4"/>
          <p:cNvSpPr>
            <a:spLocks noGrp="1"/>
          </p:cNvSpPr>
          <p:nvPr>
            <p:ph type="ftr" sz="quarter" idx="11"/>
          </p:nvPr>
        </p:nvSpPr>
        <p:spPr/>
        <p:txBody>
          <a:bodyPr/>
          <a:lstStyle/>
          <a:p>
            <a:pPr>
              <a:defRPr/>
            </a:pPr>
            <a:endParaRPr lang="pl-PL"/>
          </a:p>
        </p:txBody>
      </p:sp>
      <p:sp>
        <p:nvSpPr>
          <p:cNvPr id="6" name="Symbol zastępczy numeru slajdu 5"/>
          <p:cNvSpPr>
            <a:spLocks noGrp="1"/>
          </p:cNvSpPr>
          <p:nvPr>
            <p:ph type="sldNum" sz="quarter" idx="12"/>
          </p:nvPr>
        </p:nvSpPr>
        <p:spPr/>
        <p:txBody>
          <a:bodyPr/>
          <a:lstStyle/>
          <a:p>
            <a:pPr>
              <a:defRPr/>
            </a:pPr>
            <a:fld id="{150B78DD-0BD3-4D90-BEB5-2BEAE28E0B1C}" type="slidenum">
              <a:rPr lang="pl-PL" smtClean="0"/>
              <a:pPr>
                <a:defRPr/>
              </a:pPr>
              <a:t>‹#›</a:t>
            </a:fld>
            <a:endParaRPr lang="pl-PL"/>
          </a:p>
        </p:txBody>
      </p:sp>
    </p:spTree>
    <p:extLst>
      <p:ext uri="{BB962C8B-B14F-4D97-AF65-F5344CB8AC3E}">
        <p14:creationId xmlns:p14="http://schemas.microsoft.com/office/powerpoint/2010/main" val="1920254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1083470" y="6610354"/>
            <a:ext cx="11658600" cy="2043113"/>
          </a:xfrm>
        </p:spPr>
        <p:txBody>
          <a:bodyPr anchor="t"/>
          <a:lstStyle>
            <a:lvl1pPr algn="l">
              <a:defRPr sz="6000" b="1" cap="all"/>
            </a:lvl1pPr>
          </a:lstStyle>
          <a:p>
            <a:r>
              <a:rPr lang="pl-PL" smtClean="0"/>
              <a:t>Kliknij, aby edytować styl</a:t>
            </a:r>
            <a:endParaRPr lang="pl-PL"/>
          </a:p>
        </p:txBody>
      </p:sp>
      <p:sp>
        <p:nvSpPr>
          <p:cNvPr id="3" name="Symbol zastępczy tekstu 2"/>
          <p:cNvSpPr>
            <a:spLocks noGrp="1"/>
          </p:cNvSpPr>
          <p:nvPr>
            <p:ph type="body" idx="1"/>
          </p:nvPr>
        </p:nvSpPr>
        <p:spPr>
          <a:xfrm>
            <a:off x="1083470" y="4360073"/>
            <a:ext cx="11658600" cy="2250281"/>
          </a:xfrm>
        </p:spPr>
        <p:txBody>
          <a:bodyPr anchor="b"/>
          <a:lstStyle>
            <a:lvl1pPr marL="0" indent="0">
              <a:buNone/>
              <a:defRPr sz="3000">
                <a:solidFill>
                  <a:schemeClr val="tx1">
                    <a:tint val="75000"/>
                  </a:schemeClr>
                </a:solidFill>
              </a:defRPr>
            </a:lvl1pPr>
            <a:lvl2pPr marL="685662" indent="0">
              <a:buNone/>
              <a:defRPr sz="2700">
                <a:solidFill>
                  <a:schemeClr val="tx1">
                    <a:tint val="75000"/>
                  </a:schemeClr>
                </a:solidFill>
              </a:defRPr>
            </a:lvl2pPr>
            <a:lvl3pPr marL="1371327" indent="0">
              <a:buNone/>
              <a:defRPr sz="2400">
                <a:solidFill>
                  <a:schemeClr val="tx1">
                    <a:tint val="75000"/>
                  </a:schemeClr>
                </a:solidFill>
              </a:defRPr>
            </a:lvl3pPr>
            <a:lvl4pPr marL="2056989" indent="0">
              <a:buNone/>
              <a:defRPr sz="2100">
                <a:solidFill>
                  <a:schemeClr val="tx1">
                    <a:tint val="75000"/>
                  </a:schemeClr>
                </a:solidFill>
              </a:defRPr>
            </a:lvl4pPr>
            <a:lvl5pPr marL="2742651" indent="0">
              <a:buNone/>
              <a:defRPr sz="2100">
                <a:solidFill>
                  <a:schemeClr val="tx1">
                    <a:tint val="75000"/>
                  </a:schemeClr>
                </a:solidFill>
              </a:defRPr>
            </a:lvl5pPr>
            <a:lvl6pPr marL="3428315" indent="0">
              <a:buNone/>
              <a:defRPr sz="2100">
                <a:solidFill>
                  <a:schemeClr val="tx1">
                    <a:tint val="75000"/>
                  </a:schemeClr>
                </a:solidFill>
              </a:defRPr>
            </a:lvl6pPr>
            <a:lvl7pPr marL="4113978" indent="0">
              <a:buNone/>
              <a:defRPr sz="2100">
                <a:solidFill>
                  <a:schemeClr val="tx1">
                    <a:tint val="75000"/>
                  </a:schemeClr>
                </a:solidFill>
              </a:defRPr>
            </a:lvl7pPr>
            <a:lvl8pPr marL="4799640" indent="0">
              <a:buNone/>
              <a:defRPr sz="2100">
                <a:solidFill>
                  <a:schemeClr val="tx1">
                    <a:tint val="75000"/>
                  </a:schemeClr>
                </a:solidFill>
              </a:defRPr>
            </a:lvl8pPr>
            <a:lvl9pPr marL="5485302" indent="0">
              <a:buNone/>
              <a:defRPr sz="21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pPr>
              <a:defRPr/>
            </a:pPr>
            <a:fld id="{467D37C5-DB11-4209-A3A9-0A1F24831367}" type="datetime1">
              <a:rPr lang="pl-PL" smtClean="0"/>
              <a:t>2018-03-20</a:t>
            </a:fld>
            <a:endParaRPr lang="pl-PL"/>
          </a:p>
        </p:txBody>
      </p:sp>
      <p:sp>
        <p:nvSpPr>
          <p:cNvPr id="5" name="Symbol zastępczy stopki 4"/>
          <p:cNvSpPr>
            <a:spLocks noGrp="1"/>
          </p:cNvSpPr>
          <p:nvPr>
            <p:ph type="ftr" sz="quarter" idx="11"/>
          </p:nvPr>
        </p:nvSpPr>
        <p:spPr/>
        <p:txBody>
          <a:bodyPr/>
          <a:lstStyle/>
          <a:p>
            <a:pPr>
              <a:defRPr/>
            </a:pPr>
            <a:endParaRPr lang="pl-PL"/>
          </a:p>
        </p:txBody>
      </p:sp>
      <p:sp>
        <p:nvSpPr>
          <p:cNvPr id="6" name="Symbol zastępczy numeru slajdu 5"/>
          <p:cNvSpPr>
            <a:spLocks noGrp="1"/>
          </p:cNvSpPr>
          <p:nvPr>
            <p:ph type="sldNum" sz="quarter" idx="12"/>
          </p:nvPr>
        </p:nvSpPr>
        <p:spPr/>
        <p:txBody>
          <a:bodyPr/>
          <a:lstStyle/>
          <a:p>
            <a:pPr>
              <a:defRPr/>
            </a:pPr>
            <a:fld id="{4CEF59A2-A286-4731-A1EC-672C191B8DE3}" type="slidenum">
              <a:rPr lang="pl-PL" smtClean="0"/>
              <a:pPr>
                <a:defRPr/>
              </a:pPr>
              <a:t>‹#›</a:t>
            </a:fld>
            <a:endParaRPr lang="pl-PL"/>
          </a:p>
        </p:txBody>
      </p:sp>
    </p:spTree>
    <p:extLst>
      <p:ext uri="{BB962C8B-B14F-4D97-AF65-F5344CB8AC3E}">
        <p14:creationId xmlns:p14="http://schemas.microsoft.com/office/powerpoint/2010/main" val="4192930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685800" y="2400304"/>
            <a:ext cx="6057900" cy="6788945"/>
          </a:xfrm>
        </p:spPr>
        <p:txBody>
          <a:bodyPr/>
          <a:lstStyle>
            <a:lvl1pPr>
              <a:defRPr sz="4200"/>
            </a:lvl1pPr>
            <a:lvl2pPr>
              <a:defRPr sz="3600"/>
            </a:lvl2pPr>
            <a:lvl3pPr>
              <a:defRPr sz="3000"/>
            </a:lvl3pPr>
            <a:lvl4pPr>
              <a:defRPr sz="2700"/>
            </a:lvl4pPr>
            <a:lvl5pPr>
              <a:defRPr sz="2700"/>
            </a:lvl5pPr>
            <a:lvl6pPr>
              <a:defRPr sz="2700"/>
            </a:lvl6pPr>
            <a:lvl7pPr>
              <a:defRPr sz="2700"/>
            </a:lvl7pPr>
            <a:lvl8pPr>
              <a:defRPr sz="2700"/>
            </a:lvl8pPr>
            <a:lvl9pPr>
              <a:defRPr sz="27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6972300" y="2400304"/>
            <a:ext cx="6057900" cy="6788945"/>
          </a:xfrm>
        </p:spPr>
        <p:txBody>
          <a:bodyPr/>
          <a:lstStyle>
            <a:lvl1pPr>
              <a:defRPr sz="4200"/>
            </a:lvl1pPr>
            <a:lvl2pPr>
              <a:defRPr sz="3600"/>
            </a:lvl2pPr>
            <a:lvl3pPr>
              <a:defRPr sz="3000"/>
            </a:lvl3pPr>
            <a:lvl4pPr>
              <a:defRPr sz="2700"/>
            </a:lvl4pPr>
            <a:lvl5pPr>
              <a:defRPr sz="2700"/>
            </a:lvl5pPr>
            <a:lvl6pPr>
              <a:defRPr sz="2700"/>
            </a:lvl6pPr>
            <a:lvl7pPr>
              <a:defRPr sz="2700"/>
            </a:lvl7pPr>
            <a:lvl8pPr>
              <a:defRPr sz="2700"/>
            </a:lvl8pPr>
            <a:lvl9pPr>
              <a:defRPr sz="27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pPr>
              <a:defRPr/>
            </a:pPr>
            <a:fld id="{0F594375-4249-4124-8D7A-D3A7C7FBC3A5}" type="datetime1">
              <a:rPr lang="pl-PL" smtClean="0"/>
              <a:t>2018-03-20</a:t>
            </a:fld>
            <a:endParaRPr lang="pl-PL"/>
          </a:p>
        </p:txBody>
      </p:sp>
      <p:sp>
        <p:nvSpPr>
          <p:cNvPr id="6" name="Symbol zastępczy stopki 5"/>
          <p:cNvSpPr>
            <a:spLocks noGrp="1"/>
          </p:cNvSpPr>
          <p:nvPr>
            <p:ph type="ftr" sz="quarter" idx="11"/>
          </p:nvPr>
        </p:nvSpPr>
        <p:spPr/>
        <p:txBody>
          <a:bodyPr/>
          <a:lstStyle/>
          <a:p>
            <a:pPr>
              <a:defRPr/>
            </a:pPr>
            <a:endParaRPr lang="pl-PL"/>
          </a:p>
        </p:txBody>
      </p:sp>
      <p:sp>
        <p:nvSpPr>
          <p:cNvPr id="7" name="Symbol zastępczy numeru slajdu 6"/>
          <p:cNvSpPr>
            <a:spLocks noGrp="1"/>
          </p:cNvSpPr>
          <p:nvPr>
            <p:ph type="sldNum" sz="quarter" idx="12"/>
          </p:nvPr>
        </p:nvSpPr>
        <p:spPr/>
        <p:txBody>
          <a:bodyPr/>
          <a:lstStyle/>
          <a:p>
            <a:pPr>
              <a:defRPr/>
            </a:pPr>
            <a:fld id="{F3879587-E52D-415B-946B-665AC5718314}" type="slidenum">
              <a:rPr lang="pl-PL" smtClean="0"/>
              <a:pPr>
                <a:defRPr/>
              </a:pPr>
              <a:t>‹#›</a:t>
            </a:fld>
            <a:endParaRPr lang="pl-PL"/>
          </a:p>
        </p:txBody>
      </p:sp>
    </p:spTree>
    <p:extLst>
      <p:ext uri="{BB962C8B-B14F-4D97-AF65-F5344CB8AC3E}">
        <p14:creationId xmlns:p14="http://schemas.microsoft.com/office/powerpoint/2010/main" val="1986119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685800" y="2302671"/>
            <a:ext cx="6060282" cy="959643"/>
          </a:xfrm>
        </p:spPr>
        <p:txBody>
          <a:bodyPr anchor="b"/>
          <a:lstStyle>
            <a:lvl1pPr marL="0" indent="0">
              <a:buNone/>
              <a:defRPr sz="3600" b="1"/>
            </a:lvl1pPr>
            <a:lvl2pPr marL="685662" indent="0">
              <a:buNone/>
              <a:defRPr sz="3000" b="1"/>
            </a:lvl2pPr>
            <a:lvl3pPr marL="1371327" indent="0">
              <a:buNone/>
              <a:defRPr sz="2700" b="1"/>
            </a:lvl3pPr>
            <a:lvl4pPr marL="2056989" indent="0">
              <a:buNone/>
              <a:defRPr sz="2400" b="1"/>
            </a:lvl4pPr>
            <a:lvl5pPr marL="2742651" indent="0">
              <a:buNone/>
              <a:defRPr sz="2400" b="1"/>
            </a:lvl5pPr>
            <a:lvl6pPr marL="3428315" indent="0">
              <a:buNone/>
              <a:defRPr sz="2400" b="1"/>
            </a:lvl6pPr>
            <a:lvl7pPr marL="4113978" indent="0">
              <a:buNone/>
              <a:defRPr sz="2400" b="1"/>
            </a:lvl7pPr>
            <a:lvl8pPr marL="4799640" indent="0">
              <a:buNone/>
              <a:defRPr sz="2400" b="1"/>
            </a:lvl8pPr>
            <a:lvl9pPr marL="5485302" indent="0">
              <a:buNone/>
              <a:defRPr sz="2400" b="1"/>
            </a:lvl9pPr>
          </a:lstStyle>
          <a:p>
            <a:pPr lvl="0"/>
            <a:r>
              <a:rPr lang="pl-PL" smtClean="0"/>
              <a:t>Kliknij, aby edytować style wzorca tekstu</a:t>
            </a:r>
          </a:p>
        </p:txBody>
      </p:sp>
      <p:sp>
        <p:nvSpPr>
          <p:cNvPr id="4" name="Symbol zastępczy zawartości 3"/>
          <p:cNvSpPr>
            <a:spLocks noGrp="1"/>
          </p:cNvSpPr>
          <p:nvPr>
            <p:ph sz="half" idx="2"/>
          </p:nvPr>
        </p:nvSpPr>
        <p:spPr>
          <a:xfrm>
            <a:off x="685800" y="3262312"/>
            <a:ext cx="6060282" cy="5926932"/>
          </a:xfrm>
        </p:spPr>
        <p:txBody>
          <a:bodyPr/>
          <a:lstStyle>
            <a:lvl1pPr>
              <a:defRPr sz="3600"/>
            </a:lvl1pPr>
            <a:lvl2pPr>
              <a:defRPr sz="3000"/>
            </a:lvl2pPr>
            <a:lvl3pPr>
              <a:defRPr sz="2700"/>
            </a:lvl3pPr>
            <a:lvl4pPr>
              <a:defRPr sz="2400"/>
            </a:lvl4pPr>
            <a:lvl5pPr>
              <a:defRPr sz="2400"/>
            </a:lvl5pPr>
            <a:lvl6pPr>
              <a:defRPr sz="2400"/>
            </a:lvl6pPr>
            <a:lvl7pPr>
              <a:defRPr sz="2400"/>
            </a:lvl7pPr>
            <a:lvl8pPr>
              <a:defRPr sz="2400"/>
            </a:lvl8pPr>
            <a:lvl9pPr>
              <a:defRPr sz="24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6967541" y="2302671"/>
            <a:ext cx="6062663" cy="959643"/>
          </a:xfrm>
        </p:spPr>
        <p:txBody>
          <a:bodyPr anchor="b"/>
          <a:lstStyle>
            <a:lvl1pPr marL="0" indent="0">
              <a:buNone/>
              <a:defRPr sz="3600" b="1"/>
            </a:lvl1pPr>
            <a:lvl2pPr marL="685662" indent="0">
              <a:buNone/>
              <a:defRPr sz="3000" b="1"/>
            </a:lvl2pPr>
            <a:lvl3pPr marL="1371327" indent="0">
              <a:buNone/>
              <a:defRPr sz="2700" b="1"/>
            </a:lvl3pPr>
            <a:lvl4pPr marL="2056989" indent="0">
              <a:buNone/>
              <a:defRPr sz="2400" b="1"/>
            </a:lvl4pPr>
            <a:lvl5pPr marL="2742651" indent="0">
              <a:buNone/>
              <a:defRPr sz="2400" b="1"/>
            </a:lvl5pPr>
            <a:lvl6pPr marL="3428315" indent="0">
              <a:buNone/>
              <a:defRPr sz="2400" b="1"/>
            </a:lvl6pPr>
            <a:lvl7pPr marL="4113978" indent="0">
              <a:buNone/>
              <a:defRPr sz="2400" b="1"/>
            </a:lvl7pPr>
            <a:lvl8pPr marL="4799640" indent="0">
              <a:buNone/>
              <a:defRPr sz="2400" b="1"/>
            </a:lvl8pPr>
            <a:lvl9pPr marL="5485302" indent="0">
              <a:buNone/>
              <a:defRPr sz="2400" b="1"/>
            </a:lvl9pPr>
          </a:lstStyle>
          <a:p>
            <a:pPr lvl="0"/>
            <a:r>
              <a:rPr lang="pl-PL" smtClean="0"/>
              <a:t>Kliknij, aby edytować style wzorca tekstu</a:t>
            </a:r>
          </a:p>
        </p:txBody>
      </p:sp>
      <p:sp>
        <p:nvSpPr>
          <p:cNvPr id="6" name="Symbol zastępczy zawartości 5"/>
          <p:cNvSpPr>
            <a:spLocks noGrp="1"/>
          </p:cNvSpPr>
          <p:nvPr>
            <p:ph sz="quarter" idx="4"/>
          </p:nvPr>
        </p:nvSpPr>
        <p:spPr>
          <a:xfrm>
            <a:off x="6967541" y="3262312"/>
            <a:ext cx="6062663" cy="5926932"/>
          </a:xfrm>
        </p:spPr>
        <p:txBody>
          <a:bodyPr/>
          <a:lstStyle>
            <a:lvl1pPr>
              <a:defRPr sz="3600"/>
            </a:lvl1pPr>
            <a:lvl2pPr>
              <a:defRPr sz="3000"/>
            </a:lvl2pPr>
            <a:lvl3pPr>
              <a:defRPr sz="2700"/>
            </a:lvl3pPr>
            <a:lvl4pPr>
              <a:defRPr sz="2400"/>
            </a:lvl4pPr>
            <a:lvl5pPr>
              <a:defRPr sz="2400"/>
            </a:lvl5pPr>
            <a:lvl6pPr>
              <a:defRPr sz="2400"/>
            </a:lvl6pPr>
            <a:lvl7pPr>
              <a:defRPr sz="2400"/>
            </a:lvl7pPr>
            <a:lvl8pPr>
              <a:defRPr sz="2400"/>
            </a:lvl8pPr>
            <a:lvl9pPr>
              <a:defRPr sz="24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pPr>
              <a:defRPr/>
            </a:pPr>
            <a:fld id="{FDD092C3-85F0-4508-BF90-F187F95F7CFD}" type="datetime1">
              <a:rPr lang="pl-PL" smtClean="0"/>
              <a:t>2018-03-20</a:t>
            </a:fld>
            <a:endParaRPr lang="pl-PL"/>
          </a:p>
        </p:txBody>
      </p:sp>
      <p:sp>
        <p:nvSpPr>
          <p:cNvPr id="8" name="Symbol zastępczy stopki 7"/>
          <p:cNvSpPr>
            <a:spLocks noGrp="1"/>
          </p:cNvSpPr>
          <p:nvPr>
            <p:ph type="ftr" sz="quarter" idx="11"/>
          </p:nvPr>
        </p:nvSpPr>
        <p:spPr/>
        <p:txBody>
          <a:bodyPr/>
          <a:lstStyle/>
          <a:p>
            <a:pPr>
              <a:defRPr/>
            </a:pPr>
            <a:endParaRPr lang="pl-PL"/>
          </a:p>
        </p:txBody>
      </p:sp>
      <p:sp>
        <p:nvSpPr>
          <p:cNvPr id="9" name="Symbol zastępczy numeru slajdu 8"/>
          <p:cNvSpPr>
            <a:spLocks noGrp="1"/>
          </p:cNvSpPr>
          <p:nvPr>
            <p:ph type="sldNum" sz="quarter" idx="12"/>
          </p:nvPr>
        </p:nvSpPr>
        <p:spPr/>
        <p:txBody>
          <a:bodyPr/>
          <a:lstStyle/>
          <a:p>
            <a:pPr>
              <a:defRPr/>
            </a:pPr>
            <a:fld id="{72628B97-8137-4666-9742-74A310889F65}" type="slidenum">
              <a:rPr lang="pl-PL" smtClean="0"/>
              <a:pPr>
                <a:defRPr/>
              </a:pPr>
              <a:t>‹#›</a:t>
            </a:fld>
            <a:endParaRPr lang="pl-PL"/>
          </a:p>
        </p:txBody>
      </p:sp>
    </p:spTree>
    <p:extLst>
      <p:ext uri="{BB962C8B-B14F-4D97-AF65-F5344CB8AC3E}">
        <p14:creationId xmlns:p14="http://schemas.microsoft.com/office/powerpoint/2010/main" val="3841087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pPr>
              <a:defRPr/>
            </a:pPr>
            <a:fld id="{940A0ABD-50BC-43ED-8AD2-FE56495D186B}" type="datetime1">
              <a:rPr lang="pl-PL" smtClean="0"/>
              <a:t>2018-03-20</a:t>
            </a:fld>
            <a:endParaRPr lang="pl-PL"/>
          </a:p>
        </p:txBody>
      </p:sp>
      <p:sp>
        <p:nvSpPr>
          <p:cNvPr id="4" name="Symbol zastępczy stopki 3"/>
          <p:cNvSpPr>
            <a:spLocks noGrp="1"/>
          </p:cNvSpPr>
          <p:nvPr>
            <p:ph type="ftr" sz="quarter" idx="11"/>
          </p:nvPr>
        </p:nvSpPr>
        <p:spPr/>
        <p:txBody>
          <a:bodyPr/>
          <a:lstStyle/>
          <a:p>
            <a:pPr>
              <a:defRPr/>
            </a:pPr>
            <a:endParaRPr lang="pl-PL"/>
          </a:p>
        </p:txBody>
      </p:sp>
      <p:sp>
        <p:nvSpPr>
          <p:cNvPr id="5" name="Symbol zastępczy numeru slajdu 4"/>
          <p:cNvSpPr>
            <a:spLocks noGrp="1"/>
          </p:cNvSpPr>
          <p:nvPr>
            <p:ph type="sldNum" sz="quarter" idx="12"/>
          </p:nvPr>
        </p:nvSpPr>
        <p:spPr/>
        <p:txBody>
          <a:bodyPr/>
          <a:lstStyle/>
          <a:p>
            <a:pPr>
              <a:defRPr/>
            </a:pPr>
            <a:fld id="{5F3B4839-DEAF-45F2-8622-752E39E360E8}" type="slidenum">
              <a:rPr lang="pl-PL" smtClean="0"/>
              <a:pPr>
                <a:defRPr/>
              </a:pPr>
              <a:t>‹#›</a:t>
            </a:fld>
            <a:endParaRPr lang="pl-PL"/>
          </a:p>
        </p:txBody>
      </p:sp>
    </p:spTree>
    <p:extLst>
      <p:ext uri="{BB962C8B-B14F-4D97-AF65-F5344CB8AC3E}">
        <p14:creationId xmlns:p14="http://schemas.microsoft.com/office/powerpoint/2010/main" val="643660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pPr>
              <a:defRPr/>
            </a:pPr>
            <a:fld id="{FC50DA2B-87C9-4AF4-8081-E5B6F0D1C123}" type="datetime1">
              <a:rPr lang="pl-PL" smtClean="0"/>
              <a:t>2018-03-20</a:t>
            </a:fld>
            <a:endParaRPr lang="pl-PL"/>
          </a:p>
        </p:txBody>
      </p:sp>
      <p:sp>
        <p:nvSpPr>
          <p:cNvPr id="3" name="Symbol zastępczy stopki 2"/>
          <p:cNvSpPr>
            <a:spLocks noGrp="1"/>
          </p:cNvSpPr>
          <p:nvPr>
            <p:ph type="ftr" sz="quarter" idx="11"/>
          </p:nvPr>
        </p:nvSpPr>
        <p:spPr/>
        <p:txBody>
          <a:bodyPr/>
          <a:lstStyle/>
          <a:p>
            <a:pPr>
              <a:defRPr/>
            </a:pPr>
            <a:endParaRPr lang="pl-PL"/>
          </a:p>
        </p:txBody>
      </p:sp>
      <p:sp>
        <p:nvSpPr>
          <p:cNvPr id="4" name="Symbol zastępczy numeru slajdu 3"/>
          <p:cNvSpPr>
            <a:spLocks noGrp="1"/>
          </p:cNvSpPr>
          <p:nvPr>
            <p:ph type="sldNum" sz="quarter" idx="12"/>
          </p:nvPr>
        </p:nvSpPr>
        <p:spPr/>
        <p:txBody>
          <a:bodyPr/>
          <a:lstStyle/>
          <a:p>
            <a:pPr>
              <a:defRPr/>
            </a:pPr>
            <a:fld id="{B4634468-E3EC-4176-BF0E-E2245CE73312}" type="slidenum">
              <a:rPr lang="pl-PL" smtClean="0"/>
              <a:pPr>
                <a:defRPr/>
              </a:pPr>
              <a:t>‹#›</a:t>
            </a:fld>
            <a:endParaRPr lang="pl-PL"/>
          </a:p>
        </p:txBody>
      </p:sp>
    </p:spTree>
    <p:extLst>
      <p:ext uri="{BB962C8B-B14F-4D97-AF65-F5344CB8AC3E}">
        <p14:creationId xmlns:p14="http://schemas.microsoft.com/office/powerpoint/2010/main" val="453193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685803" y="409575"/>
            <a:ext cx="4512470" cy="1743075"/>
          </a:xfrm>
        </p:spPr>
        <p:txBody>
          <a:bodyPr anchor="b"/>
          <a:lstStyle>
            <a:lvl1pPr algn="l">
              <a:defRPr sz="3000" b="1"/>
            </a:lvl1pPr>
          </a:lstStyle>
          <a:p>
            <a:r>
              <a:rPr lang="pl-PL" smtClean="0"/>
              <a:t>Kliknij, aby edytować styl</a:t>
            </a:r>
            <a:endParaRPr lang="pl-PL"/>
          </a:p>
        </p:txBody>
      </p:sp>
      <p:sp>
        <p:nvSpPr>
          <p:cNvPr id="3" name="Symbol zastępczy zawartości 2"/>
          <p:cNvSpPr>
            <a:spLocks noGrp="1"/>
          </p:cNvSpPr>
          <p:nvPr>
            <p:ph idx="1"/>
          </p:nvPr>
        </p:nvSpPr>
        <p:spPr>
          <a:xfrm>
            <a:off x="5362575" y="409578"/>
            <a:ext cx="7667625" cy="8779670"/>
          </a:xfrm>
        </p:spPr>
        <p:txBody>
          <a:bodyPr/>
          <a:lstStyle>
            <a:lvl1pPr>
              <a:defRPr sz="4800"/>
            </a:lvl1pPr>
            <a:lvl2pPr>
              <a:defRPr sz="4200"/>
            </a:lvl2pPr>
            <a:lvl3pPr>
              <a:defRPr sz="3600"/>
            </a:lvl3pPr>
            <a:lvl4pPr>
              <a:defRPr sz="3000"/>
            </a:lvl4pPr>
            <a:lvl5pPr>
              <a:defRPr sz="3000"/>
            </a:lvl5pPr>
            <a:lvl6pPr>
              <a:defRPr sz="3000"/>
            </a:lvl6pPr>
            <a:lvl7pPr>
              <a:defRPr sz="3000"/>
            </a:lvl7pPr>
            <a:lvl8pPr>
              <a:defRPr sz="3000"/>
            </a:lvl8pPr>
            <a:lvl9pPr>
              <a:defRPr sz="3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685803" y="2152653"/>
            <a:ext cx="4512470" cy="7036595"/>
          </a:xfrm>
        </p:spPr>
        <p:txBody>
          <a:bodyPr/>
          <a:lstStyle>
            <a:lvl1pPr marL="0" indent="0">
              <a:buNone/>
              <a:defRPr sz="2100"/>
            </a:lvl1pPr>
            <a:lvl2pPr marL="685662" indent="0">
              <a:buNone/>
              <a:defRPr sz="1800"/>
            </a:lvl2pPr>
            <a:lvl3pPr marL="1371327" indent="0">
              <a:buNone/>
              <a:defRPr sz="1500"/>
            </a:lvl3pPr>
            <a:lvl4pPr marL="2056989" indent="0">
              <a:buNone/>
              <a:defRPr sz="1400"/>
            </a:lvl4pPr>
            <a:lvl5pPr marL="2742651" indent="0">
              <a:buNone/>
              <a:defRPr sz="1400"/>
            </a:lvl5pPr>
            <a:lvl6pPr marL="3428315" indent="0">
              <a:buNone/>
              <a:defRPr sz="1400"/>
            </a:lvl6pPr>
            <a:lvl7pPr marL="4113978" indent="0">
              <a:buNone/>
              <a:defRPr sz="1400"/>
            </a:lvl7pPr>
            <a:lvl8pPr marL="4799640" indent="0">
              <a:buNone/>
              <a:defRPr sz="1400"/>
            </a:lvl8pPr>
            <a:lvl9pPr marL="5485302" indent="0">
              <a:buNone/>
              <a:defRPr sz="14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pPr>
              <a:defRPr/>
            </a:pPr>
            <a:fld id="{C9F2A115-004C-45F1-AA89-1237BC32B5BD}" type="datetime1">
              <a:rPr lang="pl-PL" smtClean="0"/>
              <a:t>2018-03-20</a:t>
            </a:fld>
            <a:endParaRPr lang="pl-PL"/>
          </a:p>
        </p:txBody>
      </p:sp>
      <p:sp>
        <p:nvSpPr>
          <p:cNvPr id="6" name="Symbol zastępczy stopki 5"/>
          <p:cNvSpPr>
            <a:spLocks noGrp="1"/>
          </p:cNvSpPr>
          <p:nvPr>
            <p:ph type="ftr" sz="quarter" idx="11"/>
          </p:nvPr>
        </p:nvSpPr>
        <p:spPr/>
        <p:txBody>
          <a:bodyPr/>
          <a:lstStyle/>
          <a:p>
            <a:pPr>
              <a:defRPr/>
            </a:pPr>
            <a:endParaRPr lang="pl-PL"/>
          </a:p>
        </p:txBody>
      </p:sp>
      <p:sp>
        <p:nvSpPr>
          <p:cNvPr id="7" name="Symbol zastępczy numeru slajdu 6"/>
          <p:cNvSpPr>
            <a:spLocks noGrp="1"/>
          </p:cNvSpPr>
          <p:nvPr>
            <p:ph type="sldNum" sz="quarter" idx="12"/>
          </p:nvPr>
        </p:nvSpPr>
        <p:spPr/>
        <p:txBody>
          <a:bodyPr/>
          <a:lstStyle/>
          <a:p>
            <a:pPr>
              <a:defRPr/>
            </a:pPr>
            <a:fld id="{61C9E985-71DF-46DA-8760-D5F732A70706}" type="slidenum">
              <a:rPr lang="pl-PL" smtClean="0"/>
              <a:pPr>
                <a:defRPr/>
              </a:pPr>
              <a:t>‹#›</a:t>
            </a:fld>
            <a:endParaRPr lang="pl-PL"/>
          </a:p>
        </p:txBody>
      </p:sp>
    </p:spTree>
    <p:extLst>
      <p:ext uri="{BB962C8B-B14F-4D97-AF65-F5344CB8AC3E}">
        <p14:creationId xmlns:p14="http://schemas.microsoft.com/office/powerpoint/2010/main" val="1656389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2688432" y="7200900"/>
            <a:ext cx="8229600" cy="850107"/>
          </a:xfrm>
        </p:spPr>
        <p:txBody>
          <a:bodyPr anchor="b"/>
          <a:lstStyle>
            <a:lvl1pPr algn="l">
              <a:defRPr sz="3000" b="1"/>
            </a:lvl1pPr>
          </a:lstStyle>
          <a:p>
            <a:r>
              <a:rPr lang="pl-PL" smtClean="0"/>
              <a:t>Kliknij, aby edytować styl</a:t>
            </a:r>
            <a:endParaRPr lang="pl-PL"/>
          </a:p>
        </p:txBody>
      </p:sp>
      <p:sp>
        <p:nvSpPr>
          <p:cNvPr id="3" name="Symbol zastępczy obrazu 2"/>
          <p:cNvSpPr>
            <a:spLocks noGrp="1"/>
          </p:cNvSpPr>
          <p:nvPr>
            <p:ph type="pic" idx="1"/>
          </p:nvPr>
        </p:nvSpPr>
        <p:spPr>
          <a:xfrm>
            <a:off x="2688432" y="919162"/>
            <a:ext cx="8229600" cy="6172200"/>
          </a:xfrm>
        </p:spPr>
        <p:txBody>
          <a:bodyPr/>
          <a:lstStyle>
            <a:lvl1pPr marL="0" indent="0">
              <a:buNone/>
              <a:defRPr sz="4800"/>
            </a:lvl1pPr>
            <a:lvl2pPr marL="685662" indent="0">
              <a:buNone/>
              <a:defRPr sz="4200"/>
            </a:lvl2pPr>
            <a:lvl3pPr marL="1371327" indent="0">
              <a:buNone/>
              <a:defRPr sz="3600"/>
            </a:lvl3pPr>
            <a:lvl4pPr marL="2056989" indent="0">
              <a:buNone/>
              <a:defRPr sz="3000"/>
            </a:lvl4pPr>
            <a:lvl5pPr marL="2742651" indent="0">
              <a:buNone/>
              <a:defRPr sz="3000"/>
            </a:lvl5pPr>
            <a:lvl6pPr marL="3428315" indent="0">
              <a:buNone/>
              <a:defRPr sz="3000"/>
            </a:lvl6pPr>
            <a:lvl7pPr marL="4113978" indent="0">
              <a:buNone/>
              <a:defRPr sz="3000"/>
            </a:lvl7pPr>
            <a:lvl8pPr marL="4799640" indent="0">
              <a:buNone/>
              <a:defRPr sz="3000"/>
            </a:lvl8pPr>
            <a:lvl9pPr marL="5485302" indent="0">
              <a:buNone/>
              <a:defRPr sz="3000"/>
            </a:lvl9pPr>
          </a:lstStyle>
          <a:p>
            <a:endParaRPr lang="pl-PL"/>
          </a:p>
        </p:txBody>
      </p:sp>
      <p:sp>
        <p:nvSpPr>
          <p:cNvPr id="4" name="Symbol zastępczy tekstu 3"/>
          <p:cNvSpPr>
            <a:spLocks noGrp="1"/>
          </p:cNvSpPr>
          <p:nvPr>
            <p:ph type="body" sz="half" idx="2"/>
          </p:nvPr>
        </p:nvSpPr>
        <p:spPr>
          <a:xfrm>
            <a:off x="2688432" y="8051007"/>
            <a:ext cx="8229600" cy="1207293"/>
          </a:xfrm>
        </p:spPr>
        <p:txBody>
          <a:bodyPr/>
          <a:lstStyle>
            <a:lvl1pPr marL="0" indent="0">
              <a:buNone/>
              <a:defRPr sz="2100"/>
            </a:lvl1pPr>
            <a:lvl2pPr marL="685662" indent="0">
              <a:buNone/>
              <a:defRPr sz="1800"/>
            </a:lvl2pPr>
            <a:lvl3pPr marL="1371327" indent="0">
              <a:buNone/>
              <a:defRPr sz="1500"/>
            </a:lvl3pPr>
            <a:lvl4pPr marL="2056989" indent="0">
              <a:buNone/>
              <a:defRPr sz="1400"/>
            </a:lvl4pPr>
            <a:lvl5pPr marL="2742651" indent="0">
              <a:buNone/>
              <a:defRPr sz="1400"/>
            </a:lvl5pPr>
            <a:lvl6pPr marL="3428315" indent="0">
              <a:buNone/>
              <a:defRPr sz="1400"/>
            </a:lvl6pPr>
            <a:lvl7pPr marL="4113978" indent="0">
              <a:buNone/>
              <a:defRPr sz="1400"/>
            </a:lvl7pPr>
            <a:lvl8pPr marL="4799640" indent="0">
              <a:buNone/>
              <a:defRPr sz="1400"/>
            </a:lvl8pPr>
            <a:lvl9pPr marL="5485302" indent="0">
              <a:buNone/>
              <a:defRPr sz="14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pPr>
              <a:defRPr/>
            </a:pPr>
            <a:fld id="{CB393377-7201-4CEF-BD19-D99BD64C31BA}" type="datetime1">
              <a:rPr lang="pl-PL" smtClean="0"/>
              <a:t>2018-03-20</a:t>
            </a:fld>
            <a:endParaRPr lang="pl-PL"/>
          </a:p>
        </p:txBody>
      </p:sp>
      <p:sp>
        <p:nvSpPr>
          <p:cNvPr id="6" name="Symbol zastępczy stopki 5"/>
          <p:cNvSpPr>
            <a:spLocks noGrp="1"/>
          </p:cNvSpPr>
          <p:nvPr>
            <p:ph type="ftr" sz="quarter" idx="11"/>
          </p:nvPr>
        </p:nvSpPr>
        <p:spPr/>
        <p:txBody>
          <a:bodyPr/>
          <a:lstStyle/>
          <a:p>
            <a:pPr>
              <a:defRPr/>
            </a:pPr>
            <a:endParaRPr lang="pl-PL"/>
          </a:p>
        </p:txBody>
      </p:sp>
      <p:sp>
        <p:nvSpPr>
          <p:cNvPr id="7" name="Symbol zastępczy numeru slajdu 6"/>
          <p:cNvSpPr>
            <a:spLocks noGrp="1"/>
          </p:cNvSpPr>
          <p:nvPr>
            <p:ph type="sldNum" sz="quarter" idx="12"/>
          </p:nvPr>
        </p:nvSpPr>
        <p:spPr/>
        <p:txBody>
          <a:bodyPr/>
          <a:lstStyle/>
          <a:p>
            <a:pPr>
              <a:defRPr/>
            </a:pPr>
            <a:fld id="{D3FE109E-5662-4A5F-8F4B-A6D4F24120A3}" type="slidenum">
              <a:rPr lang="pl-PL" smtClean="0"/>
              <a:pPr>
                <a:defRPr/>
              </a:pPr>
              <a:t>‹#›</a:t>
            </a:fld>
            <a:endParaRPr lang="pl-PL"/>
          </a:p>
        </p:txBody>
      </p:sp>
    </p:spTree>
    <p:extLst>
      <p:ext uri="{BB962C8B-B14F-4D97-AF65-F5344CB8AC3E}">
        <p14:creationId xmlns:p14="http://schemas.microsoft.com/office/powerpoint/2010/main" val="1444823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685800" y="411957"/>
            <a:ext cx="12344400" cy="1714500"/>
          </a:xfrm>
          <a:prstGeom prst="rect">
            <a:avLst/>
          </a:prstGeom>
        </p:spPr>
        <p:txBody>
          <a:bodyPr vert="horz" lIns="137133" tIns="68567" rIns="137133" bIns="68567"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685800" y="2400304"/>
            <a:ext cx="12344400" cy="6788945"/>
          </a:xfrm>
          <a:prstGeom prst="rect">
            <a:avLst/>
          </a:prstGeom>
        </p:spPr>
        <p:txBody>
          <a:bodyPr vert="horz" lIns="137133" tIns="68567" rIns="137133" bIns="68567"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685800" y="9534529"/>
            <a:ext cx="3200400" cy="547688"/>
          </a:xfrm>
          <a:prstGeom prst="rect">
            <a:avLst/>
          </a:prstGeom>
        </p:spPr>
        <p:txBody>
          <a:bodyPr vert="horz" lIns="137133" tIns="68567" rIns="137133" bIns="68567" rtlCol="0" anchor="ctr"/>
          <a:lstStyle>
            <a:lvl1pPr algn="l">
              <a:defRPr sz="1800">
                <a:solidFill>
                  <a:schemeClr val="tx1">
                    <a:tint val="75000"/>
                  </a:schemeClr>
                </a:solidFill>
              </a:defRPr>
            </a:lvl1pPr>
          </a:lstStyle>
          <a:p>
            <a:pPr>
              <a:defRPr/>
            </a:pPr>
            <a:fld id="{C3EBB494-0A8B-4D64-9E65-3919DA3B7DC0}" type="datetime1">
              <a:rPr lang="pl-PL" smtClean="0"/>
              <a:t>2018-03-20</a:t>
            </a:fld>
            <a:endParaRPr lang="pl-PL"/>
          </a:p>
        </p:txBody>
      </p:sp>
      <p:sp>
        <p:nvSpPr>
          <p:cNvPr id="5" name="Symbol zastępczy stopki 4"/>
          <p:cNvSpPr>
            <a:spLocks noGrp="1"/>
          </p:cNvSpPr>
          <p:nvPr>
            <p:ph type="ftr" sz="quarter" idx="3"/>
          </p:nvPr>
        </p:nvSpPr>
        <p:spPr>
          <a:xfrm>
            <a:off x="4686300" y="9534529"/>
            <a:ext cx="4343400" cy="547688"/>
          </a:xfrm>
          <a:prstGeom prst="rect">
            <a:avLst/>
          </a:prstGeom>
        </p:spPr>
        <p:txBody>
          <a:bodyPr vert="horz" lIns="137133" tIns="68567" rIns="137133" bIns="68567" rtlCol="0" anchor="ctr"/>
          <a:lstStyle>
            <a:lvl1pPr algn="ctr">
              <a:defRPr sz="1800">
                <a:solidFill>
                  <a:schemeClr val="tx1">
                    <a:tint val="75000"/>
                  </a:schemeClr>
                </a:solidFill>
              </a:defRPr>
            </a:lvl1pPr>
          </a:lstStyle>
          <a:p>
            <a:pPr>
              <a:defRPr/>
            </a:pPr>
            <a:endParaRPr lang="pl-PL"/>
          </a:p>
        </p:txBody>
      </p:sp>
      <p:sp>
        <p:nvSpPr>
          <p:cNvPr id="6" name="Symbol zastępczy numeru slajdu 5"/>
          <p:cNvSpPr>
            <a:spLocks noGrp="1"/>
          </p:cNvSpPr>
          <p:nvPr>
            <p:ph type="sldNum" sz="quarter" idx="4"/>
          </p:nvPr>
        </p:nvSpPr>
        <p:spPr>
          <a:xfrm>
            <a:off x="9829800" y="9534529"/>
            <a:ext cx="3200400" cy="547688"/>
          </a:xfrm>
          <a:prstGeom prst="rect">
            <a:avLst/>
          </a:prstGeom>
        </p:spPr>
        <p:txBody>
          <a:bodyPr vert="horz" lIns="137133" tIns="68567" rIns="137133" bIns="68567" rtlCol="0" anchor="ctr"/>
          <a:lstStyle>
            <a:lvl1pPr algn="r">
              <a:defRPr sz="1800">
                <a:solidFill>
                  <a:schemeClr val="tx1">
                    <a:tint val="75000"/>
                  </a:schemeClr>
                </a:solidFill>
              </a:defRPr>
            </a:lvl1pPr>
          </a:lstStyle>
          <a:p>
            <a:pPr>
              <a:defRPr/>
            </a:pPr>
            <a:fld id="{50017ACB-93C3-45DD-9ACA-35ED59D277D8}" type="slidenum">
              <a:rPr lang="pl-PL" smtClean="0"/>
              <a:pPr>
                <a:defRPr/>
              </a:pPr>
              <a:t>‹#›</a:t>
            </a:fld>
            <a:endParaRPr lang="pl-PL"/>
          </a:p>
        </p:txBody>
      </p:sp>
      <p:pic>
        <p:nvPicPr>
          <p:cNvPr id="7" name="Obraz 6"/>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3716000" cy="10287000"/>
          </a:xfrm>
          <a:prstGeom prst="rect">
            <a:avLst/>
          </a:prstGeom>
        </p:spPr>
      </p:pic>
    </p:spTree>
    <p:extLst>
      <p:ext uri="{BB962C8B-B14F-4D97-AF65-F5344CB8AC3E}">
        <p14:creationId xmlns:p14="http://schemas.microsoft.com/office/powerpoint/2010/main" val="2766124374"/>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hf hdr="0" ftr="0" dt="0"/>
  <p:txStyles>
    <p:titleStyle>
      <a:lvl1pPr algn="ctr" defTabSz="1371327" rtl="0" eaLnBrk="1" latinLnBrk="0" hangingPunct="1">
        <a:spcBef>
          <a:spcPct val="0"/>
        </a:spcBef>
        <a:buNone/>
        <a:defRPr sz="6600" kern="1200">
          <a:solidFill>
            <a:schemeClr val="tx1"/>
          </a:solidFill>
          <a:latin typeface="+mj-lt"/>
          <a:ea typeface="+mj-ea"/>
          <a:cs typeface="+mj-cs"/>
        </a:defRPr>
      </a:lvl1pPr>
    </p:titleStyle>
    <p:bodyStyle>
      <a:lvl1pPr marL="514248" indent="-514248" algn="l" defTabSz="1371327" rtl="0" eaLnBrk="1" latinLnBrk="0" hangingPunct="1">
        <a:spcBef>
          <a:spcPct val="20000"/>
        </a:spcBef>
        <a:buFont typeface="Arial" panose="020B0604020202020204" pitchFamily="34" charset="0"/>
        <a:buChar char="•"/>
        <a:defRPr sz="4800" kern="1200">
          <a:solidFill>
            <a:schemeClr val="tx1"/>
          </a:solidFill>
          <a:latin typeface="+mn-lt"/>
          <a:ea typeface="+mn-ea"/>
          <a:cs typeface="+mn-cs"/>
        </a:defRPr>
      </a:lvl1pPr>
      <a:lvl2pPr marL="1114203" indent="-428540" algn="l" defTabSz="1371327" rtl="0" eaLnBrk="1" latinLnBrk="0" hangingPunct="1">
        <a:spcBef>
          <a:spcPct val="20000"/>
        </a:spcBef>
        <a:buFont typeface="Arial" panose="020B0604020202020204" pitchFamily="34" charset="0"/>
        <a:buChar char="–"/>
        <a:defRPr sz="4200" kern="1200">
          <a:solidFill>
            <a:schemeClr val="tx1"/>
          </a:solidFill>
          <a:latin typeface="+mn-lt"/>
          <a:ea typeface="+mn-ea"/>
          <a:cs typeface="+mn-cs"/>
        </a:defRPr>
      </a:lvl2pPr>
      <a:lvl3pPr marL="1714158" indent="-342831" algn="l" defTabSz="1371327"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3pPr>
      <a:lvl4pPr marL="2399820" indent="-342831" algn="l" defTabSz="1371327" rtl="0" eaLnBrk="1" latinLnBrk="0" hangingPunct="1">
        <a:spcBef>
          <a:spcPct val="20000"/>
        </a:spcBef>
        <a:buFont typeface="Arial" panose="020B0604020202020204" pitchFamily="34" charset="0"/>
        <a:buChar char="–"/>
        <a:defRPr sz="3000" kern="1200">
          <a:solidFill>
            <a:schemeClr val="tx1"/>
          </a:solidFill>
          <a:latin typeface="+mn-lt"/>
          <a:ea typeface="+mn-ea"/>
          <a:cs typeface="+mn-cs"/>
        </a:defRPr>
      </a:lvl4pPr>
      <a:lvl5pPr marL="3085482" indent="-342831" algn="l" defTabSz="1371327" rtl="0" eaLnBrk="1" latinLnBrk="0" hangingPunct="1">
        <a:spcBef>
          <a:spcPct val="20000"/>
        </a:spcBef>
        <a:buFont typeface="Arial" panose="020B0604020202020204" pitchFamily="34" charset="0"/>
        <a:buChar char="»"/>
        <a:defRPr sz="3000" kern="1200">
          <a:solidFill>
            <a:schemeClr val="tx1"/>
          </a:solidFill>
          <a:latin typeface="+mn-lt"/>
          <a:ea typeface="+mn-ea"/>
          <a:cs typeface="+mn-cs"/>
        </a:defRPr>
      </a:lvl5pPr>
      <a:lvl6pPr marL="3771147" indent="-342831" algn="l" defTabSz="1371327" rtl="0" eaLnBrk="1" latinLnBrk="0" hangingPunct="1">
        <a:spcBef>
          <a:spcPct val="20000"/>
        </a:spcBef>
        <a:buFont typeface="Arial" panose="020B0604020202020204" pitchFamily="34" charset="0"/>
        <a:buChar char="•"/>
        <a:defRPr sz="3000" kern="1200">
          <a:solidFill>
            <a:schemeClr val="tx1"/>
          </a:solidFill>
          <a:latin typeface="+mn-lt"/>
          <a:ea typeface="+mn-ea"/>
          <a:cs typeface="+mn-cs"/>
        </a:defRPr>
      </a:lvl6pPr>
      <a:lvl7pPr marL="4456809" indent="-342831" algn="l" defTabSz="1371327" rtl="0" eaLnBrk="1" latinLnBrk="0" hangingPunct="1">
        <a:spcBef>
          <a:spcPct val="20000"/>
        </a:spcBef>
        <a:buFont typeface="Arial" panose="020B0604020202020204" pitchFamily="34" charset="0"/>
        <a:buChar char="•"/>
        <a:defRPr sz="3000" kern="1200">
          <a:solidFill>
            <a:schemeClr val="tx1"/>
          </a:solidFill>
          <a:latin typeface="+mn-lt"/>
          <a:ea typeface="+mn-ea"/>
          <a:cs typeface="+mn-cs"/>
        </a:defRPr>
      </a:lvl7pPr>
      <a:lvl8pPr marL="5142471" indent="-342831" algn="l" defTabSz="1371327" rtl="0" eaLnBrk="1" latinLnBrk="0" hangingPunct="1">
        <a:spcBef>
          <a:spcPct val="20000"/>
        </a:spcBef>
        <a:buFont typeface="Arial" panose="020B0604020202020204" pitchFamily="34" charset="0"/>
        <a:buChar char="•"/>
        <a:defRPr sz="3000" kern="1200">
          <a:solidFill>
            <a:schemeClr val="tx1"/>
          </a:solidFill>
          <a:latin typeface="+mn-lt"/>
          <a:ea typeface="+mn-ea"/>
          <a:cs typeface="+mn-cs"/>
        </a:defRPr>
      </a:lvl8pPr>
      <a:lvl9pPr marL="5828135" indent="-342831" algn="l" defTabSz="1371327" rtl="0" eaLnBrk="1" latinLnBrk="0" hangingPunct="1">
        <a:spcBef>
          <a:spcPct val="20000"/>
        </a:spcBef>
        <a:buFont typeface="Arial" panose="020B0604020202020204" pitchFamily="34" charset="0"/>
        <a:buChar char="•"/>
        <a:defRPr sz="3000" kern="1200">
          <a:solidFill>
            <a:schemeClr val="tx1"/>
          </a:solidFill>
          <a:latin typeface="+mn-lt"/>
          <a:ea typeface="+mn-ea"/>
          <a:cs typeface="+mn-cs"/>
        </a:defRPr>
      </a:lvl9pPr>
    </p:bodyStyle>
    <p:otherStyle>
      <a:defPPr>
        <a:defRPr lang="pl-PL"/>
      </a:defPPr>
      <a:lvl1pPr marL="0" algn="l" defTabSz="1371327" rtl="0" eaLnBrk="1" latinLnBrk="0" hangingPunct="1">
        <a:defRPr sz="2700" kern="1200">
          <a:solidFill>
            <a:schemeClr val="tx1"/>
          </a:solidFill>
          <a:latin typeface="+mn-lt"/>
          <a:ea typeface="+mn-ea"/>
          <a:cs typeface="+mn-cs"/>
        </a:defRPr>
      </a:lvl1pPr>
      <a:lvl2pPr marL="685662" algn="l" defTabSz="1371327" rtl="0" eaLnBrk="1" latinLnBrk="0" hangingPunct="1">
        <a:defRPr sz="2700" kern="1200">
          <a:solidFill>
            <a:schemeClr val="tx1"/>
          </a:solidFill>
          <a:latin typeface="+mn-lt"/>
          <a:ea typeface="+mn-ea"/>
          <a:cs typeface="+mn-cs"/>
        </a:defRPr>
      </a:lvl2pPr>
      <a:lvl3pPr marL="1371327" algn="l" defTabSz="1371327" rtl="0" eaLnBrk="1" latinLnBrk="0" hangingPunct="1">
        <a:defRPr sz="2700" kern="1200">
          <a:solidFill>
            <a:schemeClr val="tx1"/>
          </a:solidFill>
          <a:latin typeface="+mn-lt"/>
          <a:ea typeface="+mn-ea"/>
          <a:cs typeface="+mn-cs"/>
        </a:defRPr>
      </a:lvl3pPr>
      <a:lvl4pPr marL="2056989" algn="l" defTabSz="1371327" rtl="0" eaLnBrk="1" latinLnBrk="0" hangingPunct="1">
        <a:defRPr sz="2700" kern="1200">
          <a:solidFill>
            <a:schemeClr val="tx1"/>
          </a:solidFill>
          <a:latin typeface="+mn-lt"/>
          <a:ea typeface="+mn-ea"/>
          <a:cs typeface="+mn-cs"/>
        </a:defRPr>
      </a:lvl4pPr>
      <a:lvl5pPr marL="2742651" algn="l" defTabSz="1371327" rtl="0" eaLnBrk="1" latinLnBrk="0" hangingPunct="1">
        <a:defRPr sz="2700" kern="1200">
          <a:solidFill>
            <a:schemeClr val="tx1"/>
          </a:solidFill>
          <a:latin typeface="+mn-lt"/>
          <a:ea typeface="+mn-ea"/>
          <a:cs typeface="+mn-cs"/>
        </a:defRPr>
      </a:lvl5pPr>
      <a:lvl6pPr marL="3428315" algn="l" defTabSz="1371327" rtl="0" eaLnBrk="1" latinLnBrk="0" hangingPunct="1">
        <a:defRPr sz="2700" kern="1200">
          <a:solidFill>
            <a:schemeClr val="tx1"/>
          </a:solidFill>
          <a:latin typeface="+mn-lt"/>
          <a:ea typeface="+mn-ea"/>
          <a:cs typeface="+mn-cs"/>
        </a:defRPr>
      </a:lvl6pPr>
      <a:lvl7pPr marL="4113978" algn="l" defTabSz="1371327" rtl="0" eaLnBrk="1" latinLnBrk="0" hangingPunct="1">
        <a:defRPr sz="2700" kern="1200">
          <a:solidFill>
            <a:schemeClr val="tx1"/>
          </a:solidFill>
          <a:latin typeface="+mn-lt"/>
          <a:ea typeface="+mn-ea"/>
          <a:cs typeface="+mn-cs"/>
        </a:defRPr>
      </a:lvl7pPr>
      <a:lvl8pPr marL="4799640" algn="l" defTabSz="1371327" rtl="0" eaLnBrk="1" latinLnBrk="0" hangingPunct="1">
        <a:defRPr sz="2700" kern="1200">
          <a:solidFill>
            <a:schemeClr val="tx1"/>
          </a:solidFill>
          <a:latin typeface="+mn-lt"/>
          <a:ea typeface="+mn-ea"/>
          <a:cs typeface="+mn-cs"/>
        </a:defRPr>
      </a:lvl8pPr>
      <a:lvl9pPr marL="5485302" algn="l" defTabSz="1371327"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omments" Target="../comments/comment9.xml"/><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comments" Target="../comments/comment10.xml"/><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comments" Target="../comments/comment11.xml"/><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comments" Target="../comments/comment12.xml"/><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comments" Target="../comments/comment13.xml"/><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8" Type="http://schemas.openxmlformats.org/officeDocument/2006/relationships/hyperlink" Target="http://www.kowr.gov.pl/promocja" TargetMode="External"/><Relationship Id="rId3" Type="http://schemas.openxmlformats.org/officeDocument/2006/relationships/hyperlink" Target="https://men.gov.pl/pl/zwiekszanie-szans/profilaktyka" TargetMode="External"/><Relationship Id="rId7" Type="http://schemas.openxmlformats.org/officeDocument/2006/relationships/hyperlink" Target="https://gis.gov.pl/zdrowie/promocja-zdrowia/kampanie-spoleczne"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mz.gov.pl/zdrowie-i-profilaktyka/zdrowie-matki-i-dziecka/zdrowie-ucznia/" TargetMode="External"/><Relationship Id="rId5" Type="http://schemas.openxmlformats.org/officeDocument/2006/relationships/hyperlink" Target="https://www.ore.edu.pl/category/ksztalcenie-i-wychowanie/wychowanie-i-profilaktyka/" TargetMode="External"/><Relationship Id="rId10" Type="http://schemas.openxmlformats.org/officeDocument/2006/relationships/comments" Target="../comments/comment14.xml"/><Relationship Id="rId4" Type="http://schemas.openxmlformats.org/officeDocument/2006/relationships/hyperlink" Target="https://bezpiecznaszkola.men.gov.pl/" TargetMode="External"/><Relationship Id="rId9" Type="http://schemas.openxmlformats.org/officeDocument/2006/relationships/hyperlink" Target="http://www.izz.waw.pl/pl/dziaalno-owiatowa-12"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5.xml"/><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6.xml"/><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comments" Target="../comments/comment7.xml"/><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comments" Target="../comments/comment8.xml"/><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Obraz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63033" y="1640752"/>
            <a:ext cx="4527219" cy="1515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ytuł 2"/>
          <p:cNvSpPr>
            <a:spLocks noGrp="1"/>
          </p:cNvSpPr>
          <p:nvPr>
            <p:ph type="ctrTitle"/>
          </p:nvPr>
        </p:nvSpPr>
        <p:spPr>
          <a:xfrm>
            <a:off x="1058064" y="3908323"/>
            <a:ext cx="11658600" cy="4306530"/>
          </a:xfrm>
        </p:spPr>
        <p:txBody>
          <a:bodyPr>
            <a:normAutofit fontScale="90000"/>
          </a:bodyPr>
          <a:lstStyle/>
          <a:p>
            <a:r>
              <a:rPr lang="pl-PL" b="1" dirty="0" smtClean="0">
                <a:solidFill>
                  <a:schemeClr val="tx2">
                    <a:lumMod val="75000"/>
                  </a:schemeClr>
                </a:solidFill>
              </a:rPr>
              <a:t/>
            </a:r>
            <a:br>
              <a:rPr lang="pl-PL" b="1" dirty="0" smtClean="0">
                <a:solidFill>
                  <a:schemeClr val="tx2">
                    <a:lumMod val="75000"/>
                  </a:schemeClr>
                </a:solidFill>
              </a:rPr>
            </a:br>
            <a:r>
              <a:rPr lang="pl-PL" sz="8000" b="1" spc="300" dirty="0" smtClean="0">
                <a:solidFill>
                  <a:schemeClr val="accent6">
                    <a:lumMod val="75000"/>
                  </a:schemeClr>
                </a:solidFill>
              </a:rPr>
              <a:t>EDUKACJA DLA ZDROWIA</a:t>
            </a:r>
            <a:r>
              <a:rPr lang="pl-PL" sz="8000" b="1" dirty="0" smtClean="0">
                <a:solidFill>
                  <a:schemeClr val="tx2">
                    <a:lumMod val="75000"/>
                  </a:schemeClr>
                </a:solidFill>
              </a:rPr>
              <a:t/>
            </a:r>
            <a:br>
              <a:rPr lang="pl-PL" sz="8000" b="1" dirty="0" smtClean="0">
                <a:solidFill>
                  <a:schemeClr val="tx2">
                    <a:lumMod val="75000"/>
                  </a:schemeClr>
                </a:solidFill>
              </a:rPr>
            </a:br>
            <a:r>
              <a:rPr lang="pl-PL" sz="3200" b="1" dirty="0" smtClean="0">
                <a:solidFill>
                  <a:schemeClr val="tx2">
                    <a:lumMod val="75000"/>
                  </a:schemeClr>
                </a:solidFill>
              </a:rPr>
              <a:t>Promocja zdrowego stylu życia w świetle przepisów prawa</a:t>
            </a:r>
            <a:br>
              <a:rPr lang="pl-PL" sz="3200" b="1" dirty="0" smtClean="0">
                <a:solidFill>
                  <a:schemeClr val="tx2">
                    <a:lumMod val="75000"/>
                  </a:schemeClr>
                </a:solidFill>
              </a:rPr>
            </a:br>
            <a:endParaRPr lang="pl-PL" sz="3200" b="1" dirty="0">
              <a:solidFill>
                <a:schemeClr val="tx2">
                  <a:lumMod val="75000"/>
                </a:schemeClr>
              </a:solidFill>
            </a:endParaRPr>
          </a:p>
        </p:txBody>
      </p:sp>
      <p:sp>
        <p:nvSpPr>
          <p:cNvPr id="14" name="Symbol zastępczy numeru slajdu 7"/>
          <p:cNvSpPr>
            <a:spLocks noGrp="1"/>
          </p:cNvSpPr>
          <p:nvPr>
            <p:ph type="sldNum" sz="quarter" idx="12"/>
          </p:nvPr>
        </p:nvSpPr>
        <p:spPr/>
        <p:txBody>
          <a:bodyPr/>
          <a:lstStyle/>
          <a:p>
            <a:pPr>
              <a:defRPr/>
            </a:pPr>
            <a:fld id="{D4C31E1D-B36F-49F7-A4FE-680AE070E0D6}" type="slidenum">
              <a:rPr lang="pl-PL" b="1" smtClean="0"/>
              <a:pPr>
                <a:defRPr/>
              </a:pPr>
              <a:t>1</a:t>
            </a:fld>
            <a:endParaRPr lang="pl-PL" b="1" dirty="0"/>
          </a:p>
        </p:txBody>
      </p:sp>
    </p:spTree>
    <p:extLst>
      <p:ext uri="{BB962C8B-B14F-4D97-AF65-F5344CB8AC3E}">
        <p14:creationId xmlns:p14="http://schemas.microsoft.com/office/powerpoint/2010/main" val="2193539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tytuł 1"/>
          <p:cNvSpPr>
            <a:spLocks noGrp="1"/>
          </p:cNvSpPr>
          <p:nvPr>
            <p:ph type="subTitle" idx="1"/>
          </p:nvPr>
        </p:nvSpPr>
        <p:spPr>
          <a:xfrm>
            <a:off x="914399" y="533400"/>
            <a:ext cx="12300155" cy="9200535"/>
          </a:xfrm>
        </p:spPr>
        <p:txBody>
          <a:bodyPr>
            <a:normAutofit fontScale="55000" lnSpcReduction="20000"/>
          </a:bodyPr>
          <a:lstStyle/>
          <a:p>
            <a:endParaRPr lang="pl-PL" b="1" dirty="0" smtClean="0">
              <a:solidFill>
                <a:schemeClr val="tx2"/>
              </a:solidFill>
            </a:endParaRPr>
          </a:p>
          <a:p>
            <a:pPr algn="l"/>
            <a:r>
              <a:rPr lang="pl-PL" sz="4700" b="1" spc="300" dirty="0" smtClean="0">
                <a:solidFill>
                  <a:schemeClr val="tx2"/>
                </a:solidFill>
              </a:rPr>
              <a:t>OCHRONA ZDROWIA PSYCHICZNEGO DZIECI I MŁODZIEŻY</a:t>
            </a:r>
          </a:p>
          <a:p>
            <a:pPr algn="just"/>
            <a:r>
              <a:rPr lang="pl-PL" sz="4700" b="1" dirty="0" smtClean="0">
                <a:solidFill>
                  <a:schemeClr val="tx2">
                    <a:lumMod val="75000"/>
                  </a:schemeClr>
                </a:solidFill>
              </a:rPr>
              <a:t>Zdrowie psychiczne jest integralnym i bardzo ważnym składnikiem zdrowia.</a:t>
            </a:r>
          </a:p>
          <a:p>
            <a:pPr algn="just"/>
            <a:endParaRPr lang="pl-PL" sz="4700" dirty="0" smtClean="0"/>
          </a:p>
          <a:p>
            <a:pPr algn="l"/>
            <a:endParaRPr lang="pl-PL" b="1" dirty="0">
              <a:solidFill>
                <a:schemeClr val="tx2"/>
              </a:solidFill>
            </a:endParaRPr>
          </a:p>
          <a:p>
            <a:pPr marL="571500" indent="-571500" algn="l">
              <a:buFont typeface="Arial" panose="020B0604020202020204" pitchFamily="34" charset="0"/>
              <a:buChar char="•"/>
            </a:pPr>
            <a:r>
              <a:rPr lang="pl-PL" sz="4400" dirty="0"/>
              <a:t>Podstawa programowa</a:t>
            </a:r>
          </a:p>
          <a:p>
            <a:pPr marL="571500" indent="-571500" algn="l">
              <a:buFont typeface="Arial" panose="020B0604020202020204" pitchFamily="34" charset="0"/>
              <a:buChar char="•"/>
            </a:pPr>
            <a:r>
              <a:rPr lang="pl-PL" sz="4400" dirty="0"/>
              <a:t>Program wychowawczo-profilaktyczny szkoły</a:t>
            </a:r>
          </a:p>
          <a:p>
            <a:pPr marL="571500" indent="-571500" algn="l">
              <a:buFont typeface="Arial" panose="020B0604020202020204" pitchFamily="34" charset="0"/>
              <a:buChar char="•"/>
            </a:pPr>
            <a:r>
              <a:rPr lang="pl-PL" sz="4400" dirty="0"/>
              <a:t>Pomoc </a:t>
            </a:r>
            <a:r>
              <a:rPr lang="pl-PL" sz="4400" dirty="0" smtClean="0"/>
              <a:t>psychologiczno-pedagogiczna</a:t>
            </a:r>
          </a:p>
          <a:p>
            <a:pPr algn="l"/>
            <a:endParaRPr lang="pl-PL" sz="4400" dirty="0"/>
          </a:p>
          <a:p>
            <a:pPr marL="571500" indent="-571500" algn="l">
              <a:buFont typeface="Wingdings" panose="05000000000000000000" pitchFamily="2" charset="2"/>
              <a:buChar char="q"/>
            </a:pPr>
            <a:r>
              <a:rPr lang="pl-PL" sz="4400" b="1" dirty="0">
                <a:solidFill>
                  <a:schemeClr val="accent6">
                    <a:lumMod val="75000"/>
                  </a:schemeClr>
                </a:solidFill>
              </a:rPr>
              <a:t>A</a:t>
            </a:r>
            <a:r>
              <a:rPr lang="pl-PL" sz="4400" b="1" dirty="0" smtClean="0">
                <a:solidFill>
                  <a:schemeClr val="accent6">
                    <a:lumMod val="75000"/>
                  </a:schemeClr>
                </a:solidFill>
              </a:rPr>
              <a:t>rt. 26 ustawy </a:t>
            </a:r>
            <a:r>
              <a:rPr lang="pl-PL" sz="4400" b="1" dirty="0">
                <a:solidFill>
                  <a:schemeClr val="accent6">
                    <a:lumMod val="75000"/>
                  </a:schemeClr>
                </a:solidFill>
              </a:rPr>
              <a:t>Prawo </a:t>
            </a:r>
            <a:r>
              <a:rPr lang="pl-PL" sz="4400" b="1" dirty="0" smtClean="0">
                <a:solidFill>
                  <a:schemeClr val="accent6">
                    <a:lumMod val="75000"/>
                  </a:schemeClr>
                </a:solidFill>
              </a:rPr>
              <a:t>oświatowe</a:t>
            </a:r>
          </a:p>
          <a:p>
            <a:pPr algn="l"/>
            <a:r>
              <a:rPr lang="pl-PL" sz="4400" dirty="0" smtClean="0"/>
              <a:t>[</a:t>
            </a:r>
            <a:r>
              <a:rPr lang="pl-PL" sz="4400" dirty="0"/>
              <a:t>Realizacja programu wychowawczo-profilaktycznego] </a:t>
            </a:r>
          </a:p>
          <a:p>
            <a:pPr algn="l"/>
            <a:endParaRPr lang="pl-PL" sz="4400" dirty="0" smtClean="0"/>
          </a:p>
          <a:p>
            <a:pPr algn="just"/>
            <a:r>
              <a:rPr lang="pl-PL" sz="4400" dirty="0" smtClean="0"/>
              <a:t>Szkoły </a:t>
            </a:r>
            <a:r>
              <a:rPr lang="pl-PL" sz="4400" dirty="0"/>
              <a:t>oraz placówki realizują program wychowawczo-profilaktyczny obejmujący: treści </a:t>
            </a:r>
            <a:r>
              <a:rPr lang="pl-PL" sz="4400" dirty="0" smtClean="0"/>
              <a:t/>
            </a:r>
            <a:br>
              <a:rPr lang="pl-PL" sz="4400" dirty="0" smtClean="0"/>
            </a:br>
            <a:r>
              <a:rPr lang="pl-PL" sz="4400" dirty="0" smtClean="0"/>
              <a:t>i </a:t>
            </a:r>
            <a:r>
              <a:rPr lang="pl-PL" sz="4400" dirty="0"/>
              <a:t>działania o charakterze wychowawczym skierowane do uczniów, oraz treści i działania </a:t>
            </a:r>
            <a:r>
              <a:rPr lang="pl-PL" sz="4400" dirty="0" smtClean="0"/>
              <a:t/>
            </a:r>
            <a:br>
              <a:rPr lang="pl-PL" sz="4400" dirty="0" smtClean="0"/>
            </a:br>
            <a:r>
              <a:rPr lang="pl-PL" sz="4400" dirty="0" smtClean="0"/>
              <a:t>o </a:t>
            </a:r>
            <a:r>
              <a:rPr lang="pl-PL" sz="4400" dirty="0"/>
              <a:t>charakterze profilaktycznym dostosowane do potrzeb rozwojowych uczniów, przygotowane w oparciu o przeprowadzoną diagnozę potrzeb i problemów występujących w danej społeczności szkolnej, skierowane do uczniów, nauczycieli i rodziców.</a:t>
            </a:r>
          </a:p>
          <a:p>
            <a:pPr algn="just"/>
            <a:endParaRPr lang="pl-PL" sz="4400" dirty="0" smtClean="0"/>
          </a:p>
          <a:p>
            <a:pPr marL="571500" indent="-571500" algn="just">
              <a:buFont typeface="Wingdings" panose="05000000000000000000" pitchFamily="2" charset="2"/>
              <a:buChar char="q"/>
            </a:pPr>
            <a:r>
              <a:rPr lang="pl-PL" sz="4400" b="1" dirty="0" smtClean="0">
                <a:solidFill>
                  <a:schemeClr val="accent6">
                    <a:lumMod val="75000"/>
                  </a:schemeClr>
                </a:solidFill>
              </a:rPr>
              <a:t>Art</a:t>
            </a:r>
            <a:r>
              <a:rPr lang="pl-PL" sz="4400" b="1" dirty="0">
                <a:solidFill>
                  <a:schemeClr val="accent6">
                    <a:lumMod val="75000"/>
                  </a:schemeClr>
                </a:solidFill>
              </a:rPr>
              <a:t>. 27 [Bezpieczny dostęp do Internetu] </a:t>
            </a:r>
            <a:endParaRPr lang="pl-PL" sz="4400" b="1" dirty="0" smtClean="0">
              <a:solidFill>
                <a:schemeClr val="accent6">
                  <a:lumMod val="75000"/>
                </a:schemeClr>
              </a:solidFill>
            </a:endParaRPr>
          </a:p>
          <a:p>
            <a:pPr algn="just"/>
            <a:r>
              <a:rPr lang="pl-PL" sz="4400" dirty="0" smtClean="0"/>
              <a:t>Szkoły </a:t>
            </a:r>
            <a:r>
              <a:rPr lang="pl-PL" sz="4400" dirty="0"/>
              <a:t>i placówki zapewniające uczniom dostęp do Internetu są obowiązane podejmować działania zabezpieczające uczniów przed dostępem do treści, które mogą stanowić zagrożenie dla ich prawidłowego rozwoju, w szczególności zainstalować i aktualizować oprogramowanie zabezpieczające.</a:t>
            </a:r>
          </a:p>
          <a:p>
            <a:pPr marL="571500" indent="-571500" algn="l">
              <a:buFont typeface="Arial" panose="020B0604020202020204" pitchFamily="34" charset="0"/>
              <a:buChar char="•"/>
            </a:pPr>
            <a:endParaRPr lang="pl-PL" dirty="0">
              <a:solidFill>
                <a:schemeClr val="tx2"/>
              </a:solidFill>
            </a:endParaRPr>
          </a:p>
        </p:txBody>
      </p:sp>
      <p:sp>
        <p:nvSpPr>
          <p:cNvPr id="3" name="Symbol zastępczy numeru slajdu 2"/>
          <p:cNvSpPr>
            <a:spLocks noGrp="1"/>
          </p:cNvSpPr>
          <p:nvPr>
            <p:ph type="sldNum" sz="quarter" idx="12"/>
          </p:nvPr>
        </p:nvSpPr>
        <p:spPr/>
        <p:txBody>
          <a:bodyPr/>
          <a:lstStyle/>
          <a:p>
            <a:pPr>
              <a:defRPr/>
            </a:pPr>
            <a:fld id="{D4C31E1D-B36F-49F7-A4FE-680AE070E0D6}" type="slidenum">
              <a:rPr lang="pl-PL" smtClean="0"/>
              <a:pPr>
                <a:defRPr/>
              </a:pPr>
              <a:t>10</a:t>
            </a:fld>
            <a:endParaRPr lang="pl-PL"/>
          </a:p>
        </p:txBody>
      </p:sp>
    </p:spTree>
    <p:extLst>
      <p:ext uri="{BB962C8B-B14F-4D97-AF65-F5344CB8AC3E}">
        <p14:creationId xmlns:p14="http://schemas.microsoft.com/office/powerpoint/2010/main" val="29541206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tytuł 1"/>
          <p:cNvSpPr>
            <a:spLocks noGrp="1"/>
          </p:cNvSpPr>
          <p:nvPr>
            <p:ph type="subTitle" idx="1"/>
          </p:nvPr>
        </p:nvSpPr>
        <p:spPr>
          <a:xfrm>
            <a:off x="685800" y="514350"/>
            <a:ext cx="11906250" cy="9558346"/>
          </a:xfrm>
        </p:spPr>
        <p:txBody>
          <a:bodyPr>
            <a:normAutofit lnSpcReduction="10000"/>
          </a:bodyPr>
          <a:lstStyle/>
          <a:p>
            <a:pPr algn="l"/>
            <a:r>
              <a:rPr lang="pl-PL" sz="3200" b="1" spc="300" dirty="0" smtClean="0">
                <a:solidFill>
                  <a:schemeClr val="tx2"/>
                </a:solidFill>
              </a:rPr>
              <a:t>BEZPIECZEŃSTWO I HIGIENIA W SZKOLE</a:t>
            </a:r>
          </a:p>
          <a:p>
            <a:pPr algn="l"/>
            <a:r>
              <a:rPr lang="pl-PL" sz="2800" b="1" dirty="0" smtClean="0">
                <a:solidFill>
                  <a:schemeClr val="tx2">
                    <a:lumMod val="75000"/>
                  </a:schemeClr>
                </a:solidFill>
              </a:rPr>
              <a:t>Środowisko fizyczne ma istotny wpływ na nasze samopoczucie i zdrowie. </a:t>
            </a:r>
          </a:p>
          <a:p>
            <a:pPr algn="l"/>
            <a:endParaRPr lang="pl-PL" b="1" dirty="0" smtClean="0">
              <a:solidFill>
                <a:schemeClr val="tx2"/>
              </a:solidFill>
            </a:endParaRPr>
          </a:p>
          <a:p>
            <a:pPr marL="342900" indent="-342900" algn="l">
              <a:buFont typeface="Wingdings" panose="05000000000000000000" pitchFamily="2" charset="2"/>
              <a:buChar char="q"/>
            </a:pPr>
            <a:r>
              <a:rPr lang="pl-PL" sz="2400" b="1" dirty="0">
                <a:solidFill>
                  <a:schemeClr val="accent6">
                    <a:lumMod val="75000"/>
                  </a:schemeClr>
                </a:solidFill>
              </a:rPr>
              <a:t>Ustawa </a:t>
            </a:r>
            <a:r>
              <a:rPr lang="pl-PL" sz="2400" b="1" dirty="0" smtClean="0">
                <a:solidFill>
                  <a:schemeClr val="accent6">
                    <a:lumMod val="75000"/>
                  </a:schemeClr>
                </a:solidFill>
              </a:rPr>
              <a:t>Prawo oświatowe: </a:t>
            </a:r>
          </a:p>
          <a:p>
            <a:pPr algn="just"/>
            <a:r>
              <a:rPr lang="pl-PL" sz="2400" dirty="0" smtClean="0"/>
              <a:t>Art</a:t>
            </a:r>
            <a:r>
              <a:rPr lang="pl-PL" sz="2400" dirty="0"/>
              <a:t>. 1. pkt 14. System oświaty zapewnia utrzymywanie bezpiecznych i higienicznych warunków nauki, wychowania i opieki w szkołach i placówkach. </a:t>
            </a:r>
          </a:p>
          <a:p>
            <a:pPr algn="just"/>
            <a:endParaRPr lang="pl-PL" sz="2400" dirty="0" smtClean="0"/>
          </a:p>
          <a:p>
            <a:pPr algn="just"/>
            <a:r>
              <a:rPr lang="pl-PL" sz="2400" dirty="0" smtClean="0"/>
              <a:t>Art</a:t>
            </a:r>
            <a:r>
              <a:rPr lang="pl-PL" sz="2400" dirty="0"/>
              <a:t>. 10 [Zadania organu prowadzącego szkołę lub placówkę] </a:t>
            </a:r>
          </a:p>
          <a:p>
            <a:pPr algn="just"/>
            <a:r>
              <a:rPr lang="pl-PL" sz="2400" dirty="0"/>
              <a:t>1. Organ prowadzący szkołę lub placówkę odpowiada za jej działalność. Do zadań organu prowadzącego szkołę lub placówkę należy w szczególności: </a:t>
            </a:r>
          </a:p>
          <a:p>
            <a:pPr algn="just"/>
            <a:r>
              <a:rPr lang="pl-PL" sz="2400" dirty="0"/>
              <a:t>1) zapewnienie warunków działania szkoły lub placówki, w tym bezpiecznych i higienicznych warunków nauki, wychowania i </a:t>
            </a:r>
            <a:r>
              <a:rPr lang="pl-PL" sz="2400" dirty="0" smtClean="0"/>
              <a:t>opieki</a:t>
            </a:r>
          </a:p>
          <a:p>
            <a:pPr algn="just"/>
            <a:endParaRPr lang="pl-PL" sz="2400" dirty="0" smtClean="0"/>
          </a:p>
          <a:p>
            <a:pPr algn="just"/>
            <a:r>
              <a:rPr lang="pl-PL" sz="2400" dirty="0" smtClean="0"/>
              <a:t>Art</a:t>
            </a:r>
            <a:r>
              <a:rPr lang="pl-PL" sz="2400" dirty="0"/>
              <a:t>. 68 [Uprawnienia dyrektora szkoły lub placówki] </a:t>
            </a:r>
          </a:p>
          <a:p>
            <a:pPr algn="just"/>
            <a:r>
              <a:rPr lang="pl-PL" sz="2400" dirty="0"/>
              <a:t>Dyrektor szkoły lub placówki w szczególności: sprawuje opiekę nad uczniami oraz stwarza warunki harmonijnego rozwoju psychofizycznego poprzez aktywne działania prozdrowotne; wykonuje zadania związane z zapewnieniem bezpieczeństwa uczniom i nauczycielom w czasie zajęć organizowanych przez szkołę lub placówkę; </a:t>
            </a:r>
            <a:endParaRPr lang="pl-PL" sz="2400" dirty="0" smtClean="0"/>
          </a:p>
          <a:p>
            <a:pPr algn="just"/>
            <a:endParaRPr lang="pl-PL" sz="2400" dirty="0" smtClean="0"/>
          </a:p>
          <a:p>
            <a:pPr algn="just"/>
            <a:r>
              <a:rPr lang="pl-PL" sz="2400" dirty="0" smtClean="0"/>
              <a:t>Art</a:t>
            </a:r>
            <a:r>
              <a:rPr lang="pl-PL" sz="2400" dirty="0"/>
              <a:t>. 103 [Zapewnienie korzystania z dodatkowych pomieszczeń] </a:t>
            </a:r>
          </a:p>
          <a:p>
            <a:pPr algn="just"/>
            <a:r>
              <a:rPr lang="pl-PL" sz="2400" dirty="0"/>
              <a:t>Szkoła w zakresie realizacji zadań statutowych zapewnia uczniom możliwość korzystania </a:t>
            </a:r>
            <a:r>
              <a:rPr lang="pl-PL" sz="2400" dirty="0" smtClean="0"/>
              <a:t/>
            </a:r>
            <a:br>
              <a:rPr lang="pl-PL" sz="2400" dirty="0" smtClean="0"/>
            </a:br>
            <a:r>
              <a:rPr lang="pl-PL" sz="2400" dirty="0" smtClean="0"/>
              <a:t>z</a:t>
            </a:r>
            <a:r>
              <a:rPr lang="pl-PL" sz="2400" dirty="0"/>
              <a:t>: </a:t>
            </a:r>
            <a:r>
              <a:rPr lang="pl-PL" sz="2400" dirty="0" smtClean="0"/>
              <a:t>pomieszczeń </a:t>
            </a:r>
            <a:r>
              <a:rPr lang="pl-PL" sz="2400" dirty="0"/>
              <a:t>sanitarno-higienicznych i szatni</a:t>
            </a:r>
            <a:r>
              <a:rPr lang="pl-PL" sz="2400" dirty="0" smtClean="0"/>
              <a:t>.</a:t>
            </a:r>
          </a:p>
          <a:p>
            <a:pPr marL="571500" indent="-571500" algn="l">
              <a:buFont typeface="Wingdings" panose="05000000000000000000" pitchFamily="2" charset="2"/>
              <a:buChar char="ü"/>
            </a:pPr>
            <a:endParaRPr lang="pl-PL" sz="1500" dirty="0">
              <a:solidFill>
                <a:schemeClr val="tx2"/>
              </a:solidFill>
            </a:endParaRPr>
          </a:p>
          <a:p>
            <a:pPr marL="571500" indent="-571500" algn="l">
              <a:buFont typeface="Wingdings" panose="05000000000000000000" pitchFamily="2" charset="2"/>
              <a:buChar char="ü"/>
            </a:pPr>
            <a:endParaRPr lang="pl-PL" sz="1500" dirty="0" smtClean="0">
              <a:solidFill>
                <a:schemeClr val="tx2"/>
              </a:solidFill>
            </a:endParaRPr>
          </a:p>
          <a:p>
            <a:pPr marL="571500" indent="-571500" algn="l">
              <a:buFont typeface="Wingdings" panose="05000000000000000000" pitchFamily="2" charset="2"/>
              <a:buChar char="ü"/>
            </a:pPr>
            <a:endParaRPr lang="pl-PL" b="1" dirty="0">
              <a:solidFill>
                <a:schemeClr val="tx2"/>
              </a:solidFill>
            </a:endParaRPr>
          </a:p>
        </p:txBody>
      </p:sp>
      <p:sp>
        <p:nvSpPr>
          <p:cNvPr id="3" name="Symbol zastępczy numeru slajdu 2"/>
          <p:cNvSpPr>
            <a:spLocks noGrp="1"/>
          </p:cNvSpPr>
          <p:nvPr>
            <p:ph type="sldNum" sz="quarter" idx="12"/>
          </p:nvPr>
        </p:nvSpPr>
        <p:spPr/>
        <p:txBody>
          <a:bodyPr/>
          <a:lstStyle/>
          <a:p>
            <a:pPr>
              <a:defRPr/>
            </a:pPr>
            <a:fld id="{D4C31E1D-B36F-49F7-A4FE-680AE070E0D6}" type="slidenum">
              <a:rPr lang="pl-PL" smtClean="0"/>
              <a:pPr>
                <a:defRPr/>
              </a:pPr>
              <a:t>11</a:t>
            </a:fld>
            <a:endParaRPr lang="pl-PL"/>
          </a:p>
        </p:txBody>
      </p:sp>
    </p:spTree>
    <p:extLst>
      <p:ext uri="{BB962C8B-B14F-4D97-AF65-F5344CB8AC3E}">
        <p14:creationId xmlns:p14="http://schemas.microsoft.com/office/powerpoint/2010/main" val="12531068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tytuł 1"/>
          <p:cNvSpPr>
            <a:spLocks noGrp="1"/>
          </p:cNvSpPr>
          <p:nvPr>
            <p:ph type="subTitle" idx="1"/>
          </p:nvPr>
        </p:nvSpPr>
        <p:spPr>
          <a:xfrm>
            <a:off x="1047750" y="775289"/>
            <a:ext cx="11525250" cy="9033084"/>
          </a:xfrm>
        </p:spPr>
        <p:txBody>
          <a:bodyPr>
            <a:normAutofit fontScale="62500" lnSpcReduction="20000"/>
          </a:bodyPr>
          <a:lstStyle/>
          <a:p>
            <a:pPr algn="l"/>
            <a:r>
              <a:rPr lang="pl-PL" sz="4600" b="1" spc="300" dirty="0">
                <a:solidFill>
                  <a:schemeClr val="tx2"/>
                </a:solidFill>
              </a:rPr>
              <a:t>BEZPIECZEŃSTWO I HIGIENIA W SZKOLE</a:t>
            </a:r>
          </a:p>
          <a:p>
            <a:pPr marL="571500" indent="-571500" algn="l">
              <a:buFont typeface="Wingdings" panose="05000000000000000000" pitchFamily="2" charset="2"/>
              <a:buChar char="ü"/>
            </a:pPr>
            <a:endParaRPr lang="pl-PL" sz="1500" dirty="0">
              <a:solidFill>
                <a:schemeClr val="tx2"/>
              </a:solidFill>
            </a:endParaRPr>
          </a:p>
          <a:p>
            <a:pPr marL="571500" indent="-571500" algn="l">
              <a:buFont typeface="Wingdings" panose="05000000000000000000" pitchFamily="2" charset="2"/>
              <a:buChar char="ü"/>
            </a:pPr>
            <a:endParaRPr lang="pl-PL" sz="1500" dirty="0" smtClean="0">
              <a:solidFill>
                <a:schemeClr val="tx2"/>
              </a:solidFill>
            </a:endParaRPr>
          </a:p>
          <a:p>
            <a:pPr marL="571500" indent="-571500" algn="l">
              <a:buFont typeface="Wingdings" panose="05000000000000000000" pitchFamily="2" charset="2"/>
              <a:buChar char="q"/>
            </a:pPr>
            <a:r>
              <a:rPr lang="pl-PL" sz="3800" b="1" dirty="0">
                <a:solidFill>
                  <a:schemeClr val="accent6">
                    <a:lumMod val="75000"/>
                  </a:schemeClr>
                </a:solidFill>
              </a:rPr>
              <a:t>Rozporządzenie Ministra Edukacji Narodowej i Sportu z dnia 31 grudnia 2002 r. </a:t>
            </a:r>
            <a:r>
              <a:rPr lang="pl-PL" sz="3800" b="1" dirty="0" smtClean="0">
                <a:solidFill>
                  <a:schemeClr val="accent6">
                    <a:lumMod val="75000"/>
                  </a:schemeClr>
                </a:solidFill>
              </a:rPr>
              <a:t/>
            </a:r>
            <a:br>
              <a:rPr lang="pl-PL" sz="3800" b="1" dirty="0" smtClean="0">
                <a:solidFill>
                  <a:schemeClr val="accent6">
                    <a:lumMod val="75000"/>
                  </a:schemeClr>
                </a:solidFill>
              </a:rPr>
            </a:br>
            <a:r>
              <a:rPr lang="pl-PL" sz="3800" b="1" dirty="0" smtClean="0">
                <a:solidFill>
                  <a:schemeClr val="accent6">
                    <a:lumMod val="75000"/>
                  </a:schemeClr>
                </a:solidFill>
              </a:rPr>
              <a:t>w </a:t>
            </a:r>
            <a:r>
              <a:rPr lang="pl-PL" sz="3800" b="1" dirty="0">
                <a:solidFill>
                  <a:schemeClr val="accent6">
                    <a:lumMod val="75000"/>
                  </a:schemeClr>
                </a:solidFill>
              </a:rPr>
              <a:t>sprawie bezpieczeństwa i higieny w </a:t>
            </a:r>
            <a:r>
              <a:rPr lang="pl-PL" sz="3800" b="1" dirty="0" smtClean="0">
                <a:solidFill>
                  <a:schemeClr val="accent6">
                    <a:lumMod val="75000"/>
                  </a:schemeClr>
                </a:solidFill>
              </a:rPr>
              <a:t>publicznych i niepublicznych szkołach </a:t>
            </a:r>
            <a:br>
              <a:rPr lang="pl-PL" sz="3800" b="1" dirty="0" smtClean="0">
                <a:solidFill>
                  <a:schemeClr val="accent6">
                    <a:lumMod val="75000"/>
                  </a:schemeClr>
                </a:solidFill>
              </a:rPr>
            </a:br>
            <a:r>
              <a:rPr lang="pl-PL" sz="3800" b="1" dirty="0" smtClean="0">
                <a:solidFill>
                  <a:schemeClr val="accent6">
                    <a:lumMod val="75000"/>
                  </a:schemeClr>
                </a:solidFill>
              </a:rPr>
              <a:t>i </a:t>
            </a:r>
            <a:r>
              <a:rPr lang="pl-PL" sz="3800" b="1" dirty="0">
                <a:solidFill>
                  <a:schemeClr val="accent6">
                    <a:lumMod val="75000"/>
                  </a:schemeClr>
                </a:solidFill>
              </a:rPr>
              <a:t>placówkach </a:t>
            </a:r>
            <a:endParaRPr lang="pl-PL" sz="3800" b="1" dirty="0" smtClean="0">
              <a:solidFill>
                <a:schemeClr val="accent6">
                  <a:lumMod val="75000"/>
                </a:schemeClr>
              </a:solidFill>
            </a:endParaRPr>
          </a:p>
          <a:p>
            <a:pPr algn="l"/>
            <a:endParaRPr lang="pl-PL" sz="3800" dirty="0" smtClean="0"/>
          </a:p>
          <a:p>
            <a:pPr algn="just"/>
            <a:r>
              <a:rPr lang="pl-PL" sz="3800" dirty="0" smtClean="0"/>
              <a:t>§8.1. W </a:t>
            </a:r>
            <a:r>
              <a:rPr lang="pl-PL" sz="3800" dirty="0"/>
              <a:t>pomieszczeniach </a:t>
            </a:r>
            <a:r>
              <a:rPr lang="pl-PL" sz="3800" dirty="0" smtClean="0"/>
              <a:t>sanitarno-higienicznych </a:t>
            </a:r>
            <a:r>
              <a:rPr lang="pl-PL" sz="3800" dirty="0"/>
              <a:t>zapewnia się ciepłą i zimną bieżącą wodę oraz środki higieny osobistej. </a:t>
            </a:r>
            <a:endParaRPr lang="pl-PL" sz="3800" dirty="0" smtClean="0"/>
          </a:p>
          <a:p>
            <a:pPr algn="just"/>
            <a:r>
              <a:rPr lang="pl-PL" sz="3800" dirty="0" smtClean="0"/>
              <a:t>2. Urządzenia sanitarno-higieniczne </a:t>
            </a:r>
            <a:r>
              <a:rPr lang="pl-PL" sz="3800" dirty="0"/>
              <a:t>są utrzymywane w czystości i w stanie pełnej sprawności technicznej. </a:t>
            </a:r>
          </a:p>
          <a:p>
            <a:pPr algn="just"/>
            <a:endParaRPr lang="pl-PL" sz="3800" dirty="0" smtClean="0"/>
          </a:p>
          <a:p>
            <a:pPr algn="just"/>
            <a:r>
              <a:rPr lang="pl-PL" sz="3800" dirty="0" smtClean="0"/>
              <a:t>§9. 1.  W </a:t>
            </a:r>
            <a:r>
              <a:rPr lang="pl-PL" sz="3800" dirty="0"/>
              <a:t>pomieszczeniach szkoły i placówki zapewnia się właściwe oświetlenie, wentylację i ogrzewanie.</a:t>
            </a:r>
          </a:p>
          <a:p>
            <a:pPr algn="just"/>
            <a:r>
              <a:rPr lang="pl-PL" sz="3800" dirty="0" smtClean="0"/>
              <a:t>2. Sprzęty</a:t>
            </a:r>
            <a:r>
              <a:rPr lang="pl-PL" sz="3800" dirty="0"/>
              <a:t>, z których korzystają osoby pozostające pod opieką szkoły lub placówki, dostosowuje się do wymagań ergonomii.</a:t>
            </a:r>
          </a:p>
          <a:p>
            <a:pPr algn="just"/>
            <a:endParaRPr lang="pl-PL" sz="3800" dirty="0" smtClean="0"/>
          </a:p>
          <a:p>
            <a:pPr algn="just"/>
            <a:r>
              <a:rPr lang="pl-PL" sz="3800" dirty="0" smtClean="0"/>
              <a:t>§4 Plan </a:t>
            </a:r>
            <a:r>
              <a:rPr lang="pl-PL" sz="3800" dirty="0"/>
              <a:t>zajęć dydaktyczno-wychowawczych powinien uwzględniać potrzebę równomiernego obciążenia zajęciami w poszczególnych dniach tygodnia. </a:t>
            </a:r>
          </a:p>
          <a:p>
            <a:pPr algn="just"/>
            <a:r>
              <a:rPr lang="pl-PL" sz="3800" dirty="0" smtClean="0"/>
              <a:t>§4 a W </a:t>
            </a:r>
            <a:r>
              <a:rPr lang="pl-PL" sz="3800" dirty="0"/>
              <a:t>pomieszczeniach szkoły lub placówki zapewnia się uczniom możliwość pozostawienia części podręczników i przyborów szkolnych</a:t>
            </a:r>
            <a:r>
              <a:rPr lang="pl-PL" sz="3800" dirty="0" smtClean="0"/>
              <a:t>.</a:t>
            </a:r>
          </a:p>
          <a:p>
            <a:pPr algn="just"/>
            <a:endParaRPr lang="pl-PL" sz="3800" dirty="0" smtClean="0"/>
          </a:p>
          <a:p>
            <a:pPr algn="just"/>
            <a:r>
              <a:rPr lang="pl-PL" sz="3800" dirty="0" smtClean="0"/>
              <a:t>§12.  Pomieszczenia, w których odbywają się zajęcia, wietrzy się w czasie każdej przerwy, </a:t>
            </a:r>
          </a:p>
          <a:p>
            <a:pPr algn="just"/>
            <a:r>
              <a:rPr lang="pl-PL" sz="3800" dirty="0" smtClean="0"/>
              <a:t>a w razie potrzeby także w czasie zajęć</a:t>
            </a:r>
            <a:r>
              <a:rPr lang="pl-PL" sz="3800" dirty="0"/>
              <a:t>. </a:t>
            </a:r>
            <a:endParaRPr lang="pl-PL" sz="3800" dirty="0" smtClean="0"/>
          </a:p>
          <a:p>
            <a:pPr algn="just"/>
            <a:endParaRPr lang="pl-PL" sz="3800" dirty="0" smtClean="0"/>
          </a:p>
          <a:p>
            <a:pPr algn="just"/>
            <a:r>
              <a:rPr lang="pl-PL" sz="3800" dirty="0" smtClean="0"/>
              <a:t>§14.2. Jeżeli pozwalają na to warunki atmosferyczne, umożliwia się uczniom przebywanie </a:t>
            </a:r>
            <a:br>
              <a:rPr lang="pl-PL" sz="3800" dirty="0" smtClean="0"/>
            </a:br>
            <a:r>
              <a:rPr lang="pl-PL" sz="3800" dirty="0" smtClean="0"/>
              <a:t>w czasie przerw w zajęciach na świeżym powietrzu. </a:t>
            </a:r>
            <a:endParaRPr lang="pl-PL" sz="3800" dirty="0"/>
          </a:p>
        </p:txBody>
      </p:sp>
      <p:sp>
        <p:nvSpPr>
          <p:cNvPr id="3" name="Symbol zastępczy numeru slajdu 2"/>
          <p:cNvSpPr>
            <a:spLocks noGrp="1"/>
          </p:cNvSpPr>
          <p:nvPr>
            <p:ph type="sldNum" sz="quarter" idx="12"/>
          </p:nvPr>
        </p:nvSpPr>
        <p:spPr/>
        <p:txBody>
          <a:bodyPr/>
          <a:lstStyle/>
          <a:p>
            <a:pPr>
              <a:defRPr/>
            </a:pPr>
            <a:fld id="{D4C31E1D-B36F-49F7-A4FE-680AE070E0D6}" type="slidenum">
              <a:rPr lang="pl-PL" smtClean="0"/>
              <a:pPr>
                <a:defRPr/>
              </a:pPr>
              <a:t>12</a:t>
            </a:fld>
            <a:endParaRPr lang="pl-PL"/>
          </a:p>
        </p:txBody>
      </p:sp>
    </p:spTree>
    <p:extLst>
      <p:ext uri="{BB962C8B-B14F-4D97-AF65-F5344CB8AC3E}">
        <p14:creationId xmlns:p14="http://schemas.microsoft.com/office/powerpoint/2010/main" val="7948201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tytuł 1"/>
          <p:cNvSpPr>
            <a:spLocks noGrp="1"/>
          </p:cNvSpPr>
          <p:nvPr>
            <p:ph type="subTitle" idx="1"/>
          </p:nvPr>
        </p:nvSpPr>
        <p:spPr>
          <a:xfrm>
            <a:off x="704850" y="190500"/>
            <a:ext cx="11658600" cy="9891717"/>
          </a:xfrm>
        </p:spPr>
        <p:txBody>
          <a:bodyPr>
            <a:normAutofit fontScale="25000" lnSpcReduction="20000"/>
          </a:bodyPr>
          <a:lstStyle/>
          <a:p>
            <a:endParaRPr lang="pl-PL" b="1" dirty="0" smtClean="0">
              <a:solidFill>
                <a:schemeClr val="tx2"/>
              </a:solidFill>
            </a:endParaRPr>
          </a:p>
          <a:p>
            <a:pPr algn="l"/>
            <a:r>
              <a:rPr lang="pl-PL" sz="11200" b="1" spc="300" dirty="0" smtClean="0">
                <a:solidFill>
                  <a:schemeClr val="tx2"/>
                </a:solidFill>
              </a:rPr>
              <a:t>PROFILAKTYCZNA OPIEKA ZDROWOTNA W SZKOLE</a:t>
            </a:r>
          </a:p>
          <a:p>
            <a:pPr algn="l"/>
            <a:r>
              <a:rPr lang="pl-PL" sz="9600" b="1" dirty="0" smtClean="0"/>
              <a:t>System </a:t>
            </a:r>
            <a:r>
              <a:rPr lang="pl-PL" sz="9600" b="1" dirty="0"/>
              <a:t>opieki zdrowotnej </a:t>
            </a:r>
            <a:r>
              <a:rPr lang="pl-PL" sz="9600" b="1" dirty="0" smtClean="0"/>
              <a:t>jest ważnym </a:t>
            </a:r>
            <a:r>
              <a:rPr lang="pl-PL" sz="9600" b="1" dirty="0"/>
              <a:t>elementami zdrowia </a:t>
            </a:r>
            <a:r>
              <a:rPr lang="pl-PL" sz="9600" b="1" dirty="0" smtClean="0"/>
              <a:t>publicznego.</a:t>
            </a:r>
            <a:endParaRPr lang="pl-PL" sz="9600" b="1" dirty="0"/>
          </a:p>
          <a:p>
            <a:pPr algn="l"/>
            <a:r>
              <a:rPr lang="pl-PL" sz="9600" b="1" dirty="0" smtClean="0"/>
              <a:t>Odgrywa on ważną rolę </a:t>
            </a:r>
            <a:r>
              <a:rPr lang="pl-PL" sz="9600" b="1" dirty="0"/>
              <a:t>w zakresie promocji </a:t>
            </a:r>
            <a:r>
              <a:rPr lang="pl-PL" sz="9600" b="1" dirty="0" smtClean="0"/>
              <a:t>zdrowia. </a:t>
            </a:r>
          </a:p>
          <a:p>
            <a:pPr algn="l"/>
            <a:endParaRPr lang="pl-PL" sz="8400" dirty="0" smtClean="0"/>
          </a:p>
          <a:p>
            <a:pPr marL="571500" indent="-571500" algn="l">
              <a:buFont typeface="Wingdings" panose="05000000000000000000" pitchFamily="2" charset="2"/>
              <a:buChar char="q"/>
            </a:pPr>
            <a:r>
              <a:rPr lang="pl-PL" sz="8400" b="1" dirty="0" smtClean="0">
                <a:solidFill>
                  <a:schemeClr val="accent6">
                    <a:lumMod val="75000"/>
                  </a:schemeClr>
                </a:solidFill>
              </a:rPr>
              <a:t>Ustawa Prawo oświatowe </a:t>
            </a:r>
            <a:endParaRPr lang="pl-PL" sz="8400" b="1" dirty="0" smtClean="0"/>
          </a:p>
          <a:p>
            <a:pPr algn="just"/>
            <a:r>
              <a:rPr lang="pl-PL" sz="8400" dirty="0" smtClean="0"/>
              <a:t>Art</a:t>
            </a:r>
            <a:r>
              <a:rPr lang="pl-PL" sz="8400" dirty="0"/>
              <a:t>. 103 [Zapewnienie korzystania z dodatkowych pomieszczeń] </a:t>
            </a:r>
          </a:p>
          <a:p>
            <a:pPr algn="just"/>
            <a:r>
              <a:rPr lang="pl-PL" sz="8400" dirty="0"/>
              <a:t>Szkoła w zakresie realizacji zadań statutowych zapewnia uczniom możliwość korzystania z: </a:t>
            </a:r>
            <a:r>
              <a:rPr lang="pl-PL" sz="8400" dirty="0" smtClean="0"/>
              <a:t>gabinetu </a:t>
            </a:r>
            <a:r>
              <a:rPr lang="pl-PL" sz="8400" dirty="0"/>
              <a:t>profilaktyki zdrowotnej; </a:t>
            </a:r>
            <a:endParaRPr lang="pl-PL" sz="8400" dirty="0" smtClean="0"/>
          </a:p>
          <a:p>
            <a:pPr algn="just"/>
            <a:r>
              <a:rPr lang="pl-PL" sz="8400" dirty="0" smtClean="0"/>
              <a:t>Art</a:t>
            </a:r>
            <a:r>
              <a:rPr lang="pl-PL" sz="8400" dirty="0"/>
              <a:t>. 68 [Uprawnienia dyrektora szkoły lub placówki] </a:t>
            </a:r>
          </a:p>
          <a:p>
            <a:pPr algn="just"/>
            <a:r>
              <a:rPr lang="pl-PL" sz="8400" dirty="0"/>
              <a:t>Dyrektor szkoły lub placówki w szczególności: </a:t>
            </a:r>
            <a:r>
              <a:rPr lang="pl-PL" sz="8400" dirty="0" smtClean="0"/>
              <a:t>współpracuje </a:t>
            </a:r>
            <a:r>
              <a:rPr lang="pl-PL" sz="8400" dirty="0"/>
              <a:t>z pielęgniarką albo higienistką szkolną, lekarzem i lekarzem dentystą, sprawującymi profilaktyczną opiekę zdrowotną nad dziećmi i młodzieżą, </a:t>
            </a:r>
            <a:r>
              <a:rPr lang="pl-PL" sz="8400" dirty="0" smtClean="0"/>
              <a:t/>
            </a:r>
            <a:br>
              <a:rPr lang="pl-PL" sz="8400" dirty="0" smtClean="0"/>
            </a:br>
            <a:r>
              <a:rPr lang="pl-PL" sz="8400" dirty="0" smtClean="0"/>
              <a:t>w </a:t>
            </a:r>
            <a:r>
              <a:rPr lang="pl-PL" sz="8400" dirty="0"/>
              <a:t>tym udostępnia imię, nazwisko i numer PESEL ucznia celem właściwej realizacji tej </a:t>
            </a:r>
            <a:r>
              <a:rPr lang="pl-PL" sz="8400" dirty="0" smtClean="0"/>
              <a:t>opieki</a:t>
            </a:r>
          </a:p>
          <a:p>
            <a:pPr algn="just"/>
            <a:endParaRPr lang="pl-PL" sz="8400" dirty="0" smtClean="0"/>
          </a:p>
          <a:p>
            <a:pPr marL="571500" indent="-571500" algn="just">
              <a:buFont typeface="Wingdings" panose="05000000000000000000" pitchFamily="2" charset="2"/>
              <a:buChar char="q"/>
            </a:pPr>
            <a:r>
              <a:rPr lang="pl-PL" sz="8400" b="1" dirty="0" smtClean="0">
                <a:solidFill>
                  <a:srgbClr val="0070C0"/>
                </a:solidFill>
              </a:rPr>
              <a:t>Rozporządzenie </a:t>
            </a:r>
            <a:r>
              <a:rPr lang="pl-PL" sz="8400" b="1" dirty="0">
                <a:solidFill>
                  <a:srgbClr val="0070C0"/>
                </a:solidFill>
              </a:rPr>
              <a:t>Ministra Zdrowia z dnia 26 sierpnia 2009 r. w sprawie przygotowania nauczycieli do prowadzenia zajęć edukacyjnych w zakresie udzielania pierwszej </a:t>
            </a:r>
            <a:r>
              <a:rPr lang="pl-PL" sz="8400" b="1" dirty="0" smtClean="0">
                <a:solidFill>
                  <a:srgbClr val="0070C0"/>
                </a:solidFill>
              </a:rPr>
              <a:t>pomocy (</a:t>
            </a:r>
            <a:r>
              <a:rPr lang="nn-NO" sz="8400" b="1" dirty="0">
                <a:solidFill>
                  <a:srgbClr val="0070C0"/>
                </a:solidFill>
              </a:rPr>
              <a:t>Dz.U. 2009 nr 139 poz. </a:t>
            </a:r>
            <a:r>
              <a:rPr lang="nn-NO" sz="8400" b="1" dirty="0" smtClean="0">
                <a:solidFill>
                  <a:srgbClr val="0070C0"/>
                </a:solidFill>
              </a:rPr>
              <a:t>1132</a:t>
            </a:r>
            <a:r>
              <a:rPr lang="pl-PL" sz="8400" b="1" dirty="0" smtClean="0">
                <a:solidFill>
                  <a:srgbClr val="0070C0"/>
                </a:solidFill>
              </a:rPr>
              <a:t>).</a:t>
            </a:r>
            <a:endParaRPr lang="pl-PL" sz="8400" b="1" dirty="0" smtClean="0"/>
          </a:p>
          <a:p>
            <a:pPr marL="571500" indent="-571500" algn="just">
              <a:buFont typeface="Wingdings" panose="05000000000000000000" pitchFamily="2" charset="2"/>
              <a:buChar char="q"/>
            </a:pPr>
            <a:r>
              <a:rPr lang="pl-PL" sz="8400" b="1" dirty="0" smtClean="0">
                <a:solidFill>
                  <a:schemeClr val="accent6">
                    <a:lumMod val="75000"/>
                  </a:schemeClr>
                </a:solidFill>
              </a:rPr>
              <a:t>Rozporządzenie </a:t>
            </a:r>
            <a:r>
              <a:rPr lang="pl-PL" sz="8400" b="1" dirty="0">
                <a:solidFill>
                  <a:schemeClr val="accent6">
                    <a:lumMod val="75000"/>
                  </a:schemeClr>
                </a:solidFill>
              </a:rPr>
              <a:t>Ministra Edukacji Narodowej i Sportu z dnia 31 grudnia 2002 r. w sprawie bezpieczeństwa i higieny w publicznych i niepublicznych szkołach i </a:t>
            </a:r>
            <a:r>
              <a:rPr lang="pl-PL" sz="8400" b="1" dirty="0" smtClean="0">
                <a:solidFill>
                  <a:schemeClr val="accent6">
                    <a:lumMod val="75000"/>
                  </a:schemeClr>
                </a:solidFill>
              </a:rPr>
              <a:t>placówkach.</a:t>
            </a:r>
          </a:p>
          <a:p>
            <a:pPr algn="just"/>
            <a:r>
              <a:rPr lang="pl-PL" sz="8400" dirty="0" smtClean="0"/>
              <a:t>§20 Pomieszczenia </a:t>
            </a:r>
            <a:r>
              <a:rPr lang="pl-PL" sz="8400" dirty="0"/>
              <a:t>szkoły i placówki, w szczególności pokój nauczycielski, laboratoria, pracownie, warsztaty szkolne, pokój nauczycieli wychowania fizycznego, kierownika internatu (bursy) oraz kuchnię, wyposaża się w apteczki zaopatrzone w środki niezbędne do udzielania pierwszej pomocy i instrukcję </a:t>
            </a:r>
            <a:r>
              <a:rPr lang="pl-PL" sz="8400" dirty="0" smtClean="0"/>
              <a:t/>
            </a:r>
            <a:br>
              <a:rPr lang="pl-PL" sz="8400" dirty="0" smtClean="0"/>
            </a:br>
            <a:r>
              <a:rPr lang="pl-PL" sz="8400" dirty="0" smtClean="0"/>
              <a:t>o </a:t>
            </a:r>
            <a:r>
              <a:rPr lang="pl-PL" sz="8400" dirty="0"/>
              <a:t>zasadach udzielania tej pomocy</a:t>
            </a:r>
            <a:r>
              <a:rPr lang="pl-PL" sz="8400" dirty="0" smtClean="0"/>
              <a:t>.</a:t>
            </a:r>
          </a:p>
          <a:p>
            <a:pPr algn="just"/>
            <a:r>
              <a:rPr lang="pl-PL" sz="8400" dirty="0" smtClean="0"/>
              <a:t>§21 Nauczyciele, w szczególności prowadzący zajęcia w warsztatach, laboratoriach, a także zajęcia wychowania fizycznego, podlegają przeszkoleniu w zakresie udzielania pierwszej pomocy.</a:t>
            </a:r>
          </a:p>
          <a:p>
            <a:pPr algn="just"/>
            <a:endParaRPr lang="pl-PL" sz="8400" dirty="0" smtClean="0"/>
          </a:p>
          <a:p>
            <a:pPr marL="571500" indent="-571500" algn="just">
              <a:buFont typeface="Wingdings" panose="05000000000000000000" pitchFamily="2" charset="2"/>
              <a:buChar char="q"/>
            </a:pPr>
            <a:r>
              <a:rPr lang="pl-PL" sz="8400" b="1" dirty="0" smtClean="0">
                <a:solidFill>
                  <a:srgbClr val="0070C0"/>
                </a:solidFill>
              </a:rPr>
              <a:t>Rozporządzenie </a:t>
            </a:r>
            <a:r>
              <a:rPr lang="pl-PL" sz="8400" b="1" dirty="0">
                <a:solidFill>
                  <a:srgbClr val="0070C0"/>
                </a:solidFill>
              </a:rPr>
              <a:t>Ministra Zdrowia z dnia 28 sierpnia 2009 r. w sprawie organizacji profilaktycznej opieki zdrowotnej nad dziećmi i młodzieżą (Dz. U. Nr 139, poz. 1133). </a:t>
            </a:r>
          </a:p>
          <a:p>
            <a:pPr marL="571500" indent="-571500" algn="just">
              <a:buFont typeface="Wingdings" panose="05000000000000000000" pitchFamily="2" charset="2"/>
              <a:buChar char="q"/>
            </a:pPr>
            <a:r>
              <a:rPr lang="pl-PL" sz="8400" b="1" dirty="0" smtClean="0">
                <a:solidFill>
                  <a:srgbClr val="0070C0"/>
                </a:solidFill>
              </a:rPr>
              <a:t>Rozporządzenie </a:t>
            </a:r>
            <a:r>
              <a:rPr lang="pl-PL" sz="8400" b="1" dirty="0">
                <a:solidFill>
                  <a:srgbClr val="0070C0"/>
                </a:solidFill>
              </a:rPr>
              <a:t>Ministra Zdrowia z dnia 24 września 2013 r. w sprawie świadczeń gwarantowanych z zakresu podstawowej opieki </a:t>
            </a:r>
            <a:r>
              <a:rPr lang="pl-PL" sz="8400" b="1" dirty="0" smtClean="0">
                <a:solidFill>
                  <a:srgbClr val="0070C0"/>
                </a:solidFill>
              </a:rPr>
              <a:t>zdrowotnej (Dz.U</a:t>
            </a:r>
            <a:r>
              <a:rPr lang="pl-PL" sz="8400" b="1" dirty="0">
                <a:solidFill>
                  <a:srgbClr val="0070C0"/>
                </a:solidFill>
              </a:rPr>
              <a:t>. 2013 poz. </a:t>
            </a:r>
            <a:r>
              <a:rPr lang="pl-PL" sz="8400" b="1" dirty="0" smtClean="0">
                <a:solidFill>
                  <a:srgbClr val="0070C0"/>
                </a:solidFill>
              </a:rPr>
              <a:t>1248, ze zm.).</a:t>
            </a:r>
            <a:endParaRPr lang="pl-PL" sz="8400" b="1" dirty="0">
              <a:solidFill>
                <a:srgbClr val="0070C0"/>
              </a:solidFill>
            </a:endParaRPr>
          </a:p>
          <a:p>
            <a:pPr algn="l"/>
            <a:endParaRPr lang="pl-PL" sz="8400" b="1" dirty="0">
              <a:solidFill>
                <a:schemeClr val="tx2"/>
              </a:solidFill>
            </a:endParaRPr>
          </a:p>
          <a:p>
            <a:pPr marL="571500" indent="-571500" algn="l">
              <a:buFont typeface="Wingdings" panose="05000000000000000000" pitchFamily="2" charset="2"/>
              <a:buChar char="ü"/>
            </a:pPr>
            <a:endParaRPr lang="pl-PL" b="1" dirty="0">
              <a:solidFill>
                <a:schemeClr val="tx2"/>
              </a:solidFill>
            </a:endParaRPr>
          </a:p>
        </p:txBody>
      </p:sp>
      <p:sp>
        <p:nvSpPr>
          <p:cNvPr id="3" name="Symbol zastępczy numeru slajdu 2"/>
          <p:cNvSpPr>
            <a:spLocks noGrp="1"/>
          </p:cNvSpPr>
          <p:nvPr>
            <p:ph type="sldNum" sz="quarter" idx="12"/>
          </p:nvPr>
        </p:nvSpPr>
        <p:spPr/>
        <p:txBody>
          <a:bodyPr/>
          <a:lstStyle/>
          <a:p>
            <a:pPr>
              <a:defRPr/>
            </a:pPr>
            <a:fld id="{D4C31E1D-B36F-49F7-A4FE-680AE070E0D6}" type="slidenum">
              <a:rPr lang="pl-PL" smtClean="0"/>
              <a:pPr>
                <a:defRPr/>
              </a:pPr>
              <a:t>13</a:t>
            </a:fld>
            <a:endParaRPr lang="pl-PL"/>
          </a:p>
        </p:txBody>
      </p:sp>
    </p:spTree>
    <p:extLst>
      <p:ext uri="{BB962C8B-B14F-4D97-AF65-F5344CB8AC3E}">
        <p14:creationId xmlns:p14="http://schemas.microsoft.com/office/powerpoint/2010/main" val="9759339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tytuł 1"/>
          <p:cNvSpPr>
            <a:spLocks noGrp="1"/>
          </p:cNvSpPr>
          <p:nvPr>
            <p:ph type="subTitle" idx="1"/>
          </p:nvPr>
        </p:nvSpPr>
        <p:spPr>
          <a:xfrm>
            <a:off x="914400" y="442452"/>
            <a:ext cx="12115800" cy="8790037"/>
          </a:xfrm>
        </p:spPr>
        <p:txBody>
          <a:bodyPr>
            <a:normAutofit fontScale="55000" lnSpcReduction="20000"/>
          </a:bodyPr>
          <a:lstStyle/>
          <a:p>
            <a:endParaRPr lang="pl-PL" b="1" dirty="0" smtClean="0">
              <a:solidFill>
                <a:schemeClr val="tx2"/>
              </a:solidFill>
            </a:endParaRPr>
          </a:p>
          <a:p>
            <a:pPr algn="l"/>
            <a:r>
              <a:rPr lang="pl-PL" sz="5800" b="1" spc="300" dirty="0" smtClean="0">
                <a:solidFill>
                  <a:schemeClr val="tx2"/>
                </a:solidFill>
              </a:rPr>
              <a:t>PROFILAKTYCZNA OPIEKA ZDROWOTNA W SZKOLE</a:t>
            </a:r>
          </a:p>
          <a:p>
            <a:pPr algn="l"/>
            <a:endParaRPr lang="pl-PL" dirty="0" smtClean="0"/>
          </a:p>
          <a:p>
            <a:pPr algn="l"/>
            <a:r>
              <a:rPr lang="pl-PL" sz="3800" b="1" dirty="0" smtClean="0">
                <a:solidFill>
                  <a:srgbClr val="0070C0"/>
                </a:solidFill>
              </a:rPr>
              <a:t>Zał. nr 4 rozporządzenia </a:t>
            </a:r>
            <a:r>
              <a:rPr lang="pl-PL" sz="3800" b="1" dirty="0">
                <a:solidFill>
                  <a:srgbClr val="0070C0"/>
                </a:solidFill>
              </a:rPr>
              <a:t>Ministra </a:t>
            </a:r>
            <a:r>
              <a:rPr lang="pl-PL" sz="3800" b="1" dirty="0" smtClean="0">
                <a:solidFill>
                  <a:srgbClr val="0070C0"/>
                </a:solidFill>
              </a:rPr>
              <a:t>Zdrowia </a:t>
            </a:r>
            <a:r>
              <a:rPr lang="pl-PL" sz="3800" b="1" dirty="0">
                <a:solidFill>
                  <a:srgbClr val="0070C0"/>
                </a:solidFill>
              </a:rPr>
              <a:t>w sprawie świadczeń gwarantowanych z zakresu podstawowej opieki zdrowotnej</a:t>
            </a:r>
          </a:p>
          <a:p>
            <a:pPr algn="l"/>
            <a:endParaRPr lang="pl-PL" sz="3800" dirty="0"/>
          </a:p>
          <a:p>
            <a:pPr algn="just"/>
            <a:r>
              <a:rPr lang="pl-PL" sz="3800" dirty="0" smtClean="0"/>
              <a:t>Świadczenia </a:t>
            </a:r>
            <a:r>
              <a:rPr lang="pl-PL" sz="3800" dirty="0"/>
              <a:t>gwarantowane, udzielane przez pielęgniarkę lub higienistkę szkolną obejmują </a:t>
            </a:r>
            <a:r>
              <a:rPr lang="pl-PL" sz="3800" dirty="0" smtClean="0"/>
              <a:t>m.in.:</a:t>
            </a:r>
          </a:p>
          <a:p>
            <a:pPr algn="just"/>
            <a:endParaRPr lang="pl-PL" sz="3800" dirty="0"/>
          </a:p>
          <a:p>
            <a:pPr marL="742950" indent="-742950" algn="just">
              <a:buFont typeface="+mj-lt"/>
              <a:buAutoNum type="arabicParenR"/>
            </a:pPr>
            <a:r>
              <a:rPr lang="pl-PL" sz="3800" dirty="0" smtClean="0"/>
              <a:t>wykonywanie </a:t>
            </a:r>
            <a:r>
              <a:rPr lang="pl-PL" sz="3800" dirty="0"/>
              <a:t>i interpretowanie testów </a:t>
            </a:r>
            <a:r>
              <a:rPr lang="pl-PL" sz="3800" dirty="0" smtClean="0"/>
              <a:t>przesiewowych;</a:t>
            </a:r>
            <a:endParaRPr lang="pl-PL" sz="3800" dirty="0"/>
          </a:p>
          <a:p>
            <a:pPr marL="742950" indent="-742950" algn="just">
              <a:buFont typeface="+mj-lt"/>
              <a:buAutoNum type="arabicParenR"/>
            </a:pPr>
            <a:r>
              <a:rPr lang="pl-PL" sz="3800" dirty="0" smtClean="0"/>
              <a:t>kierowanie </a:t>
            </a:r>
            <a:r>
              <a:rPr lang="pl-PL" sz="3800" dirty="0"/>
              <a:t>postępowaniem </a:t>
            </a:r>
            <a:r>
              <a:rPr lang="pl-PL" sz="3800" dirty="0" err="1"/>
              <a:t>poprzesiewowym</a:t>
            </a:r>
            <a:r>
              <a:rPr lang="pl-PL" sz="3800" dirty="0"/>
              <a:t> oraz sprawowanie opieki nad uczniami </a:t>
            </a:r>
            <a:r>
              <a:rPr lang="pl-PL" sz="3800" dirty="0" smtClean="0"/>
              <a:t/>
            </a:r>
            <a:br>
              <a:rPr lang="pl-PL" sz="3800" dirty="0" smtClean="0"/>
            </a:br>
            <a:r>
              <a:rPr lang="pl-PL" sz="3800" dirty="0" smtClean="0"/>
              <a:t>z </a:t>
            </a:r>
            <a:r>
              <a:rPr lang="pl-PL" sz="3800" dirty="0"/>
              <a:t>dodatnimi wynikami testów;</a:t>
            </a:r>
          </a:p>
          <a:p>
            <a:pPr marL="742950" indent="-742950" algn="just">
              <a:buFont typeface="+mj-lt"/>
              <a:buAutoNum type="arabicParenR"/>
            </a:pPr>
            <a:r>
              <a:rPr lang="pl-PL" sz="3800" dirty="0" smtClean="0"/>
              <a:t>czynne </a:t>
            </a:r>
            <a:r>
              <a:rPr lang="pl-PL" sz="3800" dirty="0"/>
              <a:t>poradnictwo dla uczniów z problemami zdrowotnymi;</a:t>
            </a:r>
          </a:p>
          <a:p>
            <a:pPr marL="742950" indent="-742950" algn="just">
              <a:buFont typeface="+mj-lt"/>
              <a:buAutoNum type="arabicParenR"/>
            </a:pPr>
            <a:r>
              <a:rPr lang="pl-PL" sz="3800" dirty="0" smtClean="0"/>
              <a:t>sprawowanie </a:t>
            </a:r>
            <a:r>
              <a:rPr lang="pl-PL" sz="3800" dirty="0"/>
              <a:t>opieki nad uczniami z chorobami przewlekłymi i niepełnosprawnością, </a:t>
            </a:r>
            <a:r>
              <a:rPr lang="pl-PL" sz="3800" dirty="0" smtClean="0"/>
              <a:t/>
            </a:r>
            <a:br>
              <a:rPr lang="pl-PL" sz="3800" dirty="0" smtClean="0"/>
            </a:br>
            <a:r>
              <a:rPr lang="pl-PL" sz="3800" dirty="0" smtClean="0"/>
              <a:t>w </a:t>
            </a:r>
            <a:r>
              <a:rPr lang="pl-PL" sz="3800" dirty="0"/>
              <a:t>tym realizacja świadczeń </a:t>
            </a:r>
            <a:r>
              <a:rPr lang="pl-PL" sz="3800" dirty="0" smtClean="0"/>
              <a:t>pielęgniarskich oraz </a:t>
            </a:r>
            <a:r>
              <a:rPr lang="pl-PL" sz="3800" dirty="0"/>
              <a:t>wyłącznie na podstawie zlecenia lekarskiego </a:t>
            </a:r>
            <a:r>
              <a:rPr lang="pl-PL" sz="3800" dirty="0" smtClean="0"/>
              <a:t/>
            </a:r>
            <a:br>
              <a:rPr lang="pl-PL" sz="3800" dirty="0" smtClean="0"/>
            </a:br>
            <a:r>
              <a:rPr lang="pl-PL" sz="3800" dirty="0" smtClean="0"/>
              <a:t>i </a:t>
            </a:r>
            <a:r>
              <a:rPr lang="pl-PL" sz="3800" dirty="0"/>
              <a:t>w porozumieniu z lekarzem podstawowej </a:t>
            </a:r>
            <a:r>
              <a:rPr lang="pl-PL" sz="3800" dirty="0" smtClean="0"/>
              <a:t>opieki zdrowotnej</a:t>
            </a:r>
            <a:r>
              <a:rPr lang="pl-PL" sz="3800" dirty="0"/>
              <a:t>, na którego liście świadczeniobiorców znajduje się uczeń, zabiegów i procedur leczniczych </a:t>
            </a:r>
            <a:r>
              <a:rPr lang="pl-PL" sz="3800" dirty="0" smtClean="0"/>
              <a:t>koniecznych do </a:t>
            </a:r>
            <a:r>
              <a:rPr lang="pl-PL" sz="3800" dirty="0"/>
              <a:t>wykonania u ucznia w trakcie pobytu w szkole;</a:t>
            </a:r>
          </a:p>
          <a:p>
            <a:pPr marL="742950" indent="-742950" algn="just">
              <a:buFont typeface="+mj-lt"/>
              <a:buAutoNum type="arabicParenR"/>
            </a:pPr>
            <a:r>
              <a:rPr lang="pl-PL" sz="3800" dirty="0" smtClean="0"/>
              <a:t>udzielanie </a:t>
            </a:r>
            <a:r>
              <a:rPr lang="pl-PL" sz="3800" dirty="0"/>
              <a:t>pomocy przedlekarskiej w przypadku nagłych zachorowań, urazów i zatruć;</a:t>
            </a:r>
          </a:p>
          <a:p>
            <a:pPr marL="742950" indent="-742950" algn="just">
              <a:buFont typeface="+mj-lt"/>
              <a:buAutoNum type="arabicParenR"/>
            </a:pPr>
            <a:r>
              <a:rPr lang="pl-PL" sz="3800" dirty="0" smtClean="0"/>
              <a:t>doradztwo </a:t>
            </a:r>
            <a:r>
              <a:rPr lang="pl-PL" sz="3800" dirty="0"/>
              <a:t>dla dyrektora szkoły w sprawie warunków bezpieczeństwa uczniów, organizacji posiłków </a:t>
            </a:r>
            <a:r>
              <a:rPr lang="pl-PL" sz="3800" dirty="0" smtClean="0"/>
              <a:t/>
            </a:r>
            <a:br>
              <a:rPr lang="pl-PL" sz="3800" dirty="0" smtClean="0"/>
            </a:br>
            <a:r>
              <a:rPr lang="pl-PL" sz="3800" dirty="0" smtClean="0"/>
              <a:t>i warunków sanitarnych </a:t>
            </a:r>
            <a:r>
              <a:rPr lang="pl-PL" sz="3800" dirty="0"/>
              <a:t>w szkole;</a:t>
            </a:r>
          </a:p>
          <a:p>
            <a:pPr marL="742950" indent="-742950" algn="just">
              <a:buFont typeface="+mj-lt"/>
              <a:buAutoNum type="arabicParenR"/>
            </a:pPr>
            <a:r>
              <a:rPr lang="pl-PL" sz="3800" dirty="0" smtClean="0"/>
              <a:t>edukację </a:t>
            </a:r>
            <a:r>
              <a:rPr lang="pl-PL" sz="3800" dirty="0"/>
              <a:t>w zakresie zdrowia jamy ustnej;</a:t>
            </a:r>
          </a:p>
          <a:p>
            <a:pPr marL="742950" indent="-742950" algn="just">
              <a:buFont typeface="+mj-lt"/>
              <a:buAutoNum type="arabicParenR"/>
            </a:pPr>
            <a:r>
              <a:rPr lang="pl-PL" sz="3800" dirty="0" smtClean="0"/>
              <a:t>prowadzenie </a:t>
            </a:r>
            <a:r>
              <a:rPr lang="pl-PL" sz="3800" dirty="0"/>
              <a:t>u uczniów szkół podstawowych (klasy I–VI) znajdujących się na obszarach, gdzie poziom </a:t>
            </a:r>
            <a:r>
              <a:rPr lang="pl-PL" sz="3800" dirty="0" smtClean="0"/>
              <a:t>fluorków w </a:t>
            </a:r>
            <a:r>
              <a:rPr lang="pl-PL" sz="3800" dirty="0"/>
              <a:t>wodzie pitnej nie przekracza wartości 1 mg/l, grupowej profilaktyki fluorkowej metodą nadzorowanego </a:t>
            </a:r>
            <a:r>
              <a:rPr lang="pl-PL" sz="3800" dirty="0" smtClean="0"/>
              <a:t>szczotkowania zębów </a:t>
            </a:r>
            <a:r>
              <a:rPr lang="pl-PL" sz="3800" dirty="0"/>
              <a:t>preparatami fluorkowymi 6 razy w roku, w odstępach </a:t>
            </a:r>
            <a:r>
              <a:rPr lang="pl-PL" sz="3800" dirty="0" smtClean="0"/>
              <a:t/>
            </a:r>
            <a:br>
              <a:rPr lang="pl-PL" sz="3800" dirty="0" smtClean="0"/>
            </a:br>
            <a:r>
              <a:rPr lang="pl-PL" sz="3800" dirty="0" smtClean="0"/>
              <a:t>co </a:t>
            </a:r>
            <a:r>
              <a:rPr lang="pl-PL" sz="3800" dirty="0"/>
              <a:t>6 tygodni;</a:t>
            </a:r>
          </a:p>
          <a:p>
            <a:pPr marL="742950" indent="-742950" algn="just">
              <a:buFont typeface="+mj-lt"/>
              <a:buAutoNum type="arabicParenR"/>
            </a:pPr>
            <a:r>
              <a:rPr lang="pl-PL" sz="3800" dirty="0" smtClean="0"/>
              <a:t>udział </a:t>
            </a:r>
            <a:r>
              <a:rPr lang="pl-PL" sz="3800" dirty="0"/>
              <a:t>w planowaniu, realizacji i ocenie edukacji zdrowotnej.</a:t>
            </a:r>
          </a:p>
          <a:p>
            <a:pPr algn="l"/>
            <a:endParaRPr lang="pl-PL" sz="3800" b="1" dirty="0">
              <a:solidFill>
                <a:schemeClr val="tx2"/>
              </a:solidFill>
            </a:endParaRPr>
          </a:p>
        </p:txBody>
      </p:sp>
      <p:sp>
        <p:nvSpPr>
          <p:cNvPr id="3" name="Symbol zastępczy numeru slajdu 2"/>
          <p:cNvSpPr>
            <a:spLocks noGrp="1"/>
          </p:cNvSpPr>
          <p:nvPr>
            <p:ph type="sldNum" sz="quarter" idx="12"/>
          </p:nvPr>
        </p:nvSpPr>
        <p:spPr/>
        <p:txBody>
          <a:bodyPr/>
          <a:lstStyle/>
          <a:p>
            <a:pPr>
              <a:defRPr/>
            </a:pPr>
            <a:fld id="{D4C31E1D-B36F-49F7-A4FE-680AE070E0D6}" type="slidenum">
              <a:rPr lang="pl-PL" smtClean="0"/>
              <a:pPr>
                <a:defRPr/>
              </a:pPr>
              <a:t>14</a:t>
            </a:fld>
            <a:endParaRPr lang="pl-PL"/>
          </a:p>
        </p:txBody>
      </p:sp>
    </p:spTree>
    <p:extLst>
      <p:ext uri="{BB962C8B-B14F-4D97-AF65-F5344CB8AC3E}">
        <p14:creationId xmlns:p14="http://schemas.microsoft.com/office/powerpoint/2010/main" val="40382322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028700" y="1130867"/>
            <a:ext cx="11658600" cy="1450101"/>
          </a:xfrm>
        </p:spPr>
        <p:txBody>
          <a:bodyPr/>
          <a:lstStyle/>
          <a:p>
            <a:r>
              <a:rPr lang="pl-PL" b="1" dirty="0" smtClean="0">
                <a:solidFill>
                  <a:schemeClr val="tx2"/>
                </a:solidFill>
              </a:rPr>
              <a:t>Czytaj więcej…</a:t>
            </a:r>
            <a:endParaRPr lang="pl-PL" b="1" dirty="0">
              <a:solidFill>
                <a:schemeClr val="tx2"/>
              </a:solidFill>
            </a:endParaRPr>
          </a:p>
        </p:txBody>
      </p:sp>
      <p:sp>
        <p:nvSpPr>
          <p:cNvPr id="3" name="Podtytuł 2"/>
          <p:cNvSpPr>
            <a:spLocks noGrp="1"/>
          </p:cNvSpPr>
          <p:nvPr>
            <p:ph type="subTitle" idx="1"/>
          </p:nvPr>
        </p:nvSpPr>
        <p:spPr>
          <a:xfrm>
            <a:off x="1828800" y="2861187"/>
            <a:ext cx="9601200" cy="6961239"/>
          </a:xfrm>
        </p:spPr>
        <p:txBody>
          <a:bodyPr>
            <a:normAutofit fontScale="55000" lnSpcReduction="20000"/>
          </a:bodyPr>
          <a:lstStyle/>
          <a:p>
            <a:r>
              <a:rPr lang="pl-PL" dirty="0" smtClean="0">
                <a:hlinkClick r:id="rId3"/>
              </a:rPr>
              <a:t>https://men.gov.pl/pl/zwiekszanie-szans/profilaktyka</a:t>
            </a:r>
            <a:endParaRPr lang="pl-PL" dirty="0" smtClean="0"/>
          </a:p>
          <a:p>
            <a:endParaRPr lang="pl-PL" dirty="0" smtClean="0"/>
          </a:p>
          <a:p>
            <a:r>
              <a:rPr lang="pl-PL" dirty="0">
                <a:hlinkClick r:id="rId4"/>
              </a:rPr>
              <a:t>https://bezpiecznaszkola.men.gov.pl</a:t>
            </a:r>
            <a:r>
              <a:rPr lang="pl-PL" dirty="0" smtClean="0">
                <a:hlinkClick r:id="rId4"/>
              </a:rPr>
              <a:t>/</a:t>
            </a:r>
            <a:endParaRPr lang="pl-PL" dirty="0" smtClean="0"/>
          </a:p>
          <a:p>
            <a:endParaRPr lang="pl-PL" dirty="0" smtClean="0"/>
          </a:p>
          <a:p>
            <a:endParaRPr lang="pl-PL" dirty="0" smtClean="0"/>
          </a:p>
          <a:p>
            <a:r>
              <a:rPr lang="pl-PL" dirty="0" smtClean="0">
                <a:hlinkClick r:id="rId5"/>
              </a:rPr>
              <a:t>https://www.ore.edu.pl/category/ksztalcenie-i-wychowanie/wychowanie-i-profilaktyka/</a:t>
            </a:r>
            <a:endParaRPr lang="pl-PL" dirty="0" smtClean="0"/>
          </a:p>
          <a:p>
            <a:endParaRPr lang="pl-PL" dirty="0" smtClean="0"/>
          </a:p>
          <a:p>
            <a:r>
              <a:rPr lang="pl-PL" dirty="0" smtClean="0">
                <a:hlinkClick r:id="rId6"/>
              </a:rPr>
              <a:t>http://www.mz.gov.pl/zdrowie-i-profilaktyka/zdrowie-matki-i-dziecka/zdrowie-ucznia/</a:t>
            </a:r>
            <a:endParaRPr lang="pl-PL" dirty="0" smtClean="0"/>
          </a:p>
          <a:p>
            <a:r>
              <a:rPr lang="pl-PL" dirty="0" smtClean="0"/>
              <a:t> </a:t>
            </a:r>
          </a:p>
          <a:p>
            <a:r>
              <a:rPr lang="pl-PL" dirty="0" smtClean="0">
                <a:hlinkClick r:id="rId7"/>
              </a:rPr>
              <a:t>https://gis.gov.pl/zdrowie/promocja-zdrowia/kampanie-spoleczne</a:t>
            </a:r>
            <a:endParaRPr lang="pl-PL" dirty="0" smtClean="0"/>
          </a:p>
          <a:p>
            <a:endParaRPr lang="pl-PL" dirty="0" smtClean="0"/>
          </a:p>
          <a:p>
            <a:r>
              <a:rPr lang="pl-PL" dirty="0" smtClean="0"/>
              <a:t> </a:t>
            </a:r>
            <a:r>
              <a:rPr lang="pl-PL" dirty="0" smtClean="0">
                <a:hlinkClick r:id="rId8"/>
              </a:rPr>
              <a:t>http://www.kowr.gov.pl/promocja</a:t>
            </a:r>
            <a:r>
              <a:rPr lang="pl-PL" dirty="0" smtClean="0"/>
              <a:t> </a:t>
            </a:r>
          </a:p>
          <a:p>
            <a:endParaRPr lang="pl-PL" dirty="0" smtClean="0"/>
          </a:p>
          <a:p>
            <a:r>
              <a:rPr lang="pl-PL" dirty="0">
                <a:hlinkClick r:id="rId9"/>
              </a:rPr>
              <a:t>http://</a:t>
            </a:r>
            <a:r>
              <a:rPr lang="pl-PL" dirty="0" smtClean="0">
                <a:hlinkClick r:id="rId9"/>
              </a:rPr>
              <a:t>www.izz.waw.pl/pl/dziaalno-owiatowa-12</a:t>
            </a:r>
            <a:r>
              <a:rPr lang="pl-PL" dirty="0" smtClean="0"/>
              <a:t> </a:t>
            </a:r>
            <a:endParaRPr lang="pl-PL" dirty="0"/>
          </a:p>
        </p:txBody>
      </p:sp>
      <p:sp>
        <p:nvSpPr>
          <p:cNvPr id="4" name="Symbol zastępczy numeru slajdu 3"/>
          <p:cNvSpPr>
            <a:spLocks noGrp="1"/>
          </p:cNvSpPr>
          <p:nvPr>
            <p:ph type="sldNum" sz="quarter" idx="12"/>
          </p:nvPr>
        </p:nvSpPr>
        <p:spPr/>
        <p:txBody>
          <a:bodyPr/>
          <a:lstStyle/>
          <a:p>
            <a:pPr>
              <a:defRPr/>
            </a:pPr>
            <a:fld id="{50017ACB-93C3-45DD-9ACA-35ED59D277D8}" type="slidenum">
              <a:rPr lang="pl-PL" smtClean="0"/>
              <a:pPr>
                <a:defRPr/>
              </a:pPr>
              <a:t>15</a:t>
            </a:fld>
            <a:endParaRPr lang="pl-PL"/>
          </a:p>
        </p:txBody>
      </p:sp>
    </p:spTree>
    <p:extLst>
      <p:ext uri="{BB962C8B-B14F-4D97-AF65-F5344CB8AC3E}">
        <p14:creationId xmlns:p14="http://schemas.microsoft.com/office/powerpoint/2010/main" val="23933216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1" name="Obraz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62863" y="3738563"/>
            <a:ext cx="5186363" cy="1640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pole tekstowe 20"/>
          <p:cNvSpPr txBox="1">
            <a:spLocks noChangeArrowheads="1"/>
          </p:cNvSpPr>
          <p:nvPr/>
        </p:nvSpPr>
        <p:spPr bwMode="auto">
          <a:xfrm>
            <a:off x="2187010" y="6647542"/>
            <a:ext cx="9013372"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r" eaLnBrk="1" hangingPunct="1"/>
            <a:r>
              <a:rPr lang="pl-PL" altLang="pl-PL" sz="4800" b="1" spc="300" dirty="0" smtClean="0">
                <a:solidFill>
                  <a:schemeClr val="accent6">
                    <a:lumMod val="75000"/>
                  </a:schemeClr>
                </a:solidFill>
                <a:latin typeface="+mn-lt"/>
                <a:ea typeface="Lato Black" panose="020F0502020204030203" pitchFamily="34" charset="0"/>
                <a:cs typeface="Lato Black" panose="020F0502020204030203" pitchFamily="34" charset="0"/>
              </a:rPr>
              <a:t>DZIĘKUJĘ ZA UWAGĘ</a:t>
            </a:r>
          </a:p>
          <a:p>
            <a:pPr algn="r" eaLnBrk="1" hangingPunct="1"/>
            <a:endParaRPr lang="pl-PL" altLang="pl-PL" sz="4800" b="1" spc="300" dirty="0" smtClean="0">
              <a:solidFill>
                <a:srgbClr val="1C1C4E"/>
              </a:solidFill>
              <a:latin typeface="+mn-lt"/>
              <a:ea typeface="Lato Black" panose="020F0502020204030203" pitchFamily="34" charset="0"/>
              <a:cs typeface="Lato Black" panose="020F0502020204030203" pitchFamily="34" charset="0"/>
            </a:endParaRPr>
          </a:p>
        </p:txBody>
      </p:sp>
    </p:spTree>
    <p:extLst>
      <p:ext uri="{BB962C8B-B14F-4D97-AF65-F5344CB8AC3E}">
        <p14:creationId xmlns:p14="http://schemas.microsoft.com/office/powerpoint/2010/main" val="32504877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tytuł 1"/>
          <p:cNvSpPr>
            <a:spLocks noGrp="1"/>
          </p:cNvSpPr>
          <p:nvPr>
            <p:ph type="subTitle" idx="1"/>
          </p:nvPr>
        </p:nvSpPr>
        <p:spPr>
          <a:xfrm>
            <a:off x="569843" y="1976284"/>
            <a:ext cx="12337774" cy="7300238"/>
          </a:xfrm>
        </p:spPr>
        <p:txBody>
          <a:bodyPr>
            <a:normAutofit/>
          </a:bodyPr>
          <a:lstStyle/>
          <a:p>
            <a:r>
              <a:rPr lang="pl-PL" sz="5700" b="1" spc="300" dirty="0" smtClean="0">
                <a:solidFill>
                  <a:schemeClr val="tx2"/>
                </a:solidFill>
              </a:rPr>
              <a:t>ZDROWIE </a:t>
            </a:r>
          </a:p>
          <a:p>
            <a:endParaRPr lang="pl-PL" b="1" dirty="0" smtClean="0">
              <a:solidFill>
                <a:schemeClr val="tx2"/>
              </a:solidFill>
            </a:endParaRPr>
          </a:p>
          <a:p>
            <a:pPr algn="just"/>
            <a:r>
              <a:rPr lang="pl-PL" dirty="0">
                <a:solidFill>
                  <a:schemeClr val="tx2"/>
                </a:solidFill>
              </a:rPr>
              <a:t>Światowa Organizacja Zdrowia (WHO) definiuje zdrowie nie tylko jako brak choroby, czy </a:t>
            </a:r>
            <a:r>
              <a:rPr lang="pl-PL" dirty="0" smtClean="0">
                <a:solidFill>
                  <a:schemeClr val="tx2"/>
                </a:solidFill>
              </a:rPr>
              <a:t>niepełnosprawności, ale </a:t>
            </a:r>
            <a:r>
              <a:rPr lang="pl-PL" dirty="0">
                <a:solidFill>
                  <a:schemeClr val="tx2"/>
                </a:solidFill>
              </a:rPr>
              <a:t>jako dobrostan psychofizyczny </a:t>
            </a:r>
            <a:r>
              <a:rPr lang="pl-PL" dirty="0" smtClean="0">
                <a:solidFill>
                  <a:schemeClr val="tx2"/>
                </a:solidFill>
              </a:rPr>
              <a:t>i </a:t>
            </a:r>
            <a:r>
              <a:rPr lang="pl-PL" dirty="0">
                <a:solidFill>
                  <a:schemeClr val="tx2"/>
                </a:solidFill>
              </a:rPr>
              <a:t>społeczny. </a:t>
            </a:r>
            <a:endParaRPr lang="pl-PL" dirty="0" smtClean="0">
              <a:solidFill>
                <a:schemeClr val="tx2"/>
              </a:solidFill>
            </a:endParaRPr>
          </a:p>
          <a:p>
            <a:pPr algn="just"/>
            <a:endParaRPr lang="pl-PL" dirty="0" smtClean="0"/>
          </a:p>
          <a:p>
            <a:pPr algn="just"/>
            <a:endParaRPr lang="pl-PL" dirty="0" smtClean="0"/>
          </a:p>
          <a:p>
            <a:pPr algn="just"/>
            <a:r>
              <a:rPr lang="pl-PL" b="1" dirty="0" smtClean="0">
                <a:solidFill>
                  <a:schemeClr val="tx2"/>
                </a:solidFill>
              </a:rPr>
              <a:t>Promocja zdrowia </a:t>
            </a:r>
            <a:r>
              <a:rPr lang="pl-PL" dirty="0" smtClean="0">
                <a:solidFill>
                  <a:schemeClr val="tx2"/>
                </a:solidFill>
              </a:rPr>
              <a:t>to proces umożliwiający jednostkom, grupom,  społecznościom zwiększenie kontroli nad własnym zdrowiem i jego poprawę (Karta Ottawska).</a:t>
            </a:r>
            <a:endParaRPr lang="pl-PL" dirty="0" smtClean="0"/>
          </a:p>
        </p:txBody>
      </p:sp>
      <p:sp>
        <p:nvSpPr>
          <p:cNvPr id="3" name="Symbol zastępczy numeru slajdu 2"/>
          <p:cNvSpPr>
            <a:spLocks noGrp="1"/>
          </p:cNvSpPr>
          <p:nvPr>
            <p:ph type="sldNum" sz="quarter" idx="12"/>
          </p:nvPr>
        </p:nvSpPr>
        <p:spPr/>
        <p:txBody>
          <a:bodyPr/>
          <a:lstStyle/>
          <a:p>
            <a:pPr>
              <a:defRPr/>
            </a:pPr>
            <a:fld id="{D4C31E1D-B36F-49F7-A4FE-680AE070E0D6}" type="slidenum">
              <a:rPr lang="pl-PL" smtClean="0"/>
              <a:pPr>
                <a:defRPr/>
              </a:pPr>
              <a:t>2</a:t>
            </a:fld>
            <a:endParaRPr lang="pl-PL"/>
          </a:p>
        </p:txBody>
      </p:sp>
    </p:spTree>
    <p:extLst>
      <p:ext uri="{BB962C8B-B14F-4D97-AF65-F5344CB8AC3E}">
        <p14:creationId xmlns:p14="http://schemas.microsoft.com/office/powerpoint/2010/main" val="12160342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tytuł 1"/>
          <p:cNvSpPr>
            <a:spLocks noGrp="1"/>
          </p:cNvSpPr>
          <p:nvPr>
            <p:ph type="subTitle" idx="1"/>
          </p:nvPr>
        </p:nvSpPr>
        <p:spPr>
          <a:xfrm>
            <a:off x="1567016" y="1976285"/>
            <a:ext cx="10287000" cy="6415548"/>
          </a:xfrm>
        </p:spPr>
        <p:txBody>
          <a:bodyPr>
            <a:normAutofit/>
          </a:bodyPr>
          <a:lstStyle/>
          <a:p>
            <a:r>
              <a:rPr lang="pl-PL" sz="3800" b="1" spc="300" dirty="0" smtClean="0">
                <a:solidFill>
                  <a:schemeClr val="tx2"/>
                </a:solidFill>
              </a:rPr>
              <a:t>ZASADY ZDROWEGO STYLU ŻYCIA </a:t>
            </a:r>
          </a:p>
          <a:p>
            <a:endParaRPr lang="pl-PL" b="1" dirty="0" smtClean="0">
              <a:solidFill>
                <a:schemeClr val="tx2"/>
              </a:solidFill>
            </a:endParaRPr>
          </a:p>
          <a:p>
            <a:pPr marL="571500" indent="-571500" algn="l">
              <a:buFont typeface="Wingdings" panose="05000000000000000000" pitchFamily="2" charset="2"/>
              <a:buChar char="q"/>
            </a:pPr>
            <a:r>
              <a:rPr lang="pl-PL" dirty="0"/>
              <a:t>Zdrowe, racjonalne </a:t>
            </a:r>
            <a:r>
              <a:rPr lang="pl-PL" dirty="0" smtClean="0"/>
              <a:t>odżywianie</a:t>
            </a:r>
            <a:endParaRPr lang="pl-PL" dirty="0"/>
          </a:p>
          <a:p>
            <a:pPr marL="571500" indent="-571500" algn="l">
              <a:buFont typeface="Wingdings" panose="05000000000000000000" pitchFamily="2" charset="2"/>
              <a:buChar char="q"/>
            </a:pPr>
            <a:r>
              <a:rPr lang="pl-PL" dirty="0" smtClean="0"/>
              <a:t>Odpowiednia aktywność fizyczna</a:t>
            </a:r>
            <a:endParaRPr lang="pl-PL" dirty="0"/>
          </a:p>
          <a:p>
            <a:pPr marL="571500" indent="-571500" algn="l">
              <a:buFont typeface="Wingdings" panose="05000000000000000000" pitchFamily="2" charset="2"/>
              <a:buChar char="q"/>
            </a:pPr>
            <a:r>
              <a:rPr lang="pl-PL" dirty="0" smtClean="0"/>
              <a:t>Umiejętność </a:t>
            </a:r>
            <a:r>
              <a:rPr lang="pl-PL" dirty="0"/>
              <a:t>radzenia sobie </a:t>
            </a:r>
            <a:r>
              <a:rPr lang="pl-PL" dirty="0" smtClean="0"/>
              <a:t>ze stresem</a:t>
            </a:r>
            <a:endParaRPr lang="pl-PL" dirty="0"/>
          </a:p>
          <a:p>
            <a:pPr marL="571500" indent="-571500" algn="l">
              <a:buFont typeface="Wingdings" panose="05000000000000000000" pitchFamily="2" charset="2"/>
              <a:buChar char="q"/>
            </a:pPr>
            <a:r>
              <a:rPr lang="pl-PL" dirty="0" smtClean="0"/>
              <a:t>Bezpieczeństwo i higiena</a:t>
            </a:r>
            <a:endParaRPr lang="pl-PL" dirty="0"/>
          </a:p>
        </p:txBody>
      </p:sp>
      <p:sp>
        <p:nvSpPr>
          <p:cNvPr id="3" name="Symbol zastępczy numeru slajdu 2"/>
          <p:cNvSpPr>
            <a:spLocks noGrp="1"/>
          </p:cNvSpPr>
          <p:nvPr>
            <p:ph type="sldNum" sz="quarter" idx="12"/>
          </p:nvPr>
        </p:nvSpPr>
        <p:spPr/>
        <p:txBody>
          <a:bodyPr/>
          <a:lstStyle/>
          <a:p>
            <a:pPr>
              <a:defRPr/>
            </a:pPr>
            <a:fld id="{D4C31E1D-B36F-49F7-A4FE-680AE070E0D6}" type="slidenum">
              <a:rPr lang="pl-PL" smtClean="0"/>
              <a:pPr>
                <a:defRPr/>
              </a:pPr>
              <a:t>3</a:t>
            </a:fld>
            <a:endParaRPr lang="pl-PL"/>
          </a:p>
        </p:txBody>
      </p:sp>
    </p:spTree>
    <p:extLst>
      <p:ext uri="{BB962C8B-B14F-4D97-AF65-F5344CB8AC3E}">
        <p14:creationId xmlns:p14="http://schemas.microsoft.com/office/powerpoint/2010/main" val="9855451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5800" y="206477"/>
            <a:ext cx="12344400" cy="2096194"/>
          </a:xfrm>
        </p:spPr>
        <p:txBody>
          <a:bodyPr>
            <a:normAutofit fontScale="90000"/>
          </a:bodyPr>
          <a:lstStyle/>
          <a:p>
            <a:pPr lvl="0" algn="l" defTabSz="457065">
              <a:spcBef>
                <a:spcPts val="0"/>
              </a:spcBef>
            </a:pPr>
            <a:r>
              <a:rPr lang="pl-PL" sz="2000" dirty="0" smtClean="0"/>
              <a:t/>
            </a:r>
            <a:br>
              <a:rPr lang="pl-PL" sz="2000" dirty="0" smtClean="0"/>
            </a:br>
            <a:r>
              <a:rPr lang="pl-PL" sz="2000" dirty="0" smtClean="0"/>
              <a:t/>
            </a:r>
            <a:br>
              <a:rPr lang="pl-PL" sz="2000" dirty="0" smtClean="0"/>
            </a:br>
            <a:r>
              <a:rPr lang="pl-PL" sz="2000" dirty="0"/>
              <a:t/>
            </a:r>
            <a:br>
              <a:rPr lang="pl-PL" sz="2000" dirty="0"/>
            </a:br>
            <a:r>
              <a:rPr lang="pl-PL" sz="2000" b="1" dirty="0" smtClean="0">
                <a:solidFill>
                  <a:schemeClr val="accent6">
                    <a:lumMod val="75000"/>
                  </a:schemeClr>
                </a:solidFill>
              </a:rPr>
              <a:t>Art. 44 u</a:t>
            </a:r>
            <a:r>
              <a:rPr lang="pl-PL" altLang="pl-PL" sz="2000" b="1" dirty="0" smtClean="0">
                <a:solidFill>
                  <a:schemeClr val="accent6">
                    <a:lumMod val="75000"/>
                  </a:schemeClr>
                </a:solidFill>
                <a:ea typeface="Lato Black" panose="020F0502020204030203" pitchFamily="34" charset="0"/>
                <a:cs typeface="Lato Black" panose="020F0502020204030203" pitchFamily="34" charset="0"/>
              </a:rPr>
              <a:t>stawy </a:t>
            </a:r>
            <a:r>
              <a:rPr lang="pl-PL" altLang="pl-PL" sz="2000" b="1" dirty="0">
                <a:solidFill>
                  <a:schemeClr val="accent6">
                    <a:lumMod val="75000"/>
                  </a:schemeClr>
                </a:solidFill>
                <a:ea typeface="Lato Black" panose="020F0502020204030203" pitchFamily="34" charset="0"/>
                <a:cs typeface="Lato Black" panose="020F0502020204030203" pitchFamily="34" charset="0"/>
              </a:rPr>
              <a:t>z dnia 14 grudnia 2016 r. Prawo oświatowe (Dz. U. z 2017 r. poz. 59, z późn.zm.); </a:t>
            </a:r>
            <a:r>
              <a:rPr lang="pl-PL" altLang="pl-PL" sz="2000" b="1" dirty="0" smtClean="0">
                <a:solidFill>
                  <a:schemeClr val="accent6">
                    <a:lumMod val="75000"/>
                  </a:schemeClr>
                </a:solidFill>
                <a:ea typeface="Lato Black" panose="020F0502020204030203" pitchFamily="34" charset="0"/>
                <a:cs typeface="Lato Black" panose="020F0502020204030203" pitchFamily="34" charset="0"/>
              </a:rPr>
              <a:t/>
            </a:r>
            <a:br>
              <a:rPr lang="pl-PL" altLang="pl-PL" sz="2000" b="1" dirty="0" smtClean="0">
                <a:solidFill>
                  <a:schemeClr val="accent6">
                    <a:lumMod val="75000"/>
                  </a:schemeClr>
                </a:solidFill>
                <a:ea typeface="Lato Black" panose="020F0502020204030203" pitchFamily="34" charset="0"/>
                <a:cs typeface="Lato Black" panose="020F0502020204030203" pitchFamily="34" charset="0"/>
              </a:rPr>
            </a:br>
            <a:r>
              <a:rPr lang="pl-PL" altLang="pl-PL" sz="2000" b="1" dirty="0" smtClean="0">
                <a:solidFill>
                  <a:schemeClr val="accent6">
                    <a:lumMod val="75000"/>
                  </a:schemeClr>
                </a:solidFill>
                <a:ea typeface="Lato Black" panose="020F0502020204030203" pitchFamily="34" charset="0"/>
                <a:cs typeface="Lato Black" panose="020F0502020204030203" pitchFamily="34" charset="0"/>
              </a:rPr>
              <a:t>[</a:t>
            </a:r>
            <a:r>
              <a:rPr lang="pl-PL" altLang="pl-PL" sz="2000" b="1" dirty="0">
                <a:solidFill>
                  <a:schemeClr val="accent6">
                    <a:lumMod val="75000"/>
                  </a:schemeClr>
                </a:solidFill>
                <a:ea typeface="Lato Black" panose="020F0502020204030203" pitchFamily="34" charset="0"/>
                <a:cs typeface="Lato Black" panose="020F0502020204030203" pitchFamily="34" charset="0"/>
              </a:rPr>
              <a:t>Zakres działań w celu tworzenia optymalnych warunków nauki] </a:t>
            </a:r>
            <a:br>
              <a:rPr lang="pl-PL" altLang="pl-PL" sz="2000" b="1" dirty="0">
                <a:solidFill>
                  <a:schemeClr val="accent6">
                    <a:lumMod val="75000"/>
                  </a:schemeClr>
                </a:solidFill>
                <a:ea typeface="Lato Black" panose="020F0502020204030203" pitchFamily="34" charset="0"/>
                <a:cs typeface="Lato Black" panose="020F0502020204030203" pitchFamily="34" charset="0"/>
              </a:rPr>
            </a:br>
            <a:r>
              <a:rPr lang="pl-PL" altLang="pl-PL" sz="2000" b="1" dirty="0" smtClean="0">
                <a:ea typeface="Lato Black" panose="020F0502020204030203" pitchFamily="34" charset="0"/>
                <a:cs typeface="Lato Black" panose="020F0502020204030203" pitchFamily="34" charset="0"/>
              </a:rPr>
              <a:t/>
            </a:r>
            <a:br>
              <a:rPr lang="pl-PL" altLang="pl-PL" sz="2000" b="1" dirty="0" smtClean="0">
                <a:ea typeface="Lato Black" panose="020F0502020204030203" pitchFamily="34" charset="0"/>
                <a:cs typeface="Lato Black" panose="020F0502020204030203" pitchFamily="34" charset="0"/>
              </a:rPr>
            </a:br>
            <a:r>
              <a:rPr lang="pl-PL" altLang="pl-PL" sz="2200" b="1" dirty="0" smtClean="0">
                <a:ea typeface="Lato Black" panose="020F0502020204030203" pitchFamily="34" charset="0"/>
                <a:cs typeface="Lato Black" panose="020F0502020204030203" pitchFamily="34" charset="0"/>
              </a:rPr>
              <a:t>Szkoły </a:t>
            </a:r>
            <a:r>
              <a:rPr lang="pl-PL" altLang="pl-PL" sz="2200" b="1" dirty="0">
                <a:ea typeface="Lato Black" panose="020F0502020204030203" pitchFamily="34" charset="0"/>
                <a:cs typeface="Lato Black" panose="020F0502020204030203" pitchFamily="34" charset="0"/>
              </a:rPr>
              <a:t>i placówki podejmują niezbędne działania w celu tworzenia optymalnych warunków realizacji działalności dydaktycznej, wychowawczej i opiekuńczej oraz innej działalności statutowej, zapewnienia każdemu uczniowi warunków niezbędnych do </a:t>
            </a:r>
            <a:r>
              <a:rPr lang="pl-PL" altLang="pl-PL" sz="2200" b="1" dirty="0" smtClean="0">
                <a:ea typeface="Lato Black" panose="020F0502020204030203" pitchFamily="34" charset="0"/>
                <a:cs typeface="Lato Black" panose="020F0502020204030203" pitchFamily="34" charset="0"/>
              </a:rPr>
              <a:t>jego rozwoju</a:t>
            </a:r>
            <a:r>
              <a:rPr lang="pl-PL" altLang="pl-PL" sz="2200" b="1" dirty="0">
                <a:ea typeface="Lato Black" panose="020F0502020204030203" pitchFamily="34" charset="0"/>
                <a:cs typeface="Lato Black" panose="020F0502020204030203" pitchFamily="34" charset="0"/>
              </a:rPr>
              <a:t>, podnoszenia jakości pracy szkoły lub placówki i jej rozwoju organizacyjnego.</a:t>
            </a:r>
            <a:br>
              <a:rPr lang="pl-PL" altLang="pl-PL" sz="2200" b="1" dirty="0">
                <a:ea typeface="Lato Black" panose="020F0502020204030203" pitchFamily="34" charset="0"/>
                <a:cs typeface="Lato Black" panose="020F0502020204030203" pitchFamily="34" charset="0"/>
              </a:rPr>
            </a:br>
            <a:r>
              <a:rPr lang="pl-PL" b="1" dirty="0" smtClean="0"/>
              <a:t> </a:t>
            </a:r>
            <a:endParaRPr lang="pl-PL" b="1" dirty="0"/>
          </a:p>
        </p:txBody>
      </p:sp>
      <p:sp>
        <p:nvSpPr>
          <p:cNvPr id="3" name="Symbol zastępczy tekstu 2"/>
          <p:cNvSpPr>
            <a:spLocks noGrp="1"/>
          </p:cNvSpPr>
          <p:nvPr>
            <p:ph type="body" idx="1"/>
          </p:nvPr>
        </p:nvSpPr>
        <p:spPr>
          <a:xfrm>
            <a:off x="685800" y="2623930"/>
            <a:ext cx="6060282" cy="638384"/>
          </a:xfrm>
        </p:spPr>
        <p:txBody>
          <a:bodyPr>
            <a:normAutofit lnSpcReduction="10000"/>
          </a:bodyPr>
          <a:lstStyle/>
          <a:p>
            <a:r>
              <a:rPr lang="pl-PL" spc="300" dirty="0" smtClean="0">
                <a:solidFill>
                  <a:schemeClr val="accent1"/>
                </a:solidFill>
              </a:rPr>
              <a:t>Kształcenie</a:t>
            </a:r>
            <a:r>
              <a:rPr lang="pl-PL" spc="300" dirty="0" smtClean="0"/>
              <a:t> </a:t>
            </a:r>
            <a:endParaRPr lang="pl-PL" spc="300" dirty="0"/>
          </a:p>
        </p:txBody>
      </p:sp>
      <p:sp>
        <p:nvSpPr>
          <p:cNvPr id="4" name="Symbol zastępczy zawartości 3"/>
          <p:cNvSpPr>
            <a:spLocks noGrp="1"/>
          </p:cNvSpPr>
          <p:nvPr>
            <p:ph sz="half" idx="2"/>
          </p:nvPr>
        </p:nvSpPr>
        <p:spPr>
          <a:xfrm>
            <a:off x="400050" y="3262312"/>
            <a:ext cx="6346032" cy="6586538"/>
          </a:xfrm>
        </p:spPr>
        <p:txBody>
          <a:bodyPr>
            <a:normAutofit fontScale="55000" lnSpcReduction="20000"/>
          </a:bodyPr>
          <a:lstStyle/>
          <a:p>
            <a:pPr marL="0" indent="0">
              <a:buNone/>
            </a:pPr>
            <a:r>
              <a:rPr lang="pl-PL" dirty="0" smtClean="0"/>
              <a:t>Program wychowawczo – profilaktyczny</a:t>
            </a:r>
          </a:p>
          <a:p>
            <a:pPr marL="0" indent="0">
              <a:buNone/>
            </a:pPr>
            <a:endParaRPr lang="pl-PL" dirty="0" smtClean="0"/>
          </a:p>
          <a:p>
            <a:pPr>
              <a:buFont typeface="Wingdings" panose="05000000000000000000" pitchFamily="2" charset="2"/>
              <a:buChar char="q"/>
            </a:pPr>
            <a:r>
              <a:rPr lang="pl-PL" b="1" dirty="0" smtClean="0">
                <a:solidFill>
                  <a:schemeClr val="accent6">
                    <a:lumMod val="75000"/>
                  </a:schemeClr>
                </a:solidFill>
              </a:rPr>
              <a:t>Art. 26 ustawy </a:t>
            </a:r>
            <a:r>
              <a:rPr lang="pl-PL" b="1" dirty="0">
                <a:solidFill>
                  <a:schemeClr val="accent6">
                    <a:lumMod val="75000"/>
                  </a:schemeClr>
                </a:solidFill>
              </a:rPr>
              <a:t>Prawo </a:t>
            </a:r>
            <a:r>
              <a:rPr lang="pl-PL" b="1" dirty="0" smtClean="0">
                <a:solidFill>
                  <a:schemeClr val="accent6">
                    <a:lumMod val="75000"/>
                  </a:schemeClr>
                </a:solidFill>
              </a:rPr>
              <a:t>oświatowe;</a:t>
            </a:r>
          </a:p>
          <a:p>
            <a:pPr marL="0" indent="0" algn="just">
              <a:buNone/>
            </a:pPr>
            <a:r>
              <a:rPr lang="pl-PL" dirty="0" smtClean="0"/>
              <a:t>[</a:t>
            </a:r>
            <a:r>
              <a:rPr lang="pl-PL" dirty="0"/>
              <a:t>Realizacja programu wychowawczo-profilaktycznego] </a:t>
            </a:r>
          </a:p>
          <a:p>
            <a:pPr marL="0" indent="0" algn="just">
              <a:buNone/>
            </a:pPr>
            <a:r>
              <a:rPr lang="pl-PL" dirty="0" smtClean="0"/>
              <a:t>Szkoły </a:t>
            </a:r>
            <a:r>
              <a:rPr lang="pl-PL" dirty="0"/>
              <a:t>oraz placówki realizują program wychowawczo-profilaktyczny obejmujący: treści i działania o charakterze wychowawczym skierowane do uczniów, oraz treści </a:t>
            </a:r>
            <a:r>
              <a:rPr lang="pl-PL" dirty="0" smtClean="0"/>
              <a:t/>
            </a:r>
            <a:br>
              <a:rPr lang="pl-PL" dirty="0" smtClean="0"/>
            </a:br>
            <a:r>
              <a:rPr lang="pl-PL" dirty="0" smtClean="0"/>
              <a:t>i </a:t>
            </a:r>
            <a:r>
              <a:rPr lang="pl-PL" dirty="0"/>
              <a:t>działania o charakterze profilaktycznym dostosowane </a:t>
            </a:r>
            <a:r>
              <a:rPr lang="pl-PL" dirty="0" smtClean="0"/>
              <a:t/>
            </a:r>
            <a:br>
              <a:rPr lang="pl-PL" dirty="0" smtClean="0"/>
            </a:br>
            <a:r>
              <a:rPr lang="pl-PL" dirty="0" smtClean="0"/>
              <a:t>do </a:t>
            </a:r>
            <a:r>
              <a:rPr lang="pl-PL" dirty="0"/>
              <a:t>potrzeb rozwojowych uczniów, przygotowane w oparciu o przeprowadzoną diagnozę potrzeb i problemów występujących w danej społeczności szkolnej, skierowane do uczniów, nauczycieli i rodziców.</a:t>
            </a:r>
          </a:p>
          <a:p>
            <a:pPr>
              <a:buFont typeface="Wingdings" panose="05000000000000000000" pitchFamily="2" charset="2"/>
              <a:buChar char="q"/>
            </a:pPr>
            <a:endParaRPr lang="pl-PL" dirty="0"/>
          </a:p>
          <a:p>
            <a:pPr>
              <a:buFont typeface="Wingdings" panose="05000000000000000000" pitchFamily="2" charset="2"/>
              <a:buChar char="q"/>
            </a:pPr>
            <a:r>
              <a:rPr lang="pl-PL" b="1" dirty="0">
                <a:solidFill>
                  <a:schemeClr val="accent6">
                    <a:lumMod val="75000"/>
                  </a:schemeClr>
                </a:solidFill>
              </a:rPr>
              <a:t>Podstawa programowa - Edukacja </a:t>
            </a:r>
            <a:r>
              <a:rPr lang="pl-PL" b="1" dirty="0" smtClean="0">
                <a:solidFill>
                  <a:schemeClr val="accent6">
                    <a:lumMod val="75000"/>
                  </a:schemeClr>
                </a:solidFill>
              </a:rPr>
              <a:t>zdrowotna</a:t>
            </a:r>
          </a:p>
          <a:p>
            <a:pPr marL="0" indent="0" algn="just">
              <a:buNone/>
            </a:pPr>
            <a:r>
              <a:rPr lang="pl-PL" dirty="0" smtClean="0"/>
              <a:t>Rozporządzenie </a:t>
            </a:r>
            <a:r>
              <a:rPr lang="pl-PL" dirty="0"/>
              <a:t>Ministra Edukacji Narodowej z dnia </a:t>
            </a:r>
            <a:r>
              <a:rPr lang="pl-PL" dirty="0" smtClean="0"/>
              <a:t/>
            </a:r>
            <a:br>
              <a:rPr lang="pl-PL" dirty="0" smtClean="0"/>
            </a:br>
            <a:r>
              <a:rPr lang="pl-PL" dirty="0" smtClean="0"/>
              <a:t>14 </a:t>
            </a:r>
            <a:r>
              <a:rPr lang="pl-PL" dirty="0"/>
              <a:t>lutego 2017 r. w sprawie podstawy programowej wychowania przedszkolnego oraz podstawy programowej kształcenia ogólnego dla szkoły podstawowej, w tym </a:t>
            </a:r>
            <a:r>
              <a:rPr lang="pl-PL" dirty="0" smtClean="0"/>
              <a:t/>
            </a:r>
            <a:br>
              <a:rPr lang="pl-PL" dirty="0" smtClean="0"/>
            </a:br>
            <a:r>
              <a:rPr lang="pl-PL" dirty="0" smtClean="0"/>
              <a:t>dla </a:t>
            </a:r>
            <a:r>
              <a:rPr lang="pl-PL" dirty="0"/>
              <a:t>uczniów z niepełnosprawnością intelektualną w stopniu umiarkowanym lub znacznym, kształcenia ogólnego dla branżowej szkoły I stopnia, kształcenia ogólnego dla szkoły specjalnej przysposabiającej do pracy oraz kształcenia ogólnego dla szkoły policealnej (Dz. U. poz. 356).</a:t>
            </a:r>
          </a:p>
          <a:p>
            <a:endParaRPr lang="pl-PL" dirty="0"/>
          </a:p>
        </p:txBody>
      </p:sp>
      <p:sp>
        <p:nvSpPr>
          <p:cNvPr id="5" name="Symbol zastępczy tekstu 4"/>
          <p:cNvSpPr>
            <a:spLocks noGrp="1"/>
          </p:cNvSpPr>
          <p:nvPr>
            <p:ph type="body" sz="quarter" idx="3"/>
          </p:nvPr>
        </p:nvSpPr>
        <p:spPr>
          <a:xfrm>
            <a:off x="6967540" y="2302671"/>
            <a:ext cx="6748459" cy="959643"/>
          </a:xfrm>
        </p:spPr>
        <p:txBody>
          <a:bodyPr>
            <a:noAutofit/>
          </a:bodyPr>
          <a:lstStyle/>
          <a:p>
            <a:r>
              <a:rPr lang="pl-PL" sz="3200" spc="300" dirty="0" smtClean="0">
                <a:solidFill>
                  <a:schemeClr val="accent1"/>
                </a:solidFill>
              </a:rPr>
              <a:t>Działania opiekuńczo-wychow</a:t>
            </a:r>
            <a:r>
              <a:rPr lang="pl-PL" sz="3200" dirty="0" smtClean="0">
                <a:solidFill>
                  <a:schemeClr val="accent1"/>
                </a:solidFill>
              </a:rPr>
              <a:t>awcze</a:t>
            </a:r>
            <a:endParaRPr lang="pl-PL" sz="3200" dirty="0">
              <a:solidFill>
                <a:schemeClr val="accent1"/>
              </a:solidFill>
            </a:endParaRPr>
          </a:p>
        </p:txBody>
      </p:sp>
      <p:sp>
        <p:nvSpPr>
          <p:cNvPr id="6" name="Symbol zastępczy zawartości 5"/>
          <p:cNvSpPr>
            <a:spLocks noGrp="1"/>
          </p:cNvSpPr>
          <p:nvPr>
            <p:ph sz="quarter" idx="4"/>
          </p:nvPr>
        </p:nvSpPr>
        <p:spPr>
          <a:xfrm>
            <a:off x="6967539" y="3262312"/>
            <a:ext cx="6519861" cy="5926932"/>
          </a:xfrm>
        </p:spPr>
        <p:txBody>
          <a:bodyPr>
            <a:normAutofit lnSpcReduction="10000"/>
          </a:bodyPr>
          <a:lstStyle/>
          <a:p>
            <a:endParaRPr lang="pl-PL" sz="2800" dirty="0" smtClean="0"/>
          </a:p>
          <a:p>
            <a:pPr>
              <a:buFont typeface="Wingdings" panose="05000000000000000000" pitchFamily="2" charset="2"/>
              <a:buChar char="q"/>
            </a:pPr>
            <a:r>
              <a:rPr lang="pl-PL" sz="2800" dirty="0" smtClean="0">
                <a:solidFill>
                  <a:schemeClr val="accent6">
                    <a:lumMod val="75000"/>
                  </a:schemeClr>
                </a:solidFill>
              </a:rPr>
              <a:t>Art. 1 . 14. ustawy Prawo oświatowe</a:t>
            </a:r>
            <a:r>
              <a:rPr lang="pl-PL" sz="2800" dirty="0">
                <a:solidFill>
                  <a:schemeClr val="accent6"/>
                </a:solidFill>
              </a:rPr>
              <a:t>;</a:t>
            </a:r>
            <a:endParaRPr lang="pl-PL" sz="2800" dirty="0" smtClean="0">
              <a:solidFill>
                <a:schemeClr val="accent6"/>
              </a:solidFill>
            </a:endParaRPr>
          </a:p>
          <a:p>
            <a:pPr marL="0" indent="0">
              <a:buNone/>
            </a:pPr>
            <a:r>
              <a:rPr lang="pl-PL" sz="2400" dirty="0" smtClean="0"/>
              <a:t>System oświaty zapewnia w szczególności utrzymywanie bezpiecznych i higienicznych warunków nauki, wychowania i opieki w szkołach i placówkach.</a:t>
            </a:r>
          </a:p>
          <a:p>
            <a:pPr marL="0" indent="0">
              <a:buNone/>
            </a:pPr>
            <a:endParaRPr lang="pl-PL" sz="2400" dirty="0" smtClean="0"/>
          </a:p>
          <a:p>
            <a:pPr marL="0" indent="0">
              <a:buNone/>
            </a:pPr>
            <a:r>
              <a:rPr lang="pl-PL" sz="2400" dirty="0" smtClean="0"/>
              <a:t>Zakres:</a:t>
            </a:r>
          </a:p>
          <a:p>
            <a:r>
              <a:rPr lang="pl-PL" sz="2400" dirty="0" smtClean="0"/>
              <a:t>Zdrowe, racjonalne odżywianie i aktywność fizyczna</a:t>
            </a:r>
          </a:p>
          <a:p>
            <a:r>
              <a:rPr lang="pl-PL" sz="2400" dirty="0" smtClean="0"/>
              <a:t>Ochrona zdrowia psychicznego dzieci</a:t>
            </a:r>
          </a:p>
          <a:p>
            <a:pPr marL="0" indent="0">
              <a:buNone/>
            </a:pPr>
            <a:r>
              <a:rPr lang="pl-PL" sz="2400" dirty="0" smtClean="0"/>
              <a:t>        i młodzieży</a:t>
            </a:r>
          </a:p>
          <a:p>
            <a:r>
              <a:rPr lang="pl-PL" sz="2400" dirty="0" smtClean="0"/>
              <a:t>Profilaktyczna opieka zdrowotna</a:t>
            </a:r>
          </a:p>
          <a:p>
            <a:r>
              <a:rPr lang="pl-PL" sz="2400" dirty="0" smtClean="0"/>
              <a:t>Bezpieczeństwo i higiena w szkole</a:t>
            </a:r>
            <a:endParaRPr lang="pl-PL" sz="2400" dirty="0"/>
          </a:p>
        </p:txBody>
      </p:sp>
      <p:sp>
        <p:nvSpPr>
          <p:cNvPr id="7" name="Symbol zastępczy numeru slajdu 6"/>
          <p:cNvSpPr>
            <a:spLocks noGrp="1"/>
          </p:cNvSpPr>
          <p:nvPr>
            <p:ph type="sldNum" sz="quarter" idx="12"/>
          </p:nvPr>
        </p:nvSpPr>
        <p:spPr/>
        <p:txBody>
          <a:bodyPr/>
          <a:lstStyle/>
          <a:p>
            <a:pPr>
              <a:defRPr/>
            </a:pPr>
            <a:fld id="{72628B97-8137-4666-9742-74A310889F65}" type="slidenum">
              <a:rPr lang="pl-PL" smtClean="0"/>
              <a:pPr>
                <a:defRPr/>
              </a:pPr>
              <a:t>4</a:t>
            </a:fld>
            <a:endParaRPr lang="pl-PL"/>
          </a:p>
        </p:txBody>
      </p:sp>
    </p:spTree>
    <p:extLst>
      <p:ext uri="{BB962C8B-B14F-4D97-AF65-F5344CB8AC3E}">
        <p14:creationId xmlns:p14="http://schemas.microsoft.com/office/powerpoint/2010/main" val="29472642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tytuł 1"/>
          <p:cNvSpPr>
            <a:spLocks noGrp="1"/>
          </p:cNvSpPr>
          <p:nvPr>
            <p:ph type="subTitle" idx="1"/>
          </p:nvPr>
        </p:nvSpPr>
        <p:spPr>
          <a:xfrm>
            <a:off x="1567016" y="457200"/>
            <a:ext cx="10287000" cy="9625017"/>
          </a:xfrm>
        </p:spPr>
        <p:txBody>
          <a:bodyPr>
            <a:normAutofit fontScale="25000" lnSpcReduction="20000"/>
          </a:bodyPr>
          <a:lstStyle/>
          <a:p>
            <a:endParaRPr lang="pl-PL" b="1" dirty="0" smtClean="0">
              <a:solidFill>
                <a:schemeClr val="tx2"/>
              </a:solidFill>
            </a:endParaRPr>
          </a:p>
          <a:p>
            <a:pPr algn="l"/>
            <a:r>
              <a:rPr lang="pl-PL" sz="15200" b="1" spc="300" dirty="0" smtClean="0">
                <a:solidFill>
                  <a:schemeClr val="tx2"/>
                </a:solidFill>
              </a:rPr>
              <a:t>EDUKACJA ZDROWOTNA jest </a:t>
            </a:r>
            <a:r>
              <a:rPr lang="pl-PL" sz="15200" b="1" spc="300" dirty="0" smtClean="0">
                <a:solidFill>
                  <a:schemeClr val="tx2">
                    <a:lumMod val="75000"/>
                  </a:schemeClr>
                </a:solidFill>
              </a:rPr>
              <a:t>najlepszą inwestycją w zdrowie dziecka </a:t>
            </a:r>
          </a:p>
          <a:p>
            <a:pPr algn="l"/>
            <a:endParaRPr lang="pl-PL" sz="12800" b="1" spc="300" dirty="0" smtClean="0">
              <a:solidFill>
                <a:schemeClr val="accent6">
                  <a:lumMod val="75000"/>
                </a:schemeClr>
              </a:solidFill>
            </a:endParaRPr>
          </a:p>
          <a:p>
            <a:pPr algn="just"/>
            <a:r>
              <a:rPr lang="pl-PL" sz="9600" dirty="0" smtClean="0"/>
              <a:t>Edukacja zdrowotna jest procesem dydaktyczno-wychowawczym, w którym uczniowie uczą się jak żyć, aby: zachować i doskonalić zdrowie własne i innych ludzi oraz tworzyć środowisko sprzyjające zdrowiu, a w przypadku choroby </a:t>
            </a:r>
            <a:br>
              <a:rPr lang="pl-PL" sz="9600" dirty="0" smtClean="0"/>
            </a:br>
            <a:r>
              <a:rPr lang="pl-PL" sz="9600" dirty="0" smtClean="0"/>
              <a:t>lub niepełnosprawności aktywnie uczestniczyć w jej leczeniu, radzić sobie </a:t>
            </a:r>
            <a:br>
              <a:rPr lang="pl-PL" sz="9600" dirty="0" smtClean="0"/>
            </a:br>
            <a:r>
              <a:rPr lang="pl-PL" sz="9600" dirty="0" smtClean="0"/>
              <a:t>i zmniejszać jej negatywne skutki.</a:t>
            </a:r>
          </a:p>
          <a:p>
            <a:pPr algn="l"/>
            <a:endParaRPr lang="pl-PL" sz="9600" dirty="0" smtClean="0"/>
          </a:p>
          <a:p>
            <a:pPr algn="l"/>
            <a:r>
              <a:rPr lang="pl-PL" sz="9600" dirty="0" smtClean="0"/>
              <a:t>Celem edukacji zdrowotnej dzieci i młodzieży jest udzielanie im pomocy w: </a:t>
            </a:r>
          </a:p>
          <a:p>
            <a:pPr marL="857250" indent="-857250" algn="just">
              <a:buFont typeface="Wingdings" panose="05000000000000000000" pitchFamily="2" charset="2"/>
              <a:buChar char="§"/>
            </a:pPr>
            <a:r>
              <a:rPr lang="pl-PL" sz="9600" dirty="0" smtClean="0"/>
              <a:t>poznawaniu siebie, śledzeniu przebiegu swojego rozwoju, identyfikowaniu </a:t>
            </a:r>
            <a:br>
              <a:rPr lang="pl-PL" sz="9600" dirty="0" smtClean="0"/>
            </a:br>
            <a:r>
              <a:rPr lang="pl-PL" sz="9600" dirty="0" smtClean="0"/>
              <a:t>i rozwiązywaniu problemów zdrowotnych,</a:t>
            </a:r>
          </a:p>
          <a:p>
            <a:pPr marL="857250" indent="-857250" algn="just">
              <a:buFont typeface="Wingdings" panose="05000000000000000000" pitchFamily="2" charset="2"/>
              <a:buChar char="§"/>
            </a:pPr>
            <a:r>
              <a:rPr lang="pl-PL" sz="9600" dirty="0" smtClean="0"/>
              <a:t>zrozumieniu, czym jest zdrowie, od czego zależy jak należy </a:t>
            </a:r>
            <a:br>
              <a:rPr lang="pl-PL" sz="9600" dirty="0" smtClean="0"/>
            </a:br>
            <a:r>
              <a:rPr lang="pl-PL" sz="9600" dirty="0" smtClean="0"/>
              <a:t>o nie dbać,</a:t>
            </a:r>
          </a:p>
          <a:p>
            <a:pPr marL="857250" indent="-857250" algn="just">
              <a:buFont typeface="Wingdings" panose="05000000000000000000" pitchFamily="2" charset="2"/>
              <a:buChar char="§"/>
            </a:pPr>
            <a:r>
              <a:rPr lang="pl-PL" sz="9600" dirty="0" smtClean="0"/>
              <a:t>rozwijaniu poczucia odpowiedzialności za zdrowie własne i innych ludzi,</a:t>
            </a:r>
          </a:p>
          <a:p>
            <a:pPr marL="857250" indent="-857250" algn="just">
              <a:buFont typeface="Wingdings" panose="05000000000000000000" pitchFamily="2" charset="2"/>
              <a:buChar char="§"/>
            </a:pPr>
            <a:r>
              <a:rPr lang="pl-PL" sz="9600" dirty="0" smtClean="0"/>
              <a:t>wzmacnianiu poczucia własnej wartości i wiary w swoje możliwości,</a:t>
            </a:r>
          </a:p>
          <a:p>
            <a:pPr marL="857250" indent="-857250" algn="just">
              <a:buFont typeface="Wingdings" panose="05000000000000000000" pitchFamily="2" charset="2"/>
              <a:buChar char="§"/>
            </a:pPr>
            <a:r>
              <a:rPr lang="pl-PL" sz="9600" dirty="0" smtClean="0"/>
              <a:t>rozwijaniu umiejętności osobistych i społecznych sprzyjających dobremu samopoczuciu i pozytywnej adaptacji do zadań i wyzwań codziennego życia,</a:t>
            </a:r>
          </a:p>
          <a:p>
            <a:pPr marL="857250" indent="-857250" algn="just">
              <a:buFont typeface="Wingdings" panose="05000000000000000000" pitchFamily="2" charset="2"/>
              <a:buChar char="§"/>
            </a:pPr>
            <a:r>
              <a:rPr lang="pl-PL" sz="9600" dirty="0" smtClean="0"/>
              <a:t>przygotowaniu się do uczestnictwa w działaniach na rzecz zdrowia </a:t>
            </a:r>
            <a:br>
              <a:rPr lang="pl-PL" sz="9600" dirty="0" smtClean="0"/>
            </a:br>
            <a:r>
              <a:rPr lang="pl-PL" sz="9600" dirty="0" smtClean="0"/>
              <a:t>i tworzenia zdrowego środowiska w domu, szkole, miejscu pracy, społeczności lokalnej.</a:t>
            </a:r>
          </a:p>
          <a:p>
            <a:pPr algn="just"/>
            <a:r>
              <a:rPr lang="pl-PL" sz="9600" dirty="0" smtClean="0"/>
              <a:t>Treści z zakresu edukacji zdrowotnej zostały uwzględnione w wielu przedmiotach m.in. wychowaniu fizycznym, biologii, wychowaniu do życia w rodzinie, wiedzy </a:t>
            </a:r>
            <a:br>
              <a:rPr lang="pl-PL" sz="9600" dirty="0" smtClean="0"/>
            </a:br>
            <a:r>
              <a:rPr lang="pl-PL" sz="9600" dirty="0" smtClean="0"/>
              <a:t>o społeczeństwie, edukacji dla bezpieczeństwa, przedsiębiorczości, etyce. </a:t>
            </a:r>
          </a:p>
          <a:p>
            <a:pPr algn="l"/>
            <a:endParaRPr lang="pl-PL" sz="9600" dirty="0" smtClean="0"/>
          </a:p>
          <a:p>
            <a:endParaRPr lang="pl-PL" sz="7400" dirty="0"/>
          </a:p>
          <a:p>
            <a:endParaRPr lang="pl-PL" dirty="0"/>
          </a:p>
        </p:txBody>
      </p:sp>
      <p:sp>
        <p:nvSpPr>
          <p:cNvPr id="3" name="Symbol zastępczy numeru slajdu 2"/>
          <p:cNvSpPr>
            <a:spLocks noGrp="1"/>
          </p:cNvSpPr>
          <p:nvPr>
            <p:ph type="sldNum" sz="quarter" idx="12"/>
          </p:nvPr>
        </p:nvSpPr>
        <p:spPr/>
        <p:txBody>
          <a:bodyPr/>
          <a:lstStyle/>
          <a:p>
            <a:pPr>
              <a:defRPr/>
            </a:pPr>
            <a:fld id="{D4C31E1D-B36F-49F7-A4FE-680AE070E0D6}" type="slidenum">
              <a:rPr lang="pl-PL" smtClean="0"/>
              <a:pPr>
                <a:defRPr/>
              </a:pPr>
              <a:t>5</a:t>
            </a:fld>
            <a:endParaRPr lang="pl-PL"/>
          </a:p>
        </p:txBody>
      </p:sp>
    </p:spTree>
    <p:extLst>
      <p:ext uri="{BB962C8B-B14F-4D97-AF65-F5344CB8AC3E}">
        <p14:creationId xmlns:p14="http://schemas.microsoft.com/office/powerpoint/2010/main" val="37562138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tytuł 1"/>
          <p:cNvSpPr>
            <a:spLocks noGrp="1"/>
          </p:cNvSpPr>
          <p:nvPr>
            <p:ph type="subTitle" idx="1"/>
          </p:nvPr>
        </p:nvSpPr>
        <p:spPr>
          <a:xfrm>
            <a:off x="516835" y="675861"/>
            <a:ext cx="12404035" cy="8689365"/>
          </a:xfrm>
        </p:spPr>
        <p:txBody>
          <a:bodyPr>
            <a:normAutofit fontScale="47500" lnSpcReduction="20000"/>
          </a:bodyPr>
          <a:lstStyle/>
          <a:p>
            <a:endParaRPr lang="pl-PL" b="1" dirty="0" smtClean="0">
              <a:solidFill>
                <a:schemeClr val="tx2"/>
              </a:solidFill>
            </a:endParaRPr>
          </a:p>
          <a:p>
            <a:pPr algn="l"/>
            <a:r>
              <a:rPr lang="pl-PL" sz="8000" b="1" spc="300" dirty="0" smtClean="0">
                <a:solidFill>
                  <a:schemeClr val="tx2"/>
                </a:solidFill>
              </a:rPr>
              <a:t>ZDROWE, RACJONALNE ODŻYWIANIE</a:t>
            </a:r>
          </a:p>
          <a:p>
            <a:pPr algn="l"/>
            <a:r>
              <a:rPr lang="pl-PL" sz="4200" b="1" dirty="0" smtClean="0">
                <a:solidFill>
                  <a:schemeClr val="tx2">
                    <a:lumMod val="75000"/>
                  </a:schemeClr>
                </a:solidFill>
              </a:rPr>
              <a:t>Prawidłowy sposób żywienia obniża ryzyko wielu chorób. </a:t>
            </a:r>
          </a:p>
          <a:p>
            <a:pPr algn="l"/>
            <a:r>
              <a:rPr lang="pl-PL" sz="4200" b="1" dirty="0" smtClean="0">
                <a:solidFill>
                  <a:schemeClr val="tx2">
                    <a:lumMod val="75000"/>
                  </a:schemeClr>
                </a:solidFill>
              </a:rPr>
              <a:t>Zdrowe nawyki żywieniowe powinny być kształtowane od najmłodszych lat.</a:t>
            </a:r>
          </a:p>
          <a:p>
            <a:pPr algn="l"/>
            <a:endParaRPr lang="pl-PL" sz="4200" b="1" dirty="0"/>
          </a:p>
          <a:p>
            <a:pPr marL="571500" indent="-571500" algn="l">
              <a:buFont typeface="Wingdings" panose="05000000000000000000" pitchFamily="2" charset="2"/>
              <a:buChar char="q"/>
            </a:pPr>
            <a:r>
              <a:rPr lang="pl-PL" sz="4200" b="1" dirty="0" smtClean="0">
                <a:solidFill>
                  <a:schemeClr val="accent6">
                    <a:lumMod val="75000"/>
                  </a:schemeClr>
                </a:solidFill>
              </a:rPr>
              <a:t>Ustawa </a:t>
            </a:r>
            <a:r>
              <a:rPr lang="pl-PL" sz="4200" b="1" dirty="0">
                <a:solidFill>
                  <a:schemeClr val="accent6">
                    <a:lumMod val="75000"/>
                  </a:schemeClr>
                </a:solidFill>
              </a:rPr>
              <a:t>z dnia 25 sierpnia 2006 r. o bezpieczeństwie żywności i żywienia </a:t>
            </a:r>
            <a:endParaRPr lang="pl-PL" sz="4200" b="1" dirty="0" smtClean="0">
              <a:solidFill>
                <a:schemeClr val="accent6">
                  <a:lumMod val="75000"/>
                </a:schemeClr>
              </a:solidFill>
            </a:endParaRPr>
          </a:p>
          <a:p>
            <a:pPr algn="l"/>
            <a:r>
              <a:rPr lang="pl-PL" sz="4200" b="1" dirty="0" smtClean="0">
                <a:solidFill>
                  <a:schemeClr val="accent6">
                    <a:lumMod val="75000"/>
                  </a:schemeClr>
                </a:solidFill>
              </a:rPr>
              <a:t>(</a:t>
            </a:r>
            <a:r>
              <a:rPr lang="pl-PL" sz="4200" b="1" dirty="0">
                <a:solidFill>
                  <a:schemeClr val="accent6">
                    <a:lumMod val="75000"/>
                  </a:schemeClr>
                </a:solidFill>
              </a:rPr>
              <a:t>t. j. Dz. U. z 2017 r. poz. 149</a:t>
            </a:r>
            <a:r>
              <a:rPr lang="pl-PL" sz="4200" b="1" dirty="0" smtClean="0">
                <a:solidFill>
                  <a:schemeClr val="accent6">
                    <a:lumMod val="75000"/>
                  </a:schemeClr>
                </a:solidFill>
              </a:rPr>
              <a:t>.). </a:t>
            </a:r>
          </a:p>
          <a:p>
            <a:pPr algn="l"/>
            <a:endParaRPr lang="pl-PL" sz="4200" b="1" dirty="0">
              <a:solidFill>
                <a:schemeClr val="accent6">
                  <a:lumMod val="75000"/>
                </a:schemeClr>
              </a:solidFill>
            </a:endParaRPr>
          </a:p>
          <a:p>
            <a:pPr algn="just"/>
            <a:r>
              <a:rPr lang="pl-PL" sz="4200" dirty="0" smtClean="0"/>
              <a:t>Art</a:t>
            </a:r>
            <a:r>
              <a:rPr lang="pl-PL" sz="4200" dirty="0"/>
              <a:t>. 52c. 1. W jednostkach systemu oświaty:</a:t>
            </a:r>
          </a:p>
          <a:p>
            <a:pPr algn="just"/>
            <a:r>
              <a:rPr lang="pl-PL" sz="4200" dirty="0"/>
              <a:t>1) sprzedawane mogą być wyłącznie środki spożywcze objęte grupami środków spożywczych przeznaczonych do sprzedaży dzieciom i młodzieży w tych jednostkach określonymi w przepisach wydanych na podstawie </a:t>
            </a:r>
            <a:r>
              <a:rPr lang="pl-PL" sz="4200" dirty="0" smtClean="0"/>
              <a:t>ustawy;</a:t>
            </a:r>
            <a:endParaRPr lang="pl-PL" sz="4200" dirty="0"/>
          </a:p>
          <a:p>
            <a:pPr algn="just"/>
            <a:r>
              <a:rPr lang="pl-PL" sz="4200" dirty="0"/>
              <a:t>2) w ramach żywienia zbiorowego dzieciom i młodzieży stosowane mogą być wyłącznie środki spożywcze, które spełniają wymagania określone w przepisach wydanych </a:t>
            </a:r>
            <a:r>
              <a:rPr lang="pl-PL" sz="4200" dirty="0" smtClean="0"/>
              <a:t>na </a:t>
            </a:r>
            <a:r>
              <a:rPr lang="pl-PL" sz="4200" dirty="0"/>
              <a:t>podstawie </a:t>
            </a:r>
            <a:r>
              <a:rPr lang="pl-PL" sz="4200" dirty="0" smtClean="0"/>
              <a:t>ustawy.</a:t>
            </a:r>
          </a:p>
          <a:p>
            <a:pPr algn="just"/>
            <a:endParaRPr lang="pl-PL" sz="4200" dirty="0"/>
          </a:p>
          <a:p>
            <a:pPr algn="just"/>
            <a:r>
              <a:rPr lang="pl-PL" sz="4200" dirty="0"/>
              <a:t>2. W jednostkach systemu oświaty zabrania się reklamy oraz promocji polegającej </a:t>
            </a:r>
            <a:r>
              <a:rPr lang="pl-PL" sz="4200" dirty="0" smtClean="0"/>
              <a:t/>
            </a:r>
            <a:br>
              <a:rPr lang="pl-PL" sz="4200" dirty="0" smtClean="0"/>
            </a:br>
            <a:r>
              <a:rPr lang="pl-PL" sz="4200" dirty="0" smtClean="0"/>
              <a:t>na </a:t>
            </a:r>
            <a:r>
              <a:rPr lang="pl-PL" sz="4200" dirty="0"/>
              <a:t>prowadzeniu działalności zachęcającej do nabywania środków spożywczych innych niż objęte grupami środków spożywczych przeznaczonych do sprzedaży dzieciom </a:t>
            </a:r>
            <a:r>
              <a:rPr lang="pl-PL" sz="4200" dirty="0" smtClean="0"/>
              <a:t>i </a:t>
            </a:r>
            <a:r>
              <a:rPr lang="pl-PL" sz="4200" dirty="0"/>
              <a:t>młodzieży w tych jednostkach określonymi w przepisach wydanych na podstawie </a:t>
            </a:r>
            <a:r>
              <a:rPr lang="pl-PL" sz="4200" dirty="0" smtClean="0"/>
              <a:t>ustawy </a:t>
            </a:r>
            <a:r>
              <a:rPr lang="pl-PL" sz="4200" dirty="0"/>
              <a:t>oraz niespełniających wymagań określonych w przepisach wydanych na podstawie </a:t>
            </a:r>
            <a:r>
              <a:rPr lang="pl-PL" sz="4200" dirty="0" smtClean="0"/>
              <a:t>ustawy (ust.6 </a:t>
            </a:r>
            <a:r>
              <a:rPr lang="pl-PL" sz="4200" dirty="0"/>
              <a:t>pkt </a:t>
            </a:r>
            <a:r>
              <a:rPr lang="pl-PL" sz="4200" dirty="0" smtClean="0"/>
              <a:t>2).</a:t>
            </a:r>
          </a:p>
          <a:p>
            <a:pPr algn="just"/>
            <a:endParaRPr lang="pl-PL" sz="4200" dirty="0"/>
          </a:p>
          <a:p>
            <a:pPr algn="just"/>
            <a:r>
              <a:rPr lang="pl-PL" sz="4200" dirty="0" smtClean="0"/>
              <a:t>3</a:t>
            </a:r>
            <a:r>
              <a:rPr lang="pl-PL" sz="4200" dirty="0"/>
              <a:t>. Dyrektor </a:t>
            </a:r>
            <a:r>
              <a:rPr lang="pl-PL" sz="4200" dirty="0" smtClean="0"/>
              <a:t>(…) może </a:t>
            </a:r>
            <a:r>
              <a:rPr lang="pl-PL" sz="4200" dirty="0"/>
              <a:t>ustalić, w porozumieniu z radą rodziców, szczegółową listę produktów dopuszczonych do sprzedaży lub stosowania w ramach żywienia zbiorowego w oparciu o przepisy wydane na podstawie </a:t>
            </a:r>
            <a:r>
              <a:rPr lang="pl-PL" sz="4200" dirty="0" smtClean="0"/>
              <a:t>ustawy.]</a:t>
            </a:r>
          </a:p>
          <a:p>
            <a:pPr algn="just"/>
            <a:endParaRPr lang="pl-PL" sz="4200" dirty="0"/>
          </a:p>
          <a:p>
            <a:pPr algn="just"/>
            <a:r>
              <a:rPr lang="pl-PL" sz="4200" dirty="0" smtClean="0"/>
              <a:t>5</a:t>
            </a:r>
            <a:r>
              <a:rPr lang="pl-PL" sz="4200" dirty="0"/>
              <a:t>. W przypadku naruszenia przepisów </a:t>
            </a:r>
            <a:r>
              <a:rPr lang="pl-PL" sz="4200" dirty="0" smtClean="0"/>
              <a:t>(…), </a:t>
            </a:r>
            <a:r>
              <a:rPr lang="pl-PL" sz="4200" dirty="0"/>
              <a:t>dyrektor </a:t>
            </a:r>
            <a:r>
              <a:rPr lang="pl-PL" sz="4200" dirty="0" smtClean="0"/>
              <a:t>(…) jest uprawniony </a:t>
            </a:r>
            <a:r>
              <a:rPr lang="pl-PL" sz="4200" dirty="0"/>
              <a:t>do rozwiązania, bez zachowania terminu wypowiedzenia, umowy z podmiotem prowadzącym sprzedaż środków spożywczych lub działalność w zakresie zbiorowego żywienia dzieci i młodzieży, bez odszkodowania</a:t>
            </a:r>
            <a:r>
              <a:rPr lang="pl-PL" sz="4200" dirty="0" smtClean="0"/>
              <a:t>.</a:t>
            </a:r>
          </a:p>
          <a:p>
            <a:pPr algn="l"/>
            <a:endParaRPr lang="pl-PL" sz="4000" dirty="0" smtClean="0"/>
          </a:p>
          <a:p>
            <a:endParaRPr lang="pl-PL" dirty="0"/>
          </a:p>
          <a:p>
            <a:endParaRPr lang="pl-PL" dirty="0"/>
          </a:p>
        </p:txBody>
      </p:sp>
      <p:sp>
        <p:nvSpPr>
          <p:cNvPr id="3" name="Symbol zastępczy numeru slajdu 2"/>
          <p:cNvSpPr>
            <a:spLocks noGrp="1"/>
          </p:cNvSpPr>
          <p:nvPr>
            <p:ph type="sldNum" sz="quarter" idx="12"/>
          </p:nvPr>
        </p:nvSpPr>
        <p:spPr/>
        <p:txBody>
          <a:bodyPr/>
          <a:lstStyle/>
          <a:p>
            <a:pPr>
              <a:defRPr/>
            </a:pPr>
            <a:fld id="{D4C31E1D-B36F-49F7-A4FE-680AE070E0D6}" type="slidenum">
              <a:rPr lang="pl-PL" smtClean="0"/>
              <a:pPr>
                <a:defRPr/>
              </a:pPr>
              <a:t>6</a:t>
            </a:fld>
            <a:endParaRPr lang="pl-PL"/>
          </a:p>
        </p:txBody>
      </p:sp>
    </p:spTree>
    <p:extLst>
      <p:ext uri="{BB962C8B-B14F-4D97-AF65-F5344CB8AC3E}">
        <p14:creationId xmlns:p14="http://schemas.microsoft.com/office/powerpoint/2010/main" val="9078781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tytuł 1"/>
          <p:cNvSpPr>
            <a:spLocks noGrp="1"/>
          </p:cNvSpPr>
          <p:nvPr>
            <p:ph type="subTitle" idx="1"/>
          </p:nvPr>
        </p:nvSpPr>
        <p:spPr>
          <a:xfrm>
            <a:off x="649357" y="1017640"/>
            <a:ext cx="12380843" cy="8888360"/>
          </a:xfrm>
        </p:spPr>
        <p:txBody>
          <a:bodyPr>
            <a:normAutofit fontScale="32500" lnSpcReduction="20000"/>
          </a:bodyPr>
          <a:lstStyle/>
          <a:p>
            <a:endParaRPr lang="pl-PL" b="1" dirty="0" smtClean="0">
              <a:solidFill>
                <a:schemeClr val="tx2"/>
              </a:solidFill>
            </a:endParaRPr>
          </a:p>
          <a:p>
            <a:pPr algn="l"/>
            <a:r>
              <a:rPr lang="pl-PL" sz="8000" b="1" spc="300" dirty="0" smtClean="0">
                <a:solidFill>
                  <a:schemeClr val="tx2"/>
                </a:solidFill>
              </a:rPr>
              <a:t>ZDROWE, RACJONALNE ODŻYWIANIE</a:t>
            </a:r>
          </a:p>
          <a:p>
            <a:pPr algn="l"/>
            <a:endParaRPr lang="pl-PL" sz="4500" dirty="0" smtClean="0"/>
          </a:p>
          <a:p>
            <a:pPr marL="571500" indent="-571500" algn="l">
              <a:buFont typeface="Wingdings" panose="05000000000000000000" pitchFamily="2" charset="2"/>
              <a:buChar char="q"/>
            </a:pPr>
            <a:r>
              <a:rPr lang="pl-PL" sz="6800" b="1" dirty="0" smtClean="0">
                <a:solidFill>
                  <a:schemeClr val="accent6">
                    <a:lumMod val="75000"/>
                  </a:schemeClr>
                </a:solidFill>
              </a:rPr>
              <a:t>Art. 106 ustawy </a:t>
            </a:r>
            <a:r>
              <a:rPr lang="pl-PL" sz="6800" b="1" dirty="0">
                <a:solidFill>
                  <a:schemeClr val="accent6">
                    <a:lumMod val="75000"/>
                  </a:schemeClr>
                </a:solidFill>
              </a:rPr>
              <a:t>Prawo </a:t>
            </a:r>
            <a:r>
              <a:rPr lang="pl-PL" sz="6800" b="1" dirty="0" smtClean="0">
                <a:solidFill>
                  <a:schemeClr val="accent6">
                    <a:lumMod val="75000"/>
                  </a:schemeClr>
                </a:solidFill>
              </a:rPr>
              <a:t>oświatowe</a:t>
            </a:r>
            <a:r>
              <a:rPr lang="pl-PL" sz="6800" dirty="0" smtClean="0"/>
              <a:t>; [Warunki </a:t>
            </a:r>
            <a:r>
              <a:rPr lang="pl-PL" sz="6800" dirty="0"/>
              <a:t>korzystania ze stołówki szkolnej] </a:t>
            </a:r>
          </a:p>
          <a:p>
            <a:pPr algn="l"/>
            <a:r>
              <a:rPr lang="pl-PL" sz="6800" dirty="0"/>
              <a:t>W celu zapewnienia prawidłowej realizacji zadań opiekuńczych, w szczególności wspierania prawidłowego rozwoju uczniów, szkoła może zorganizować stołówkę.</a:t>
            </a:r>
          </a:p>
          <a:p>
            <a:pPr algn="l"/>
            <a:endParaRPr lang="pl-PL" sz="6800" dirty="0" smtClean="0"/>
          </a:p>
          <a:p>
            <a:pPr marL="571500" indent="-571500" algn="just">
              <a:buFont typeface="Wingdings" panose="05000000000000000000" pitchFamily="2" charset="2"/>
              <a:buChar char="q"/>
            </a:pPr>
            <a:r>
              <a:rPr lang="pl-PL" sz="6800" b="1" dirty="0" smtClean="0">
                <a:solidFill>
                  <a:schemeClr val="accent6">
                    <a:lumMod val="75000"/>
                  </a:schemeClr>
                </a:solidFill>
              </a:rPr>
              <a:t>Rozporządzenie </a:t>
            </a:r>
            <a:r>
              <a:rPr lang="pl-PL" sz="6800" b="1" dirty="0">
                <a:solidFill>
                  <a:schemeClr val="accent6">
                    <a:lumMod val="75000"/>
                  </a:schemeClr>
                </a:solidFill>
              </a:rPr>
              <a:t>Ministra Edukacji Narodowej i Sportu z dnia 31 grudnia 2002 r. w sprawie bezpieczeństwa i higieny w publicznych i niepublicznych szkołach i placówkach (Dz. U. z 2003 r. Nr 6, poz. 80, </a:t>
            </a:r>
            <a:r>
              <a:rPr lang="pl-PL" sz="6800" b="1" dirty="0" smtClean="0">
                <a:solidFill>
                  <a:schemeClr val="accent6">
                    <a:lumMod val="75000"/>
                  </a:schemeClr>
                </a:solidFill>
              </a:rPr>
              <a:t>Ze zm.)</a:t>
            </a:r>
            <a:endParaRPr lang="pl-PL" sz="6800" b="1" dirty="0">
              <a:solidFill>
                <a:schemeClr val="accent6">
                  <a:lumMod val="75000"/>
                </a:schemeClr>
              </a:solidFill>
            </a:endParaRPr>
          </a:p>
          <a:p>
            <a:pPr algn="l"/>
            <a:endParaRPr lang="pl-PL" sz="6800" dirty="0" smtClean="0"/>
          </a:p>
          <a:p>
            <a:pPr algn="l"/>
            <a:r>
              <a:rPr lang="pl-PL" sz="6800" dirty="0" smtClean="0"/>
              <a:t>§10. 1 Kuchnie </a:t>
            </a:r>
            <a:r>
              <a:rPr lang="pl-PL" sz="6800" dirty="0"/>
              <a:t>i jadalnie utrzymuje się w czystości, a ich wyposażenie we właściwym stanie technicznym zapewniającym bezpieczne używanie.</a:t>
            </a:r>
          </a:p>
          <a:p>
            <a:pPr algn="l"/>
            <a:r>
              <a:rPr lang="pl-PL" sz="6800" dirty="0" smtClean="0"/>
              <a:t>2. Gorące </a:t>
            </a:r>
            <a:r>
              <a:rPr lang="pl-PL" sz="6800" dirty="0"/>
              <a:t>posiłki są spożywane wyłącznie w jadalniach lub innych pomieszczeniach wydzielonych w tym celu.</a:t>
            </a:r>
          </a:p>
          <a:p>
            <a:pPr algn="l"/>
            <a:endParaRPr lang="pl-PL" sz="6800" dirty="0" smtClean="0"/>
          </a:p>
          <a:p>
            <a:pPr algn="l"/>
            <a:r>
              <a:rPr lang="pl-PL" sz="6800" dirty="0" smtClean="0"/>
              <a:t>§11. W </a:t>
            </a:r>
            <a:r>
              <a:rPr lang="pl-PL" sz="6800" dirty="0"/>
              <a:t>razie braku sieci wodociągowej, w szkole i placówce zapewnia się inne źródło wody spełniającej wymagania dla wody zdatnej do picia</a:t>
            </a:r>
            <a:r>
              <a:rPr lang="pl-PL" sz="6800" dirty="0" smtClean="0"/>
              <a:t>.</a:t>
            </a:r>
          </a:p>
          <a:p>
            <a:pPr algn="l"/>
            <a:endParaRPr lang="pl-PL" sz="6800" dirty="0" smtClean="0"/>
          </a:p>
          <a:p>
            <a:pPr marL="685800" indent="-685800" algn="just">
              <a:buFont typeface="Wingdings" panose="05000000000000000000" pitchFamily="2" charset="2"/>
              <a:buChar char="q"/>
            </a:pPr>
            <a:r>
              <a:rPr lang="pl-PL" sz="6800" b="1" dirty="0">
                <a:solidFill>
                  <a:srgbClr val="0070C0"/>
                </a:solidFill>
              </a:rPr>
              <a:t>Rozporządzenie Ministra Zdrowia z dnia 26 lipca 2016 r. w sprawie  grup środków spożywczych przeznaczonych do sprzedaży dzieciom i młodzieży w jednostkach systemu oświaty oraz wymagań, jakie muszą spełniać środki spożywcze stosowane w ramach żywienia zbiorowego dzieci i młodzieży w tych jednostkach ( Dz. U. poz. 1154).</a:t>
            </a:r>
          </a:p>
          <a:p>
            <a:pPr marL="685800" indent="-685800" algn="just">
              <a:buFont typeface="Wingdings" panose="05000000000000000000" pitchFamily="2" charset="2"/>
              <a:buChar char="q"/>
            </a:pPr>
            <a:endParaRPr lang="pl-PL" sz="6800" b="1" dirty="0"/>
          </a:p>
          <a:p>
            <a:pPr marL="685800" indent="-685800" algn="just">
              <a:buFont typeface="Wingdings" panose="05000000000000000000" pitchFamily="2" charset="2"/>
              <a:buChar char="q"/>
            </a:pPr>
            <a:r>
              <a:rPr lang="pl-PL" sz="6800" b="1" dirty="0">
                <a:solidFill>
                  <a:schemeClr val="accent6">
                    <a:lumMod val="75000"/>
                  </a:schemeClr>
                </a:solidFill>
              </a:rPr>
              <a:t>Rozporządzenie Ministra Edukacji Narodowej z dnia 31 sierpnia 2017 r. w sprawie szczegółowego sposobu realizacji w szkołach środków towarzyszących o charakterze edukacyjnym, które służą prawidłowej realizacji programu dla szkół oraz upowszechniają wśród dzieci zdrowe nawyki żywieniowe (Dz. U. poz. 1659).</a:t>
            </a:r>
          </a:p>
          <a:p>
            <a:pPr algn="l"/>
            <a:endParaRPr lang="pl-PL" sz="4500" dirty="0"/>
          </a:p>
          <a:p>
            <a:pPr algn="l"/>
            <a:endParaRPr lang="pl-PL" sz="4000" dirty="0"/>
          </a:p>
          <a:p>
            <a:endParaRPr lang="pl-PL" dirty="0"/>
          </a:p>
          <a:p>
            <a:endParaRPr lang="pl-PL" dirty="0"/>
          </a:p>
        </p:txBody>
      </p:sp>
      <p:sp>
        <p:nvSpPr>
          <p:cNvPr id="3" name="Symbol zastępczy numeru slajdu 2"/>
          <p:cNvSpPr>
            <a:spLocks noGrp="1"/>
          </p:cNvSpPr>
          <p:nvPr>
            <p:ph type="sldNum" sz="quarter" idx="12"/>
          </p:nvPr>
        </p:nvSpPr>
        <p:spPr/>
        <p:txBody>
          <a:bodyPr/>
          <a:lstStyle/>
          <a:p>
            <a:pPr>
              <a:defRPr/>
            </a:pPr>
            <a:fld id="{D4C31E1D-B36F-49F7-A4FE-680AE070E0D6}" type="slidenum">
              <a:rPr lang="pl-PL" smtClean="0"/>
              <a:pPr>
                <a:defRPr/>
              </a:pPr>
              <a:t>7</a:t>
            </a:fld>
            <a:endParaRPr lang="pl-PL"/>
          </a:p>
        </p:txBody>
      </p:sp>
    </p:spTree>
    <p:extLst>
      <p:ext uri="{BB962C8B-B14F-4D97-AF65-F5344CB8AC3E}">
        <p14:creationId xmlns:p14="http://schemas.microsoft.com/office/powerpoint/2010/main" val="8182264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tytuł 1"/>
          <p:cNvSpPr>
            <a:spLocks noGrp="1"/>
          </p:cNvSpPr>
          <p:nvPr>
            <p:ph type="subTitle" idx="1"/>
          </p:nvPr>
        </p:nvSpPr>
        <p:spPr>
          <a:xfrm>
            <a:off x="516835" y="419100"/>
            <a:ext cx="12404035" cy="9505950"/>
          </a:xfrm>
        </p:spPr>
        <p:txBody>
          <a:bodyPr>
            <a:normAutofit fontScale="40000" lnSpcReduction="20000"/>
          </a:bodyPr>
          <a:lstStyle/>
          <a:p>
            <a:endParaRPr lang="pl-PL" b="1" dirty="0" smtClean="0">
              <a:solidFill>
                <a:schemeClr val="tx2"/>
              </a:solidFill>
            </a:endParaRPr>
          </a:p>
          <a:p>
            <a:pPr algn="l"/>
            <a:r>
              <a:rPr lang="pl-PL" sz="8000" b="1" spc="300" dirty="0" smtClean="0">
                <a:solidFill>
                  <a:schemeClr val="tx2"/>
                </a:solidFill>
              </a:rPr>
              <a:t>ZDROWE, RACJONALNE ODŻYWIANIE</a:t>
            </a:r>
          </a:p>
          <a:p>
            <a:pPr algn="l"/>
            <a:r>
              <a:rPr lang="pl-PL" sz="4200" b="1" spc="300" dirty="0">
                <a:solidFill>
                  <a:schemeClr val="tx2"/>
                </a:solidFill>
              </a:rPr>
              <a:t>Działania wspierające zdrowe żywienie uczniów w szkołach</a:t>
            </a:r>
            <a:endParaRPr lang="pl-PL" sz="4200" b="1" spc="300" dirty="0" smtClean="0">
              <a:solidFill>
                <a:schemeClr val="tx2"/>
              </a:solidFill>
            </a:endParaRPr>
          </a:p>
          <a:p>
            <a:pPr algn="l"/>
            <a:endParaRPr lang="pl-PL" sz="6700" dirty="0">
              <a:solidFill>
                <a:schemeClr val="tx2"/>
              </a:solidFill>
            </a:endParaRPr>
          </a:p>
          <a:p>
            <a:pPr marL="571500" indent="-571500" algn="just">
              <a:buFont typeface="Wingdings" panose="05000000000000000000" pitchFamily="2" charset="2"/>
              <a:buChar char="q"/>
            </a:pPr>
            <a:r>
              <a:rPr lang="pl-PL" sz="5000" b="1" dirty="0" smtClean="0">
                <a:solidFill>
                  <a:schemeClr val="accent6">
                    <a:lumMod val="75000"/>
                  </a:schemeClr>
                </a:solidFill>
              </a:rPr>
              <a:t>„</a:t>
            </a:r>
            <a:r>
              <a:rPr lang="pl-PL" sz="5000" b="1" dirty="0">
                <a:solidFill>
                  <a:schemeClr val="accent6">
                    <a:lumMod val="75000"/>
                  </a:schemeClr>
                </a:solidFill>
              </a:rPr>
              <a:t>Porozumienia o współpracy między Ministrem Edukacji Narodowej, Ministrem Zdrowia i Ministrem Sportu i Turystyki w sprawie promocji zdrowia i profilaktyki problemów dzieci i </a:t>
            </a:r>
            <a:r>
              <a:rPr lang="pl-PL" sz="5000" b="1" dirty="0" smtClean="0">
                <a:solidFill>
                  <a:schemeClr val="accent6">
                    <a:lumMod val="75000"/>
                  </a:schemeClr>
                </a:solidFill>
              </a:rPr>
              <a:t>młodzieży” (23.11.2009 </a:t>
            </a:r>
            <a:r>
              <a:rPr lang="pl-PL" sz="5000" b="1" dirty="0">
                <a:solidFill>
                  <a:schemeClr val="accent6">
                    <a:lumMod val="75000"/>
                  </a:schemeClr>
                </a:solidFill>
              </a:rPr>
              <a:t>r</a:t>
            </a:r>
            <a:r>
              <a:rPr lang="pl-PL" sz="5000" b="1" dirty="0" smtClean="0">
                <a:solidFill>
                  <a:schemeClr val="accent6">
                    <a:lumMod val="75000"/>
                  </a:schemeClr>
                </a:solidFill>
              </a:rPr>
              <a:t>.)</a:t>
            </a:r>
          </a:p>
          <a:p>
            <a:pPr marL="571500" indent="-571500" algn="just">
              <a:buFont typeface="Wingdings" panose="05000000000000000000" pitchFamily="2" charset="2"/>
              <a:buChar char="q"/>
            </a:pPr>
            <a:endParaRPr lang="pl-PL" sz="5000" dirty="0"/>
          </a:p>
          <a:p>
            <a:pPr algn="just"/>
            <a:r>
              <a:rPr lang="pl-PL" sz="5000" dirty="0"/>
              <a:t>Umożliwienie uczniom dostępu do produktów i napojów o najwyższych walorach zdrowotnych i właściwa organizacja posiłków, w tym:</a:t>
            </a:r>
          </a:p>
          <a:p>
            <a:pPr marL="571500" indent="-571500" algn="just">
              <a:buFont typeface="Wingdings" panose="05000000000000000000" pitchFamily="2" charset="2"/>
              <a:buChar char="§"/>
            </a:pPr>
            <a:r>
              <a:rPr lang="pl-PL" sz="5000" dirty="0"/>
              <a:t>tworzenie warunków umożliwiających spożywanie śniadań szkolnych w klasach przez wszystkich uczniów, wspólnie z nauczycielem</a:t>
            </a:r>
            <a:r>
              <a:rPr lang="pl-PL" sz="5000" dirty="0" smtClean="0"/>
              <a:t>,</a:t>
            </a:r>
          </a:p>
          <a:p>
            <a:pPr algn="just"/>
            <a:endParaRPr lang="pl-PL" sz="5000" dirty="0"/>
          </a:p>
          <a:p>
            <a:pPr marL="571500" indent="-571500" algn="just">
              <a:buFont typeface="Wingdings" panose="05000000000000000000" pitchFamily="2" charset="2"/>
              <a:buChar char="§"/>
            </a:pPr>
            <a:r>
              <a:rPr lang="pl-PL" sz="5000" dirty="0"/>
              <a:t>uczestnictwo w programach ustanowionych przez Komisję Europejską w ramach Wspólnej Polityki </a:t>
            </a:r>
            <a:r>
              <a:rPr lang="pl-PL" sz="5000" dirty="0" smtClean="0"/>
              <a:t>Rolnej – Program dla szkół,</a:t>
            </a:r>
          </a:p>
          <a:p>
            <a:pPr algn="just"/>
            <a:endParaRPr lang="pl-PL" sz="5000" dirty="0"/>
          </a:p>
          <a:p>
            <a:pPr marL="571500" indent="-571500" algn="just">
              <a:buFont typeface="Wingdings" panose="05000000000000000000" pitchFamily="2" charset="2"/>
              <a:buChar char="§"/>
            </a:pPr>
            <a:r>
              <a:rPr lang="pl-PL" sz="5000" dirty="0"/>
              <a:t>dobór asortymentu produktów żywnościowych i napojów w sklepikach szkolnych zgodny z zasadami zdrowego żywienia (w tym zwłaszcza ograniczenie produktów i napojów o dużej zawartości cukru, soli i tłuszczów</a:t>
            </a:r>
            <a:r>
              <a:rPr lang="pl-PL" sz="5000" dirty="0" smtClean="0"/>
              <a:t>),</a:t>
            </a:r>
          </a:p>
          <a:p>
            <a:pPr algn="just"/>
            <a:endParaRPr lang="pl-PL" sz="5000" dirty="0"/>
          </a:p>
          <a:p>
            <a:pPr marL="571500" indent="-571500" algn="just">
              <a:buFont typeface="Wingdings" panose="05000000000000000000" pitchFamily="2" charset="2"/>
              <a:buChar char="§"/>
            </a:pPr>
            <a:r>
              <a:rPr lang="pl-PL" sz="5000" dirty="0"/>
              <a:t>zapewnienie uczniom dostępu do wody pitnej</a:t>
            </a:r>
            <a:r>
              <a:rPr lang="pl-PL" sz="5000" dirty="0" smtClean="0"/>
              <a:t>,</a:t>
            </a:r>
          </a:p>
          <a:p>
            <a:pPr algn="just"/>
            <a:endParaRPr lang="pl-PL" sz="5000" dirty="0"/>
          </a:p>
          <a:p>
            <a:pPr marL="571500" indent="-571500" algn="just">
              <a:buFont typeface="Wingdings" panose="05000000000000000000" pitchFamily="2" charset="2"/>
              <a:buChar char="§"/>
            </a:pPr>
            <a:r>
              <a:rPr lang="pl-PL" sz="5000" dirty="0"/>
              <a:t>organizacja dożywiania uczniów z rodzin o niskich dochodach w sposób przeciwdziałający ich dyskryminacji</a:t>
            </a:r>
            <a:r>
              <a:rPr lang="pl-PL" sz="5000" dirty="0" smtClean="0"/>
              <a:t>,</a:t>
            </a:r>
          </a:p>
          <a:p>
            <a:pPr algn="just"/>
            <a:endParaRPr lang="pl-PL" sz="5000" dirty="0"/>
          </a:p>
          <a:p>
            <a:pPr marL="571500" indent="-571500" algn="just">
              <a:buFont typeface="Wingdings" panose="05000000000000000000" pitchFamily="2" charset="2"/>
              <a:buChar char="§"/>
            </a:pPr>
            <a:r>
              <a:rPr lang="pl-PL" sz="5000" dirty="0"/>
              <a:t>w szkołach, w których wydawane są obiady lub inne ciepłe posiłki dla uczniów, przestrzeganie przy ich przygotowywaniu zaleceń Instytutu Żywności i Żywienia</a:t>
            </a:r>
            <a:r>
              <a:rPr lang="pl-PL" sz="5000" dirty="0" smtClean="0"/>
              <a:t>,</a:t>
            </a:r>
          </a:p>
          <a:p>
            <a:pPr algn="just"/>
            <a:endParaRPr lang="pl-PL" sz="5000" dirty="0"/>
          </a:p>
          <a:p>
            <a:pPr marL="571500" indent="-571500" algn="just">
              <a:buFont typeface="Wingdings" panose="05000000000000000000" pitchFamily="2" charset="2"/>
              <a:buChar char="§"/>
            </a:pPr>
            <a:r>
              <a:rPr lang="pl-PL" sz="5000" dirty="0"/>
              <a:t>uwzględnianie specyficznych potrzeb żywieniowych uczniów z chorobami przewlekłymi (m.in. </a:t>
            </a:r>
            <a:r>
              <a:rPr lang="pl-PL" sz="5000" dirty="0" smtClean="0"/>
              <a:t/>
            </a:r>
            <a:br>
              <a:rPr lang="pl-PL" sz="5000" dirty="0" smtClean="0"/>
            </a:br>
            <a:r>
              <a:rPr lang="pl-PL" sz="5000" dirty="0" smtClean="0"/>
              <a:t>z </a:t>
            </a:r>
            <a:r>
              <a:rPr lang="pl-PL" sz="5000" dirty="0"/>
              <a:t>otyłością, cukrzycą, </a:t>
            </a:r>
            <a:r>
              <a:rPr lang="pl-PL" sz="5000" dirty="0" smtClean="0"/>
              <a:t>celiakią).</a:t>
            </a:r>
            <a:endParaRPr lang="pl-PL" sz="5000" dirty="0"/>
          </a:p>
          <a:p>
            <a:pPr marL="571500" indent="-571500" algn="l">
              <a:buFont typeface="Arial" panose="020B0604020202020204" pitchFamily="34" charset="0"/>
              <a:buChar char="•"/>
            </a:pPr>
            <a:endParaRPr lang="pl-PL" sz="4500" dirty="0" smtClean="0"/>
          </a:p>
          <a:p>
            <a:pPr algn="l"/>
            <a:endParaRPr lang="pl-PL" sz="4500" dirty="0"/>
          </a:p>
          <a:p>
            <a:endParaRPr lang="pl-PL" dirty="0"/>
          </a:p>
          <a:p>
            <a:endParaRPr lang="pl-PL" dirty="0"/>
          </a:p>
        </p:txBody>
      </p:sp>
      <p:sp>
        <p:nvSpPr>
          <p:cNvPr id="3" name="Symbol zastępczy numeru slajdu 2"/>
          <p:cNvSpPr>
            <a:spLocks noGrp="1"/>
          </p:cNvSpPr>
          <p:nvPr>
            <p:ph type="sldNum" sz="quarter" idx="12"/>
          </p:nvPr>
        </p:nvSpPr>
        <p:spPr/>
        <p:txBody>
          <a:bodyPr/>
          <a:lstStyle/>
          <a:p>
            <a:pPr>
              <a:defRPr/>
            </a:pPr>
            <a:fld id="{D4C31E1D-B36F-49F7-A4FE-680AE070E0D6}" type="slidenum">
              <a:rPr lang="pl-PL" smtClean="0"/>
              <a:pPr>
                <a:defRPr/>
              </a:pPr>
              <a:t>8</a:t>
            </a:fld>
            <a:endParaRPr lang="pl-PL"/>
          </a:p>
        </p:txBody>
      </p:sp>
    </p:spTree>
    <p:extLst>
      <p:ext uri="{BB962C8B-B14F-4D97-AF65-F5344CB8AC3E}">
        <p14:creationId xmlns:p14="http://schemas.microsoft.com/office/powerpoint/2010/main" val="1998858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tytuł 1"/>
          <p:cNvSpPr>
            <a:spLocks noGrp="1"/>
          </p:cNvSpPr>
          <p:nvPr>
            <p:ph type="subTitle" idx="1"/>
          </p:nvPr>
        </p:nvSpPr>
        <p:spPr>
          <a:xfrm>
            <a:off x="514350" y="533400"/>
            <a:ext cx="12172950" cy="9322602"/>
          </a:xfrm>
        </p:spPr>
        <p:txBody>
          <a:bodyPr>
            <a:normAutofit fontScale="55000" lnSpcReduction="20000"/>
          </a:bodyPr>
          <a:lstStyle/>
          <a:p>
            <a:endParaRPr lang="pl-PL" b="1" dirty="0" smtClean="0">
              <a:solidFill>
                <a:schemeClr val="tx2"/>
              </a:solidFill>
            </a:endParaRPr>
          </a:p>
          <a:p>
            <a:pPr algn="l"/>
            <a:r>
              <a:rPr lang="pl-PL" sz="4600" b="1" spc="300" dirty="0" smtClean="0">
                <a:solidFill>
                  <a:schemeClr val="tx2"/>
                </a:solidFill>
              </a:rPr>
              <a:t>AKTYWNOŚĆ FIZYCZNA</a:t>
            </a:r>
          </a:p>
          <a:p>
            <a:pPr algn="l"/>
            <a:endParaRPr lang="pl-PL" sz="4600" b="1" dirty="0" smtClean="0"/>
          </a:p>
          <a:p>
            <a:pPr algn="just"/>
            <a:r>
              <a:rPr lang="pl-PL" sz="4600" b="1" dirty="0" smtClean="0">
                <a:solidFill>
                  <a:schemeClr val="tx2">
                    <a:lumMod val="75000"/>
                  </a:schemeClr>
                </a:solidFill>
              </a:rPr>
              <a:t>Aktywność </a:t>
            </a:r>
            <a:r>
              <a:rPr lang="pl-PL" sz="4600" b="1" dirty="0">
                <a:solidFill>
                  <a:schemeClr val="tx2">
                    <a:lumMod val="75000"/>
                  </a:schemeClr>
                </a:solidFill>
              </a:rPr>
              <a:t>fizyczna – poprawia stan zdrowia w każdym </a:t>
            </a:r>
            <a:r>
              <a:rPr lang="pl-PL" sz="4600" b="1" dirty="0" smtClean="0">
                <a:solidFill>
                  <a:schemeClr val="tx2">
                    <a:lumMod val="75000"/>
                  </a:schemeClr>
                </a:solidFill>
              </a:rPr>
              <a:t>wieku.</a:t>
            </a:r>
          </a:p>
          <a:p>
            <a:pPr algn="l"/>
            <a:r>
              <a:rPr lang="pl-PL" sz="4600" b="1" dirty="0" smtClean="0">
                <a:solidFill>
                  <a:schemeClr val="tx2">
                    <a:lumMod val="75000"/>
                  </a:schemeClr>
                </a:solidFill>
              </a:rPr>
              <a:t>Wychowanie </a:t>
            </a:r>
            <a:r>
              <a:rPr lang="pl-PL" sz="4600" b="1" dirty="0">
                <a:solidFill>
                  <a:schemeClr val="tx2">
                    <a:lumMod val="75000"/>
                  </a:schemeClr>
                </a:solidFill>
              </a:rPr>
              <a:t>fizyczne pełni wiodącą rolę w edukacji </a:t>
            </a:r>
            <a:r>
              <a:rPr lang="pl-PL" sz="4600" b="1" dirty="0" smtClean="0">
                <a:solidFill>
                  <a:schemeClr val="tx2">
                    <a:lumMod val="75000"/>
                  </a:schemeClr>
                </a:solidFill>
              </a:rPr>
              <a:t>zdrowotnej</a:t>
            </a:r>
            <a:r>
              <a:rPr lang="pl-PL" sz="4600" b="1" dirty="0" smtClean="0">
                <a:solidFill>
                  <a:schemeClr val="tx2"/>
                </a:solidFill>
              </a:rPr>
              <a:t>.</a:t>
            </a:r>
            <a:endParaRPr lang="pl-PL" sz="4600" b="1" dirty="0" smtClean="0"/>
          </a:p>
          <a:p>
            <a:pPr algn="l"/>
            <a:endParaRPr lang="pl-PL" dirty="0" smtClean="0"/>
          </a:p>
          <a:p>
            <a:pPr marL="571500" indent="-571500" algn="l">
              <a:buFont typeface="Wingdings" panose="05000000000000000000" pitchFamily="2" charset="2"/>
              <a:buChar char="q"/>
            </a:pPr>
            <a:r>
              <a:rPr lang="pl-PL" sz="4200" b="1" dirty="0" smtClean="0">
                <a:solidFill>
                  <a:schemeClr val="accent6">
                    <a:lumMod val="75000"/>
                  </a:schemeClr>
                </a:solidFill>
              </a:rPr>
              <a:t>Art. 28 Ustawy </a:t>
            </a:r>
            <a:r>
              <a:rPr lang="pl-PL" sz="4200" b="1" dirty="0">
                <a:solidFill>
                  <a:schemeClr val="accent6">
                    <a:lumMod val="75000"/>
                  </a:schemeClr>
                </a:solidFill>
              </a:rPr>
              <a:t>Prawo </a:t>
            </a:r>
            <a:r>
              <a:rPr lang="pl-PL" sz="4200" b="1" dirty="0" smtClean="0">
                <a:solidFill>
                  <a:schemeClr val="accent6">
                    <a:lumMod val="75000"/>
                  </a:schemeClr>
                </a:solidFill>
              </a:rPr>
              <a:t>oświatowe</a:t>
            </a:r>
            <a:r>
              <a:rPr lang="pl-PL" sz="4200" b="1" dirty="0" smtClean="0"/>
              <a:t> </a:t>
            </a:r>
          </a:p>
          <a:p>
            <a:pPr algn="l"/>
            <a:r>
              <a:rPr lang="pl-PL" sz="4200" dirty="0" smtClean="0"/>
              <a:t>[Obowiązkowe </a:t>
            </a:r>
            <a:r>
              <a:rPr lang="pl-PL" sz="4200" dirty="0"/>
              <a:t>zajęcia wychowania fizycznego] </a:t>
            </a:r>
            <a:endParaRPr lang="pl-PL" sz="4200" dirty="0" smtClean="0"/>
          </a:p>
          <a:p>
            <a:pPr algn="l"/>
            <a:endParaRPr lang="pl-PL" sz="4200" dirty="0"/>
          </a:p>
          <a:p>
            <a:pPr algn="just"/>
            <a:r>
              <a:rPr lang="pl-PL" sz="4200" dirty="0" smtClean="0"/>
              <a:t>Przedszkola</a:t>
            </a:r>
            <a:r>
              <a:rPr lang="pl-PL" sz="4200" dirty="0"/>
              <a:t>, oddziały przedszkolne w szkołach podstawowych oraz inne formy wychowania przedszkolnego </a:t>
            </a:r>
            <a:r>
              <a:rPr lang="pl-PL" sz="4200" dirty="0" smtClean="0"/>
              <a:t>są </a:t>
            </a:r>
            <a:r>
              <a:rPr lang="pl-PL" sz="4200" dirty="0"/>
              <a:t>obowiązane do prowadzenia zajęć rozwijających sprawność fizyczną dzieci poprzez zapewnienie udziału </a:t>
            </a:r>
            <a:r>
              <a:rPr lang="pl-PL" sz="4200" dirty="0" smtClean="0"/>
              <a:t>w </a:t>
            </a:r>
            <a:r>
              <a:rPr lang="pl-PL" sz="4200" dirty="0"/>
              <a:t>zajęciach ruchowych, grach i zabawach.</a:t>
            </a:r>
          </a:p>
          <a:p>
            <a:pPr algn="just"/>
            <a:endParaRPr lang="pl-PL" sz="4200" dirty="0" smtClean="0"/>
          </a:p>
          <a:p>
            <a:pPr algn="just"/>
            <a:r>
              <a:rPr lang="pl-PL" sz="4200" dirty="0" smtClean="0"/>
              <a:t>Szkoły</a:t>
            </a:r>
            <a:r>
              <a:rPr lang="pl-PL" sz="4200" dirty="0"/>
              <a:t>, z wyłączeniem szkół dla dorosłych, są obowiązane do prowadzenia zajęć wychowania fizycznego. Obowiązkowy wymiar zajęć wychowania fizycznego dla uczniów klas IV-VIII szkół podstawowych wynosi </a:t>
            </a:r>
            <a:r>
              <a:rPr lang="pl-PL" sz="4200" dirty="0" smtClean="0"/>
              <a:t>4 </a:t>
            </a:r>
            <a:r>
              <a:rPr lang="pl-PL" sz="4200" dirty="0"/>
              <a:t>godziny lekcyjne, a dla uczniów szkół ponadpodstawowych - 3 godziny lekcyjne, w ciągu </a:t>
            </a:r>
            <a:r>
              <a:rPr lang="pl-PL" sz="4200" dirty="0" smtClean="0"/>
              <a:t>tygodnia.</a:t>
            </a:r>
          </a:p>
          <a:p>
            <a:pPr algn="just"/>
            <a:endParaRPr lang="pl-PL" sz="4200" dirty="0"/>
          </a:p>
          <a:p>
            <a:pPr algn="just"/>
            <a:r>
              <a:rPr lang="pl-PL" sz="4200" dirty="0" smtClean="0"/>
              <a:t>Art</a:t>
            </a:r>
            <a:r>
              <a:rPr lang="pl-PL" sz="4200" dirty="0"/>
              <a:t>. 103 [Zapewnienie korzystania z dodatkowych pomieszczeń] </a:t>
            </a:r>
          </a:p>
          <a:p>
            <a:pPr algn="just"/>
            <a:r>
              <a:rPr lang="pl-PL" sz="4200" dirty="0"/>
              <a:t>Szkoła w zakresie realizacji zadań statutowych zapewnia uczniom możliwość korzystania z: </a:t>
            </a:r>
            <a:r>
              <a:rPr lang="pl-PL" sz="4200" dirty="0" smtClean="0"/>
              <a:t>(…) zespołu </a:t>
            </a:r>
            <a:r>
              <a:rPr lang="pl-PL" sz="4200" dirty="0"/>
              <a:t>urządzeń sportowych i rekreacyjnych; pomieszczeń sanitarno-higienicznych i szatni</a:t>
            </a:r>
            <a:r>
              <a:rPr lang="pl-PL" sz="4200" dirty="0" smtClean="0"/>
              <a:t>.</a:t>
            </a:r>
          </a:p>
          <a:p>
            <a:pPr algn="just"/>
            <a:endParaRPr lang="pl-PL" sz="4200" dirty="0" smtClean="0"/>
          </a:p>
          <a:p>
            <a:pPr marL="571500" indent="-571500" algn="just">
              <a:buFont typeface="Wingdings" panose="05000000000000000000" pitchFamily="2" charset="2"/>
              <a:buChar char="q"/>
            </a:pPr>
            <a:r>
              <a:rPr lang="pl-PL" sz="4200" b="1" dirty="0" smtClean="0">
                <a:solidFill>
                  <a:schemeClr val="accent6">
                    <a:lumMod val="75000"/>
                  </a:schemeClr>
                </a:solidFill>
              </a:rPr>
              <a:t>Rozporządzenie  Ministra Edukacji Narodowej z dnia 29 czerwca 2017 r. w sprawie dopuszczalnych form realizacji obowiązkowych zajęć wychowania fizycznego (Dz. U. z 2017 r. poz. 1322)</a:t>
            </a:r>
            <a:endParaRPr lang="pl-PL" sz="4200" b="1" dirty="0">
              <a:solidFill>
                <a:schemeClr val="accent6">
                  <a:lumMod val="75000"/>
                </a:schemeClr>
              </a:solidFill>
            </a:endParaRPr>
          </a:p>
          <a:p>
            <a:pPr marL="571500" indent="-571500" algn="l">
              <a:buFont typeface="Wingdings" panose="05000000000000000000" pitchFamily="2" charset="2"/>
              <a:buChar char="ü"/>
            </a:pPr>
            <a:endParaRPr lang="pl-PL" sz="4200" b="1" dirty="0">
              <a:solidFill>
                <a:schemeClr val="accent6">
                  <a:lumMod val="75000"/>
                </a:schemeClr>
              </a:solidFill>
            </a:endParaRPr>
          </a:p>
          <a:p>
            <a:pPr marL="571500" indent="-571500" algn="l">
              <a:buFont typeface="Wingdings" panose="05000000000000000000" pitchFamily="2" charset="2"/>
              <a:buChar char="ü"/>
            </a:pPr>
            <a:endParaRPr lang="pl-PL" sz="3800" b="1" dirty="0">
              <a:solidFill>
                <a:schemeClr val="tx2"/>
              </a:solidFill>
            </a:endParaRPr>
          </a:p>
        </p:txBody>
      </p:sp>
      <p:sp>
        <p:nvSpPr>
          <p:cNvPr id="3" name="Symbol zastępczy numeru slajdu 2"/>
          <p:cNvSpPr>
            <a:spLocks noGrp="1"/>
          </p:cNvSpPr>
          <p:nvPr>
            <p:ph type="sldNum" sz="quarter" idx="12"/>
          </p:nvPr>
        </p:nvSpPr>
        <p:spPr/>
        <p:txBody>
          <a:bodyPr/>
          <a:lstStyle/>
          <a:p>
            <a:pPr>
              <a:defRPr/>
            </a:pPr>
            <a:fld id="{D4C31E1D-B36F-49F7-A4FE-680AE070E0D6}" type="slidenum">
              <a:rPr lang="pl-PL" smtClean="0"/>
              <a:pPr>
                <a:defRPr/>
              </a:pPr>
              <a:t>9</a:t>
            </a:fld>
            <a:endParaRPr lang="pl-PL"/>
          </a:p>
        </p:txBody>
      </p:sp>
    </p:spTree>
    <p:extLst>
      <p:ext uri="{BB962C8B-B14F-4D97-AF65-F5344CB8AC3E}">
        <p14:creationId xmlns:p14="http://schemas.microsoft.com/office/powerpoint/2010/main" val="3419144199"/>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2728</TotalTime>
  <Words>1370</Words>
  <Application>Microsoft Office PowerPoint</Application>
  <PresentationFormat>Niestandardowy</PresentationFormat>
  <Paragraphs>254</Paragraphs>
  <Slides>16</Slides>
  <Notes>16</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16</vt:i4>
      </vt:variant>
    </vt:vector>
  </HeadingPairs>
  <TitlesOfParts>
    <vt:vector size="21" baseType="lpstr">
      <vt:lpstr>Arial</vt:lpstr>
      <vt:lpstr>Calibri</vt:lpstr>
      <vt:lpstr>Lato Black</vt:lpstr>
      <vt:lpstr>Wingdings</vt:lpstr>
      <vt:lpstr>Motyw pakietu Office</vt:lpstr>
      <vt:lpstr> EDUKACJA DLA ZDROWIA Promocja zdrowego stylu życia w świetle przepisów prawa </vt:lpstr>
      <vt:lpstr>Prezentacja programu PowerPoint</vt:lpstr>
      <vt:lpstr>Prezentacja programu PowerPoint</vt:lpstr>
      <vt:lpstr>   Art. 44 ustawy z dnia 14 grudnia 2016 r. Prawo oświatowe (Dz. U. z 2017 r. poz. 59, z późn.zm.);  [Zakres działań w celu tworzenia optymalnych warunków nauki]   Szkoły i placówki podejmują niezbędne działania w celu tworzenia optymalnych warunków realizacji działalności dydaktycznej, wychowawczej i opiekuńczej oraz innej działalności statutowej, zapewnienia każdemu uczniowi warunków niezbędnych do jego rozwoju, podnoszenia jakości pracy szkoły lub placówki i jej rozwoju organizacyjnego.  </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Czytaj więcej…</vt:lpstr>
      <vt:lpstr>Prezentacja programu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Filip Staszewski</dc:creator>
  <cp:lastModifiedBy>Laptop Wykładowy</cp:lastModifiedBy>
  <cp:revision>375</cp:revision>
  <cp:lastPrinted>2018-03-07T15:19:06Z</cp:lastPrinted>
  <dcterms:created xsi:type="dcterms:W3CDTF">2016-11-08T11:18:44Z</dcterms:created>
  <dcterms:modified xsi:type="dcterms:W3CDTF">2018-03-20T07:58:47Z</dcterms:modified>
</cp:coreProperties>
</file>