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5" r:id="rId7"/>
  </p:sldMasterIdLst>
  <p:notesMasterIdLst>
    <p:notesMasterId r:id="rId34"/>
  </p:notesMasterIdLst>
  <p:handoutMasterIdLst>
    <p:handoutMasterId r:id="rId35"/>
  </p:handoutMasterIdLst>
  <p:sldIdLst>
    <p:sldId id="256" r:id="rId8"/>
    <p:sldId id="268" r:id="rId9"/>
    <p:sldId id="363" r:id="rId10"/>
    <p:sldId id="270" r:id="rId11"/>
    <p:sldId id="274" r:id="rId12"/>
    <p:sldId id="721" r:id="rId13"/>
    <p:sldId id="495" r:id="rId14"/>
    <p:sldId id="277" r:id="rId15"/>
    <p:sldId id="719" r:id="rId16"/>
    <p:sldId id="718" r:id="rId17"/>
    <p:sldId id="705" r:id="rId18"/>
    <p:sldId id="706" r:id="rId19"/>
    <p:sldId id="601" r:id="rId20"/>
    <p:sldId id="600" r:id="rId21"/>
    <p:sldId id="602" r:id="rId22"/>
    <p:sldId id="712" r:id="rId23"/>
    <p:sldId id="377" r:id="rId24"/>
    <p:sldId id="707" r:id="rId25"/>
    <p:sldId id="709" r:id="rId26"/>
    <p:sldId id="715" r:id="rId27"/>
    <p:sldId id="708" r:id="rId28"/>
    <p:sldId id="710" r:id="rId29"/>
    <p:sldId id="711" r:id="rId30"/>
    <p:sldId id="713" r:id="rId31"/>
    <p:sldId id="714" r:id="rId32"/>
    <p:sldId id="267" r:id="rId33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 userDrawn="1">
          <p15:clr>
            <a:srgbClr val="A4A3A4"/>
          </p15:clr>
        </p15:guide>
        <p15:guide id="2" pos="7559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4" orient="horz" pos="1570" userDrawn="1">
          <p15:clr>
            <a:srgbClr val="A4A3A4"/>
          </p15:clr>
        </p15:guide>
        <p15:guide id="15" orient="horz" pos="1933" userDrawn="1">
          <p15:clr>
            <a:srgbClr val="A4A3A4"/>
          </p15:clr>
        </p15:guide>
        <p15:guide id="18" orient="horz" pos="3748" userDrawn="1">
          <p15:clr>
            <a:srgbClr val="A4A3A4"/>
          </p15:clr>
        </p15:guide>
        <p15:guide id="19" pos="30" userDrawn="1">
          <p15:clr>
            <a:srgbClr val="A4A3A4"/>
          </p15:clr>
        </p15:guide>
        <p15:guide id="22" orient="horz" pos="2296" userDrawn="1">
          <p15:clr>
            <a:srgbClr val="A4A3A4"/>
          </p15:clr>
        </p15:guide>
        <p15:guide id="23" orient="horz" pos="3475" userDrawn="1">
          <p15:clr>
            <a:srgbClr val="A4A3A4"/>
          </p15:clr>
        </p15:guide>
        <p15:guide id="24" orient="horz" pos="11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olina Kowalczyk" initials="K.K." lastIdx="20" clrIdx="0"/>
  <p:cmAuthor id="1" name="Dorota Truśkiewicz" initials="D.T." lastIdx="6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54"/>
    <a:srgbClr val="0091D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6" autoAdjust="0"/>
    <p:restoredTop sz="99462" autoAdjust="0"/>
  </p:normalViewPr>
  <p:slideViewPr>
    <p:cSldViewPr showGuides="1">
      <p:cViewPr varScale="1">
        <p:scale>
          <a:sx n="70" d="100"/>
          <a:sy n="70" d="100"/>
        </p:scale>
        <p:origin x="-101" y="-91"/>
      </p:cViewPr>
      <p:guideLst>
        <p:guide orient="horz" pos="981"/>
        <p:guide orient="horz" pos="1570"/>
        <p:guide orient="horz" pos="1933"/>
        <p:guide orient="horz" pos="3748"/>
        <p:guide orient="horz" pos="2296"/>
        <p:guide orient="horz" pos="3475"/>
        <p:guide orient="horz" pos="1117"/>
        <p:guide pos="7559"/>
        <p:guide pos="3840"/>
        <p:guide pos="710"/>
        <p:guide pos="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.truskiewicz\Documents\moje\strona%20www\Prezentacje%20ERBUD\robocze\Zatrudnienie%20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.truskiewicz\Documents\moje\strona%20www\Prezentacje%20ERBUD\robocze\Zatrudnienie%202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.truskiewicz\Documents\moje\strona%20www\Prezentacje%20ERBUD\robocze\Zatrudnienie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329243441805E-2"/>
          <c:y val="0.11342592592592642"/>
          <c:w val="0.6433033099512564"/>
          <c:h val="0.611111111111111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8.6925605827650493E-2"/>
                  <c:y val="2.54629629629632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5B9BD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>
                        <a:solidFill>
                          <a:srgbClr val="5B9BD5"/>
                        </a:solidFill>
                      </a:rPr>
                      <a:t> </a:t>
                    </a:r>
                    <a:r>
                      <a:rPr lang="en-US" sz="1200" dirty="0" err="1" smtClean="0">
                        <a:solidFill>
                          <a:srgbClr val="5B9BD5"/>
                        </a:solidFill>
                      </a:rPr>
                      <a:t>administracja</a:t>
                    </a:r>
                    <a:r>
                      <a:rPr lang="en-US" sz="1200" dirty="0">
                        <a:solidFill>
                          <a:srgbClr val="5B9BD5"/>
                        </a:solidFill>
                      </a:rPr>
                      <a:t>; </a:t>
                    </a:r>
                    <a:r>
                      <a:rPr lang="en-US" sz="1200" baseline="0" dirty="0" smtClean="0">
                        <a:solidFill>
                          <a:srgbClr val="5B9BD5"/>
                        </a:solidFill>
                      </a:rPr>
                      <a:t>16 </a:t>
                    </a:r>
                    <a:r>
                      <a:rPr lang="en-US" sz="1200" dirty="0" smtClean="0">
                        <a:solidFill>
                          <a:srgbClr val="5B9BD5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5B9BD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43387653707813"/>
                      <c:h val="0.21273148148148149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5B9BD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err="1">
                        <a:solidFill>
                          <a:srgbClr val="5B9BD5"/>
                        </a:solidFill>
                      </a:rPr>
                      <a:t>pracownicy</a:t>
                    </a:r>
                    <a:r>
                      <a:rPr lang="en-US" sz="1200" dirty="0">
                        <a:solidFill>
                          <a:srgbClr val="5B9BD5"/>
                        </a:solidFill>
                      </a:rPr>
                      <a:t> </a:t>
                    </a:r>
                    <a:r>
                      <a:rPr lang="en-US" sz="1200" dirty="0" err="1">
                        <a:solidFill>
                          <a:srgbClr val="5B9BD5"/>
                        </a:solidFill>
                      </a:rPr>
                      <a:t>techniczni</a:t>
                    </a:r>
                    <a:r>
                      <a:rPr lang="en-US" sz="1200" dirty="0">
                        <a:solidFill>
                          <a:srgbClr val="5B9BD5"/>
                        </a:solidFill>
                      </a:rPr>
                      <a:t>; </a:t>
                    </a:r>
                    <a:r>
                      <a:rPr lang="en-US" sz="1200" dirty="0" smtClean="0">
                        <a:solidFill>
                          <a:srgbClr val="5B9BD5"/>
                        </a:solidFill>
                      </a:rPr>
                      <a:t>28 %</a:t>
                    </a:r>
                    <a:endParaRPr lang="en-US" sz="1200" dirty="0">
                      <a:solidFill>
                        <a:srgbClr val="5B9BD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0460643528562"/>
                      <c:h val="0.226620370370370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9318020482666841E-2"/>
                  <c:y val="0.2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rgbClr val="5B9BD5"/>
                        </a:solidFill>
                      </a:rPr>
                      <a:t>pracownicy</a:t>
                    </a:r>
                    <a:r>
                      <a:rPr lang="en-US" sz="1200" dirty="0">
                        <a:solidFill>
                          <a:srgbClr val="5B9BD5"/>
                        </a:solidFill>
                      </a:rPr>
                      <a:t> </a:t>
                    </a:r>
                    <a:r>
                      <a:rPr lang="en-US" sz="1200" dirty="0" err="1">
                        <a:solidFill>
                          <a:srgbClr val="5B9BD5"/>
                        </a:solidFill>
                      </a:rPr>
                      <a:t>produkcyjni</a:t>
                    </a:r>
                    <a:r>
                      <a:rPr lang="en-US" sz="1200" dirty="0">
                        <a:solidFill>
                          <a:srgbClr val="5B9BD5"/>
                        </a:solidFill>
                      </a:rPr>
                      <a:t>; </a:t>
                    </a:r>
                    <a:r>
                      <a:rPr lang="en-US" sz="1200" dirty="0" smtClean="0">
                        <a:solidFill>
                          <a:srgbClr val="5B9BD5"/>
                        </a:solidFill>
                      </a:rPr>
                      <a:t>56 %</a:t>
                    </a:r>
                    <a:endParaRPr lang="en-US" sz="1200" dirty="0">
                      <a:solidFill>
                        <a:srgbClr val="5B9BD5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6145665956245"/>
                      <c:h val="0.200416666666666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'MARZEC 2015'!$D$27:$F$27</c:f>
              <c:strCache>
                <c:ptCount val="3"/>
                <c:pt idx="0">
                  <c:v>administracja</c:v>
                </c:pt>
                <c:pt idx="1">
                  <c:v>pracownicy techniczni</c:v>
                </c:pt>
                <c:pt idx="2">
                  <c:v>pracownicy produkcyjni</c:v>
                </c:pt>
              </c:strCache>
            </c:strRef>
          </c:cat>
          <c:val>
            <c:numRef>
              <c:f>'MARZEC 2015'!$D$28:$F$28</c:f>
              <c:numCache>
                <c:formatCode>0.00%</c:formatCode>
                <c:ptCount val="3"/>
                <c:pt idx="0">
                  <c:v>0.14976839938240147</c:v>
                </c:pt>
                <c:pt idx="1">
                  <c:v>0.24498198661863099</c:v>
                </c:pt>
                <c:pt idx="2">
                  <c:v>0.60524961399898014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25044023078578"/>
          <c:y val="0.29939719644681223"/>
          <c:w val="0.60317325991118975"/>
          <c:h val="0.562005364334892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2982704102598E-2"/>
                  <c:y val="2.351886694617697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zatrudnienie</a:t>
                    </a:r>
                    <a:r>
                      <a:rPr lang="en-US" sz="1200" dirty="0"/>
                      <a:t> </a:t>
                    </a:r>
                    <a:r>
                      <a:rPr lang="en-US" sz="1200" dirty="0" smtClean="0"/>
                      <a:t/>
                    </a:r>
                    <a:br>
                      <a:rPr lang="en-US" sz="1200" dirty="0" smtClean="0"/>
                    </a:br>
                    <a:r>
                      <a:rPr lang="en-US" sz="1200" dirty="0" smtClean="0"/>
                      <a:t>w </a:t>
                    </a:r>
                    <a:r>
                      <a:rPr lang="en-US" sz="1200" dirty="0" err="1"/>
                      <a:t>Polsce</a:t>
                    </a:r>
                    <a:r>
                      <a:rPr lang="en-US" sz="1200" dirty="0"/>
                      <a:t>; </a:t>
                    </a:r>
                    <a:r>
                      <a:rPr lang="en-US" sz="1200" dirty="0" smtClean="0"/>
                      <a:t>83 %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56930212591223"/>
                      <c:h val="0.254532937525000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38636226329266"/>
                  <c:y val="-4.149660614125264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zatrudnienie</a:t>
                    </a:r>
                    <a:r>
                      <a:rPr lang="en-US" sz="1200" dirty="0"/>
                      <a:t> </a:t>
                    </a:r>
                    <a:r>
                      <a:rPr lang="en-US" sz="1200" dirty="0" smtClean="0"/>
                      <a:t/>
                    </a:r>
                    <a:br>
                      <a:rPr lang="en-US" sz="1200" dirty="0" smtClean="0"/>
                    </a:br>
                    <a:r>
                      <a:rPr lang="en-US" sz="1200" dirty="0" err="1" smtClean="0"/>
                      <a:t>za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/>
                      <a:t>granicą</a:t>
                    </a:r>
                    <a:r>
                      <a:rPr lang="en-US" sz="1200" dirty="0"/>
                      <a:t>; </a:t>
                    </a:r>
                    <a:r>
                      <a:rPr lang="en-US" sz="1200" dirty="0" smtClean="0"/>
                      <a:t>17 %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10643587052865"/>
                      <c:h val="0.333497533296789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'MARZEC 2015'!$D$30:$E$30</c:f>
              <c:strCache>
                <c:ptCount val="2"/>
                <c:pt idx="0">
                  <c:v>zatrudnienie w Polsce</c:v>
                </c:pt>
                <c:pt idx="1">
                  <c:v>zatrudnienie za granicą</c:v>
                </c:pt>
              </c:strCache>
            </c:strRef>
          </c:cat>
          <c:val>
            <c:numRef>
              <c:f>'MARZEC 2015'!$D$31:$E$31</c:f>
              <c:numCache>
                <c:formatCode>0.00%</c:formatCode>
                <c:ptCount val="2"/>
                <c:pt idx="0">
                  <c:v>0.7617086978898675</c:v>
                </c:pt>
                <c:pt idx="1">
                  <c:v>0.23829130211014068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329243441805E-2"/>
          <c:y val="0.11342592592592642"/>
          <c:w val="0.6433033099512564"/>
          <c:h val="0.61111111111111116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DC6E-5F10-48D8-8659-963C1BC72782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832C-BB46-4063-97F8-6B7A092D14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55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F92BB-1817-4477-B63A-B8D9C3D3BFB8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2826-2B20-4A93-8E84-D13761CF3F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49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Zachęcamy  wszystkich do aktywnego udziału w wydarzeniach Tygodnia Bezpieczeństwa!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Zachęcamy  wszystkich do aktywnego udziału w wydarzeniach Tygodnia Bezpieczeństwa!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Drogi Kolego/Droga Koleżanko,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zaplanowana i przygotowana prezentacja to połowa sukcesu. Pamiętaj, że opierając się wyłącznie na przygotowanym materiale, nie porwiesz nikogo do działania.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Angażuj, motywuj, inicjuj dyskusję.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Opieraj się na własnych doświadczeniach i wiedzy zebranej nt. zdarzeń potencjalnie wypadkowych. Możesz powoływać się na praktyczne przykłady, wiedzę zdobytą z autopsji, a także mówić o często popełnianych błędach. Dzięki temu Twoje wystąpienie zyska wyrazisty charakter, a przekazywane treści łatwiej zapadną w pamięci odbiorców.  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Bądź czujny – reaguj na zachowania swoich odbiorców!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7806-FF46-4439-A168-D03348E19647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1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0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03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0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90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9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18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95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0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8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898"/>
          <a:stretch>
            <a:fillRect/>
          </a:stretch>
        </p:blipFill>
        <p:spPr bwMode="auto">
          <a:xfrm>
            <a:off x="0" y="-1586"/>
            <a:ext cx="12192000" cy="57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88952" y="4371234"/>
            <a:ext cx="11214100" cy="822325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89071" y="5438037"/>
            <a:ext cx="1120317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1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1773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2679" y="188640"/>
            <a:ext cx="8714102" cy="8640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pic>
        <p:nvPicPr>
          <p:cNvPr id="7" name="Obraz 6" descr="Obraz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68767"/>
            <a:ext cx="12192000" cy="45641"/>
          </a:xfrm>
          <a:prstGeom prst="rect">
            <a:avLst/>
          </a:prstGeom>
        </p:spPr>
      </p:pic>
      <p:pic>
        <p:nvPicPr>
          <p:cNvPr id="8" name="Obraz 7" descr="Obraz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82603"/>
            <a:ext cx="12192000" cy="675403"/>
          </a:xfrm>
          <a:prstGeom prst="rect">
            <a:avLst/>
          </a:prstGeom>
        </p:spPr>
      </p:pic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622679" y="1556792"/>
            <a:ext cx="10972800" cy="45365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defRPr>
            </a:lvl2pPr>
            <a:lvl3pPr>
              <a:defRPr sz="120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85" y="89645"/>
            <a:ext cx="1111802" cy="11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9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90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 descr="tło 2.jpg"/>
          <p:cNvPicPr>
            <a:picLocks noChangeAspect="1"/>
          </p:cNvPicPr>
          <p:nvPr userDrawn="1"/>
        </p:nvPicPr>
        <p:blipFill>
          <a:blip r:embed="rId2" cstate="print"/>
          <a:srcRect r="31600" b="14118"/>
          <a:stretch>
            <a:fillRect/>
          </a:stretch>
        </p:blipFill>
        <p:spPr>
          <a:xfrm>
            <a:off x="-1" y="778995"/>
            <a:ext cx="12192001" cy="55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2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 descr="tło 2.jpg"/>
          <p:cNvPicPr>
            <a:picLocks noChangeAspect="1"/>
          </p:cNvPicPr>
          <p:nvPr userDrawn="1"/>
        </p:nvPicPr>
        <p:blipFill>
          <a:blip r:embed="rId2" cstate="print"/>
          <a:srcRect r="31600" b="14118"/>
          <a:stretch>
            <a:fillRect/>
          </a:stretch>
        </p:blipFill>
        <p:spPr>
          <a:xfrm>
            <a:off x="-1" y="778995"/>
            <a:ext cx="12192001" cy="55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6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4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223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83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40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9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6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9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4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2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ło 2.jpg"/>
          <p:cNvPicPr>
            <a:picLocks noChangeAspect="1"/>
          </p:cNvPicPr>
          <p:nvPr/>
        </p:nvPicPr>
        <p:blipFill>
          <a:blip r:embed="rId2" cstate="print"/>
          <a:srcRect r="31600" b="14118"/>
          <a:stretch>
            <a:fillRect/>
          </a:stretch>
        </p:blipFill>
        <p:spPr>
          <a:xfrm>
            <a:off x="-1" y="778995"/>
            <a:ext cx="12192001" cy="5573455"/>
          </a:xfrm>
          <a:prstGeom prst="rect">
            <a:avLst/>
          </a:prstGeom>
        </p:spPr>
      </p:pic>
      <p:pic>
        <p:nvPicPr>
          <p:cNvPr id="8" name="Obraz 7" descr="logo.jpg"/>
          <p:cNvPicPr>
            <a:picLocks noChangeAspect="1"/>
          </p:cNvPicPr>
          <p:nvPr/>
        </p:nvPicPr>
        <p:blipFill>
          <a:blip r:embed="rId3" cstate="print"/>
          <a:srcRect l="4859" t="23965" b="26775"/>
          <a:stretch>
            <a:fillRect/>
          </a:stretch>
        </p:blipFill>
        <p:spPr>
          <a:xfrm>
            <a:off x="335281" y="0"/>
            <a:ext cx="2246644" cy="720090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8-12 maja 2017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Tydzień Bezpieczeństwa 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3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ło 2.jpg"/>
          <p:cNvPicPr>
            <a:picLocks noChangeAspect="1"/>
          </p:cNvPicPr>
          <p:nvPr/>
        </p:nvPicPr>
        <p:blipFill>
          <a:blip r:embed="rId2" cstate="print"/>
          <a:srcRect r="31600" b="14118"/>
          <a:stretch>
            <a:fillRect/>
          </a:stretch>
        </p:blipFill>
        <p:spPr>
          <a:xfrm>
            <a:off x="-1" y="778995"/>
            <a:ext cx="12192001" cy="5573455"/>
          </a:xfrm>
          <a:prstGeom prst="rect">
            <a:avLst/>
          </a:prstGeom>
        </p:spPr>
      </p:pic>
      <p:pic>
        <p:nvPicPr>
          <p:cNvPr id="8" name="Obraz 7" descr="logo.jpg"/>
          <p:cNvPicPr>
            <a:picLocks noChangeAspect="1"/>
          </p:cNvPicPr>
          <p:nvPr/>
        </p:nvPicPr>
        <p:blipFill>
          <a:blip r:embed="rId3" cstate="print"/>
          <a:srcRect l="4859" t="23965" b="26775"/>
          <a:stretch>
            <a:fillRect/>
          </a:stretch>
        </p:blipFill>
        <p:spPr>
          <a:xfrm>
            <a:off x="335281" y="0"/>
            <a:ext cx="2246644" cy="720090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5-11 maja 2014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Tydzień Bezpieczeństwa 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536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ło 2.jpg"/>
          <p:cNvPicPr>
            <a:picLocks noChangeAspect="1"/>
          </p:cNvPicPr>
          <p:nvPr/>
        </p:nvPicPr>
        <p:blipFill>
          <a:blip r:embed="rId2" cstate="print"/>
          <a:srcRect r="31600" b="14118"/>
          <a:stretch>
            <a:fillRect/>
          </a:stretch>
        </p:blipFill>
        <p:spPr>
          <a:xfrm>
            <a:off x="-1" y="778995"/>
            <a:ext cx="12192001" cy="5573455"/>
          </a:xfrm>
          <a:prstGeom prst="rect">
            <a:avLst/>
          </a:prstGeom>
        </p:spPr>
      </p:pic>
      <p:pic>
        <p:nvPicPr>
          <p:cNvPr id="8" name="Obraz 7" descr="logo.jpg"/>
          <p:cNvPicPr>
            <a:picLocks noChangeAspect="1"/>
          </p:cNvPicPr>
          <p:nvPr/>
        </p:nvPicPr>
        <p:blipFill>
          <a:blip r:embed="rId3" cstate="print"/>
          <a:srcRect l="4859" t="23965" b="26775"/>
          <a:stretch>
            <a:fillRect/>
          </a:stretch>
        </p:blipFill>
        <p:spPr>
          <a:xfrm>
            <a:off x="335281" y="0"/>
            <a:ext cx="2246644" cy="720090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5-11 maja 2014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Tydzień Bezpieczeństwa 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27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9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4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27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3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16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10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156D-1CFE-4351-89E2-83541ABD4868}" type="datetimeFigureOut">
              <a:rPr lang="pl-PL" smtClean="0"/>
              <a:pPr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75C6-8C9A-49B7-B08B-BF758382B9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3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75C6-8C9A-49B7-B08B-BF758382B98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701" y="365125"/>
            <a:ext cx="735652" cy="740247"/>
          </a:xfrm>
          <a:prstGeom prst="rect">
            <a:avLst/>
          </a:prstGeom>
        </p:spPr>
      </p:pic>
      <p:sp>
        <p:nvSpPr>
          <p:cNvPr id="10" name="Symbol zastępczy numeru slajdu 6"/>
          <p:cNvSpPr txBox="1">
            <a:spLocks/>
          </p:cNvSpPr>
          <p:nvPr userDrawn="1"/>
        </p:nvSpPr>
        <p:spPr>
          <a:xfrm>
            <a:off x="9295660" y="64246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4AE75C6-8C9A-49B7-B08B-BF758382B98E}" type="slidenum">
              <a:rPr lang="pl-PL" b="1" smtClean="0">
                <a:solidFill>
                  <a:prstClr val="white"/>
                </a:solidFill>
              </a:rPr>
              <a:pPr algn="r"/>
              <a:t>‹#›</a:t>
            </a:fld>
            <a:endParaRPr lang="pl-PL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2CEA-5549-49D2-B5C0-FEE2EE52E3F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2017-05-10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 descr="tło 2.jpg"/>
          <p:cNvPicPr>
            <a:picLocks noChangeAspect="1"/>
          </p:cNvPicPr>
          <p:nvPr userDrawn="1"/>
        </p:nvPicPr>
        <p:blipFill>
          <a:blip r:embed="rId16" cstate="print"/>
          <a:srcRect r="31600" b="14118"/>
          <a:stretch>
            <a:fillRect/>
          </a:stretch>
        </p:blipFill>
        <p:spPr>
          <a:xfrm>
            <a:off x="-1" y="778995"/>
            <a:ext cx="12192001" cy="55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M%20ERBUD.mov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836712"/>
            <a:ext cx="10058400" cy="44222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55440" y="1484784"/>
            <a:ext cx="92890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„ZBUDUJ Z NAMI SWOJĄ PRZYSZŁOŚĆ”   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PREZENTACJA 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GRUPY ERBUD</a:t>
            </a:r>
            <a:endParaRPr lang="pl-PL" sz="4400" b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22" y="4466591"/>
            <a:ext cx="2332217" cy="23467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495600" y="477481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WARSZAWA, 10.05.2017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03512" y="544522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dr Agnieszka Maciuk - Grochowska - Dyrektor Pionu HR</a:t>
            </a: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Marta Krzyżewska - Kierownik Działu Rozwoju Kompetencji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320" y="341718"/>
            <a:ext cx="9601200" cy="76509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Finansowanie zewnętrzne </a:t>
            </a:r>
            <a:r>
              <a:rPr lang="pl-PL" dirty="0" smtClean="0">
                <a:solidFill>
                  <a:schemeClr val="tx1"/>
                </a:solidFill>
              </a:rPr>
              <a:t>– fundusze europejskie / RPO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939897" y="1427452"/>
            <a:ext cx="10157638" cy="7225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Regionalne Programy Operacyjne (RPO / środki EFRR / EFS)</a:t>
            </a:r>
            <a:br>
              <a:rPr lang="pl-PL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2014 – 2021 </a:t>
            </a:r>
            <a:endParaRPr lang="pl-PL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1017181" y="3460184"/>
            <a:ext cx="10157638" cy="7866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E7E6E6">
                    <a:lumMod val="1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rgbClr val="E7E6E6">
                    <a:lumMod val="1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podnoszenie kwalifikacji zawodowych uczniów</a:t>
            </a:r>
            <a:r>
              <a:rPr lang="pl-PL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E7E6E6">
                    <a:lumMod val="1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szkół i placówek systemu oświaty prowadzących kształcenie zawodowe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53040" y="2315711"/>
            <a:ext cx="10044495" cy="978990"/>
            <a:chOff x="1053040" y="2150031"/>
            <a:chExt cx="10044495" cy="1097331"/>
          </a:xfrm>
        </p:grpSpPr>
        <p:sp>
          <p:nvSpPr>
            <p:cNvPr id="17" name="Prostokąt zaokrąglony 16"/>
            <p:cNvSpPr/>
            <p:nvPr/>
          </p:nvSpPr>
          <p:spPr>
            <a:xfrm>
              <a:off x="1053040" y="2150031"/>
              <a:ext cx="4402880" cy="106356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RPO Woj. Łódzkiego </a:t>
              </a:r>
              <a:r>
                <a:rPr lang="pl-PL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XI.3.1  Kształcenie zawodowe </a:t>
              </a: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5713992" y="2183800"/>
              <a:ext cx="5383543" cy="106356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Realizacja projektów przez współpracujące technika z </a:t>
              </a: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Pabianic, Łodzi oraz Wieruszowa</a:t>
              </a:r>
              <a:endParaRPr lang="pl-PL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Prostokąt zaokrąglony 20"/>
          <p:cNvSpPr/>
          <p:nvPr/>
        </p:nvSpPr>
        <p:spPr>
          <a:xfrm>
            <a:off x="1017181" y="4348249"/>
            <a:ext cx="10157638" cy="17477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600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Warunki realizacji staży przez uczniów w firmach: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godz. stażu / praktyk (wakacje i rok szkolny)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Stypendium dla ucznia 1250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wynagrodzenie dla opiekuna stażysty do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brutto z pochodnymi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Sfinansowanie zakupu odzieży roboczej i materiałów eksploatacyjnych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6150" y="188640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Materiał filmowy:</a:t>
            </a:r>
            <a:endParaRPr lang="pl-PL" sz="2400" b="1" dirty="0">
              <a:solidFill>
                <a:srgbClr val="032F54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271464" y="2564904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hlinkClick r:id="rId5" action="ppaction://hlinkfile"/>
              </a:rPr>
              <a:t>FILM ERBUD.mov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065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220447"/>
            <a:ext cx="12192001" cy="212464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2204864"/>
            <a:ext cx="12192000" cy="214022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79376" y="2931458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32F54"/>
                </a:solidFill>
              </a:rPr>
              <a:t>Współpraca z Technikum Budownictwa i Architektury nr 1</a:t>
            </a:r>
          </a:p>
        </p:txBody>
      </p:sp>
    </p:spTree>
    <p:extLst>
      <p:ext uri="{BB962C8B-B14F-4D97-AF65-F5344CB8AC3E}">
        <p14:creationId xmlns:p14="http://schemas.microsoft.com/office/powerpoint/2010/main" val="13028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8826403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Dlaczego patronat nad II klasą Technikum ?</a:t>
            </a:r>
            <a:endParaRPr lang="pl-PL" sz="2400" b="1" dirty="0">
              <a:solidFill>
                <a:srgbClr val="032F54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18425" y="1988840"/>
            <a:ext cx="1116124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Zaangażowanie firmy </a:t>
            </a:r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Erbud S.A. w </a:t>
            </a:r>
            <a:r>
              <a:rPr lang="pl-PL" sz="2400" b="1" dirty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pracę z młodzieżą, uczelniami wyższymi, </a:t>
            </a:r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szkołami zawodowymi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Świadomość związana z zagrożeniem deficytem średniej kadry technicznej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Wykorzystanie posiadanego potencjału – doświadczona kadra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Pilotażowy program – kompleksowe, długofalowe podejście do tematu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Zaangażowany partner – Technikum Budownictwa i Architektury nr 1</a:t>
            </a: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endParaRPr lang="pl-PL" sz="2400" b="1" dirty="0" smtClean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8826403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Uroczyste podpisanie Porozumienia 19.09.2016r.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628800"/>
            <a:ext cx="5832648" cy="38884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56310"/>
            <a:ext cx="5791383" cy="38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8826403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Remont sali lekcyjnej klasy II A – przed …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56792"/>
            <a:ext cx="5652120" cy="42390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3" y="1553274"/>
            <a:ext cx="6151423" cy="424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8826403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Remont sali lekcyjnej klasy II A - … po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1700809"/>
            <a:ext cx="5904657" cy="39364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700809"/>
            <a:ext cx="5904657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„Dzień z Erbudem”, czyli cykliczne, comiesięczne eventy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263353" y="1665649"/>
            <a:ext cx="11736560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  <a:endParaRPr lang="pl-PL" sz="1200" dirty="0" smtClean="0">
              <a:solidFill>
                <a:srgbClr val="032F54"/>
              </a:solidFill>
            </a:endParaRPr>
          </a:p>
          <a:p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Zajęcia z praktykami – eksperci bhp, kierownicy budowy, kierownicy projektów, specjaliści branżowi, np. </a:t>
            </a:r>
            <a:r>
              <a:rPr lang="pl-PL" sz="2400" b="1" i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spotkanie z ekspertem od konstrukcji stalowych na przykładzie Hali Koszyki i budowy hotelu Sheraton (inżynier budowy Erbud S.A. - doktorant PW)</a:t>
            </a:r>
          </a:p>
          <a:p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Wizyty na realizowanych i zrealizowanych obiektach – </a:t>
            </a:r>
            <a:r>
              <a:rPr lang="pl-PL" sz="2400" b="1" i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biurowiec Mangalia, Central Park Ursynów, DESA Piękna, </a:t>
            </a:r>
            <a:r>
              <a:rPr lang="pl-PL" sz="2400" b="1" i="1" dirty="0" err="1">
                <a:solidFill>
                  <a:srgbClr val="032F54"/>
                </a:solidFill>
                <a:latin typeface="+mj-lt"/>
                <a:ea typeface="+mj-ea"/>
                <a:cs typeface="+mj-cs"/>
              </a:rPr>
              <a:t>Longbridge</a:t>
            </a:r>
            <a:r>
              <a:rPr lang="pl-PL" sz="2400" b="1" i="1" dirty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i="1" dirty="0" err="1">
                <a:solidFill>
                  <a:srgbClr val="032F54"/>
                </a:solidFill>
                <a:latin typeface="+mj-lt"/>
                <a:ea typeface="+mj-ea"/>
                <a:cs typeface="+mj-cs"/>
              </a:rPr>
              <a:t>Boutiq</a:t>
            </a:r>
            <a:r>
              <a:rPr lang="pl-PL" sz="2400" b="1" i="1" dirty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 Park </a:t>
            </a:r>
            <a:r>
              <a:rPr lang="pl-PL" sz="2400" b="1" i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Szczęśliwicka, Spalarnia w Koninie</a:t>
            </a:r>
            <a:endParaRPr lang="pl-PL" sz="2400" b="1" i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Udział w Tygodniu Bezpieczeństwa</a:t>
            </a:r>
          </a:p>
          <a:p>
            <a:r>
              <a:rPr lang="pl-PL" sz="2400" b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Spotkania z partnerami biznesowymi Erbud S.A. – </a:t>
            </a:r>
            <a:r>
              <a:rPr lang="pl-PL" sz="2400" b="1" i="1" dirty="0" smtClean="0">
                <a:solidFill>
                  <a:srgbClr val="032F54"/>
                </a:solidFill>
                <a:latin typeface="+mj-lt"/>
                <a:ea typeface="+mj-ea"/>
                <a:cs typeface="+mj-cs"/>
              </a:rPr>
              <a:t>szkolenie z pierwszej pomocy, warsztaty z ociepleń i izolacji zewnętrznych</a:t>
            </a:r>
            <a:endParaRPr lang="pl-PL" sz="2400" b="1" i="1" dirty="0">
              <a:solidFill>
                <a:srgbClr val="032F54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sz="1200" i="1" dirty="0" smtClean="0">
                <a:solidFill>
                  <a:srgbClr val="032F54"/>
                </a:solidFill>
              </a:rPr>
              <a:t>	</a:t>
            </a:r>
          </a:p>
          <a:p>
            <a:pPr marL="0" indent="0">
              <a:buNone/>
            </a:pPr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„Dzień z Erbudem”, czyli cykliczne, comiesięczne eventy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263353" y="1665649"/>
            <a:ext cx="11736560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61175"/>
            <a:ext cx="5779626" cy="38280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761175"/>
            <a:ext cx="5904656" cy="38280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9336" y="5661248"/>
            <a:ext cx="1180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tx2"/>
                </a:solidFill>
              </a:rPr>
              <a:t>         Zajęcia dotyczące tematyki BHP na budowie            Wykład „</a:t>
            </a:r>
            <a:r>
              <a:rPr lang="pl-PL" sz="2000" i="1" dirty="0" smtClean="0">
                <a:solidFill>
                  <a:schemeClr val="tx2"/>
                </a:solidFill>
              </a:rPr>
              <a:t>Konstrukcje stalowe na przykładzie Hali Koszyki</a:t>
            </a:r>
            <a:r>
              <a:rPr lang="pl-PL" sz="2000" dirty="0" smtClean="0">
                <a:solidFill>
                  <a:schemeClr val="tx2"/>
                </a:solidFill>
              </a:rPr>
              <a:t>” 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„Dzień z Erbudem”, czyli cykliczne, comiesięczne eventy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1211115" y="1665649"/>
            <a:ext cx="10788797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3" y="1389871"/>
            <a:ext cx="5760640" cy="43204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4" y="1389871"/>
            <a:ext cx="6027762" cy="43204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56690" y="5765234"/>
            <a:ext cx="1174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Wizyta na realizowanej inwestycji Central Park Ursynów       Wizyta w oddanym obiekcie – Spalarnia w Koninie 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83292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93534" y="2480733"/>
            <a:ext cx="5291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chemeClr val="bg1"/>
                </a:solidFill>
              </a:rPr>
              <a:t>Odpowiedzialny, </a:t>
            </a:r>
            <a:br>
              <a:rPr lang="pl-PL" sz="4000" b="1" i="1" dirty="0" smtClean="0">
                <a:solidFill>
                  <a:schemeClr val="bg1"/>
                </a:solidFill>
              </a:rPr>
            </a:br>
            <a:r>
              <a:rPr lang="pl-PL" sz="4000" b="1" i="1" dirty="0" smtClean="0">
                <a:solidFill>
                  <a:schemeClr val="bg1"/>
                </a:solidFill>
              </a:rPr>
              <a:t>innowacyjny </a:t>
            </a:r>
            <a:br>
              <a:rPr lang="pl-PL" sz="4000" b="1" i="1" dirty="0" smtClean="0">
                <a:solidFill>
                  <a:schemeClr val="bg1"/>
                </a:solidFill>
              </a:rPr>
            </a:br>
            <a:r>
              <a:rPr lang="pl-PL" sz="4000" b="1" i="1" dirty="0" smtClean="0">
                <a:solidFill>
                  <a:schemeClr val="bg1"/>
                </a:solidFill>
              </a:rPr>
              <a:t>i bezpieczny </a:t>
            </a:r>
            <a:br>
              <a:rPr lang="pl-PL" sz="4000" b="1" i="1" dirty="0" smtClean="0">
                <a:solidFill>
                  <a:schemeClr val="bg1"/>
                </a:solidFill>
              </a:rPr>
            </a:br>
            <a:r>
              <a:rPr lang="pl-PL" sz="4000" b="1" i="1" dirty="0" smtClean="0">
                <a:solidFill>
                  <a:schemeClr val="bg1"/>
                </a:solidFill>
              </a:rPr>
              <a:t>partner.</a:t>
            </a:r>
            <a:endParaRPr lang="pl-PL" sz="4000" b="1" i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61" y="1052513"/>
            <a:ext cx="1295436" cy="13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>
                <a:solidFill>
                  <a:srgbClr val="032F54"/>
                </a:solidFill>
              </a:rPr>
              <a:t>„Dzień z Erbudem”, czyli cykliczne, comiesięczne eventy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1211115" y="1665649"/>
            <a:ext cx="10788797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3" y="1412776"/>
            <a:ext cx="5940966" cy="419362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414202"/>
            <a:ext cx="5656242" cy="419362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5033" y="5661248"/>
            <a:ext cx="1174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                        Wizyta na inwestycji Piękna 1A                                       Wizyta na budowie biurowca Mangalia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„Dzień z Erbudem”, czyli cykliczne, comiesięczne eventy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1211115" y="1665649"/>
            <a:ext cx="10788797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84784"/>
            <a:ext cx="5422598" cy="406694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84784"/>
            <a:ext cx="5400600" cy="40504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34014" y="5671122"/>
            <a:ext cx="114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  Warsztaty pierwszej pomocy z Medica Assistance          Zajęcia z ociepleń ścian zewnętrznych z firmą ATLAS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„Dzień z Erbudem”, czyli cykliczne, comiesięczne eventy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1211115" y="1665649"/>
            <a:ext cx="10788797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28800"/>
            <a:ext cx="2880320" cy="384042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628800"/>
            <a:ext cx="3744416" cy="38884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662346"/>
            <a:ext cx="2880320" cy="384042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3392" y="5661248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</a:rPr>
              <a:t>Warsztaty dotyczące wartości i kompetencji istotnych w ERBUD S.A.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Szanse wynikające z realizacji patronatu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1403203" y="1556792"/>
            <a:ext cx="10788797" cy="44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</a:t>
            </a:r>
            <a:endParaRPr lang="pl-PL" sz="1200" dirty="0" smtClean="0">
              <a:solidFill>
                <a:srgbClr val="032F54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Promocja wizerunku pracodawcy w środowisku szkolnym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Kształtowanie postaw i wartości spójnych z Erbud S.A.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Udział w kształceniu przyszłych zasobów kadrowych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Zapewnienie przyszłych zasobów kadrowych</a:t>
            </a:r>
          </a:p>
          <a:p>
            <a:endParaRPr lang="pl-PL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24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Wyzwania związane z realizacją patronatu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1199456" y="1484784"/>
            <a:ext cx="10788797" cy="4427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32F54"/>
                </a:solidFill>
                <a:latin typeface="+mj-lt"/>
              </a:rPr>
              <a:t>Długofalowy proces z niewiadomą w postaci „zwrotu z inwestycji”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32F54"/>
                </a:solidFill>
                <a:latin typeface="+mj-lt"/>
              </a:rPr>
              <a:t>Koszty związane z realizacją projektu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32F54"/>
                </a:solidFill>
                <a:latin typeface="+mj-lt"/>
              </a:rPr>
              <a:t>Budowanie świadomości uczniów, co do ich przyszłości zawodowej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32F54"/>
                </a:solidFill>
                <a:latin typeface="+mj-lt"/>
              </a:rPr>
              <a:t>Ograniczenia związane z ramami programowymi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32F54"/>
                </a:solidFill>
                <a:latin typeface="+mj-lt"/>
              </a:rPr>
              <a:t>Ograniczenia związane z dyspozycyjnością pracowników, obiektów, etc.</a:t>
            </a:r>
          </a:p>
          <a:p>
            <a:endParaRPr lang="pl-PL" sz="24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endParaRPr lang="pl-PL" sz="2400" dirty="0" smtClean="0">
              <a:solidFill>
                <a:srgbClr val="032F54"/>
              </a:solidFill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1" y="260648"/>
            <a:ext cx="10967989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Podsumowanie</a:t>
            </a:r>
            <a:endParaRPr lang="pl-PL" sz="2400" b="1" dirty="0">
              <a:solidFill>
                <a:srgbClr val="032F5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16" name="Symbol zastępczy zawartości 4"/>
          <p:cNvSpPr>
            <a:spLocks noGrp="1"/>
          </p:cNvSpPr>
          <p:nvPr>
            <p:ph idx="1"/>
          </p:nvPr>
        </p:nvSpPr>
        <p:spPr>
          <a:xfrm>
            <a:off x="263352" y="1484784"/>
            <a:ext cx="11736561" cy="46080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1300" dirty="0" smtClean="0">
                <a:solidFill>
                  <a:srgbClr val="032F54"/>
                </a:solidFill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32F54"/>
                </a:solidFill>
                <a:latin typeface="+mj-lt"/>
              </a:rPr>
              <a:t>Mija rok wspólnej pracy pomiędzy Erbud S.A. a Technikum Budownictwa i Architektury nr 1 w Warszawie.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32F54"/>
                </a:solidFill>
                <a:latin typeface="+mj-lt"/>
              </a:rPr>
              <a:t>W czerwcu planujemy podsumowanie dotychczasowej współpracy  i ustalenie planu działań na nowy rok szkolny z uwzględnieniem różnych możliwości wsparcia projektu (m.in. Program Operacyjny Wiedza, Edukacja, Rozwój).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32F54"/>
                </a:solidFill>
                <a:latin typeface="+mj-lt"/>
              </a:rPr>
              <a:t>Przed nami kolejny rok szkolny, w którym uczniowie będą mieli do zrealizowania obowiązkową praktykę zawodową.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032F54"/>
                </a:solidFill>
                <a:latin typeface="+mj-lt"/>
              </a:rPr>
              <a:t>Otwarte pozostaje pytanie o objęcie patronatem kolejnego rocznika oraz stopień  i częstotliwość zaangażowania w działania na rzecz klasy patronackiej. 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032F54"/>
              </a:solidFill>
              <a:latin typeface="+mj-lt"/>
            </a:endParaRPr>
          </a:p>
          <a:p>
            <a:pPr marL="0" indent="0">
              <a:buNone/>
            </a:pPr>
            <a:endParaRPr lang="pl-PL" sz="2400" b="1" dirty="0" smtClean="0">
              <a:solidFill>
                <a:srgbClr val="032F54"/>
              </a:solidFill>
              <a:latin typeface="+mj-lt"/>
            </a:endParaRPr>
          </a:p>
          <a:p>
            <a:endParaRPr lang="pl-PL" sz="1200" dirty="0" smtClean="0">
              <a:solidFill>
                <a:srgbClr val="032F54"/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rgbClr val="032F54"/>
                </a:solidFill>
              </a:rPr>
              <a:t>	</a:t>
            </a: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220447"/>
            <a:ext cx="12192001" cy="212464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2204864"/>
            <a:ext cx="12192000" cy="214022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14400" y="2931458"/>
            <a:ext cx="1019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32F54"/>
                </a:solidFill>
              </a:rPr>
              <a:t>DZIĘKUJEMY ZA UWAGĘ</a:t>
            </a:r>
            <a:endParaRPr lang="pl-PL" sz="3600" b="1" dirty="0">
              <a:solidFill>
                <a:srgbClr val="032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2" y="260648"/>
            <a:ext cx="8139210" cy="777875"/>
          </a:xfrm>
        </p:spPr>
        <p:txBody>
          <a:bodyPr anchor="ctr" anchorCtr="0">
            <a:normAutofit/>
          </a:bodyPr>
          <a:lstStyle/>
          <a:p>
            <a:pPr eaLnBrk="1" hangingPunct="1"/>
            <a:r>
              <a:rPr lang="pl-PL" sz="2500" b="1" dirty="0">
                <a:solidFill>
                  <a:srgbClr val="032F54"/>
                </a:solidFill>
              </a:rPr>
              <a:t>C</a:t>
            </a:r>
            <a:r>
              <a:rPr lang="pl-PL" sz="2500" b="1" dirty="0" smtClean="0">
                <a:solidFill>
                  <a:srgbClr val="032F54"/>
                </a:solidFill>
              </a:rPr>
              <a:t>zołowa grupa budowlana w Polsce  </a:t>
            </a:r>
          </a:p>
        </p:txBody>
      </p:sp>
      <p:pic>
        <p:nvPicPr>
          <p:cNvPr id="10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75" y="1646583"/>
            <a:ext cx="14620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61319"/>
            <a:ext cx="14696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7208"/>
            <a:ext cx="1461724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0" y="4653987"/>
            <a:ext cx="1466850" cy="102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a 17"/>
          <p:cNvSpPr/>
          <p:nvPr/>
        </p:nvSpPr>
        <p:spPr>
          <a:xfrm>
            <a:off x="7595922" y="2420938"/>
            <a:ext cx="2698451" cy="1728786"/>
          </a:xfrm>
          <a:prstGeom prst="ellipse">
            <a:avLst/>
          </a:prstGeom>
          <a:solidFill>
            <a:srgbClr val="0091D0"/>
          </a:solidFill>
          <a:ln>
            <a:solidFill>
              <a:srgbClr val="032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/>
              <a:t>ERBUD </a:t>
            </a:r>
            <a:r>
              <a:rPr lang="pl-PL" sz="1600" smtClean="0"/>
              <a:t>S.A. </a:t>
            </a:r>
            <a:r>
              <a:rPr lang="pl-PL" sz="1600" dirty="0"/>
              <a:t>od 2007 roku spółką publiczną notowaną </a:t>
            </a:r>
            <a:r>
              <a:rPr lang="pl-PL" sz="1600" dirty="0" smtClean="0"/>
              <a:t>na GPW </a:t>
            </a:r>
            <a:endParaRPr lang="pl-PL" sz="1600" dirty="0"/>
          </a:p>
          <a:p>
            <a:pPr algn="ctr"/>
            <a:r>
              <a:rPr lang="pl-PL" sz="1600" dirty="0"/>
              <a:t>w Warszawie </a:t>
            </a:r>
          </a:p>
        </p:txBody>
      </p:sp>
      <p:sp>
        <p:nvSpPr>
          <p:cNvPr id="19" name="Elipsa 18"/>
          <p:cNvSpPr/>
          <p:nvPr/>
        </p:nvSpPr>
        <p:spPr>
          <a:xfrm>
            <a:off x="1763482" y="2446868"/>
            <a:ext cx="2786327" cy="1688878"/>
          </a:xfrm>
          <a:prstGeom prst="ellipse">
            <a:avLst/>
          </a:prstGeom>
          <a:solidFill>
            <a:srgbClr val="0091D0"/>
          </a:solidFill>
          <a:ln>
            <a:solidFill>
              <a:srgbClr val="032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Specjalizacja </a:t>
            </a:r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w budownictwie kubaturowym, inżynieryjnym </a:t>
            </a: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i </a:t>
            </a:r>
            <a:r>
              <a:rPr lang="pl-PL" sz="1600" dirty="0" smtClean="0">
                <a:solidFill>
                  <a:schemeClr val="bg1"/>
                </a:solidFill>
              </a:rPr>
              <a:t>przemysłowo- energetycznym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723640" y="1548639"/>
            <a:ext cx="2698451" cy="1641869"/>
          </a:xfrm>
          <a:prstGeom prst="ellipse">
            <a:avLst/>
          </a:prstGeom>
          <a:solidFill>
            <a:srgbClr val="0091D0"/>
          </a:solidFill>
          <a:ln>
            <a:solidFill>
              <a:srgbClr val="032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Generalne wykonawstwo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od 1990 roku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15680" y="4308081"/>
            <a:ext cx="2698451" cy="1641869"/>
          </a:xfrm>
          <a:prstGeom prst="ellipse">
            <a:avLst/>
          </a:prstGeom>
          <a:solidFill>
            <a:srgbClr val="0091D0"/>
          </a:solidFill>
          <a:ln>
            <a:solidFill>
              <a:srgbClr val="032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Około 100 realizowanych projektów rocznie </a:t>
            </a:r>
          </a:p>
        </p:txBody>
      </p:sp>
      <p:sp>
        <p:nvSpPr>
          <p:cNvPr id="22" name="Elipsa 21"/>
          <p:cNvSpPr/>
          <p:nvPr/>
        </p:nvSpPr>
        <p:spPr>
          <a:xfrm>
            <a:off x="6254082" y="4281748"/>
            <a:ext cx="2698451" cy="1641869"/>
          </a:xfrm>
          <a:prstGeom prst="ellipse">
            <a:avLst/>
          </a:prstGeom>
          <a:solidFill>
            <a:srgbClr val="0091D0"/>
          </a:solidFill>
          <a:ln>
            <a:solidFill>
              <a:srgbClr val="032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Dywersyfikacja segmentowa </a:t>
            </a:r>
          </a:p>
          <a:p>
            <a:pPr algn="ctr"/>
            <a:r>
              <a:rPr lang="pl-PL" sz="1600" dirty="0"/>
              <a:t>i geograficzna działalności 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pic>
        <p:nvPicPr>
          <p:cNvPr id="17" name="Obraz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0" y="4653987"/>
            <a:ext cx="14513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/>
          <a:stretch/>
        </p:blipFill>
        <p:spPr>
          <a:xfrm>
            <a:off x="10704512" y="3135947"/>
            <a:ext cx="1487488" cy="9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33054" y="292351"/>
            <a:ext cx="8139210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>
                <a:solidFill>
                  <a:srgbClr val="032F54"/>
                </a:solidFill>
              </a:rPr>
              <a:t>Silni w Polsce i Europie Zachodniej </a:t>
            </a:r>
            <a:endParaRPr lang="pl-PL" sz="2500" b="1" dirty="0" smtClean="0">
              <a:solidFill>
                <a:srgbClr val="032F54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1557338"/>
            <a:ext cx="10729192" cy="46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2" y="260648"/>
            <a:ext cx="8139210" cy="777875"/>
          </a:xfrm>
        </p:spPr>
        <p:txBody>
          <a:bodyPr anchor="ctr" anchorCtr="0">
            <a:normAutofit/>
          </a:bodyPr>
          <a:lstStyle/>
          <a:p>
            <a:r>
              <a:rPr lang="pl-PL" sz="2500" b="1" dirty="0" smtClean="0">
                <a:solidFill>
                  <a:srgbClr val="032F54"/>
                </a:solidFill>
              </a:rPr>
              <a:t>Potencjał kadrowy</a:t>
            </a:r>
          </a:p>
        </p:txBody>
      </p:sp>
      <p:sp>
        <p:nvSpPr>
          <p:cNvPr id="18" name="Symbol zastępczy zawartości 5"/>
          <p:cNvSpPr>
            <a:spLocks noGrp="1"/>
          </p:cNvSpPr>
          <p:nvPr>
            <p:ph idx="1"/>
          </p:nvPr>
        </p:nvSpPr>
        <p:spPr>
          <a:xfrm>
            <a:off x="3160205" y="1093701"/>
            <a:ext cx="4165042" cy="168970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0" lvl="1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rgbClr val="032F54"/>
                </a:solidFill>
              </a:rPr>
              <a:t>1 932 Pracowników</a:t>
            </a: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>
              <a:solidFill>
                <a:srgbClr val="032F54"/>
              </a:solidFill>
            </a:endParaRPr>
          </a:p>
          <a:p>
            <a:pPr marL="176213" lvl="1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032F54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dirty="0">
              <a:solidFill>
                <a:srgbClr val="032F54"/>
              </a:solidFill>
            </a:endParaRPr>
          </a:p>
        </p:txBody>
      </p:sp>
      <p:graphicFrame>
        <p:nvGraphicFramePr>
          <p:cNvPr id="19" name="Wykres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186844"/>
              </p:ext>
            </p:extLst>
          </p:nvPr>
        </p:nvGraphicFramePr>
        <p:xfrm>
          <a:off x="983348" y="2954216"/>
          <a:ext cx="48966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Wykres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060246"/>
              </p:ext>
            </p:extLst>
          </p:nvPr>
        </p:nvGraphicFramePr>
        <p:xfrm>
          <a:off x="5735959" y="3645024"/>
          <a:ext cx="4502184" cy="244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328" y="1507457"/>
            <a:ext cx="2160240" cy="328529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28612" y="5762080"/>
            <a:ext cx="2591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i="1" dirty="0">
                <a:solidFill>
                  <a:srgbClr val="032F54"/>
                </a:solidFill>
              </a:rPr>
              <a:t>stan na: 31.12.2016</a:t>
            </a:r>
          </a:p>
        </p:txBody>
      </p:sp>
    </p:spTree>
    <p:extLst>
      <p:ext uri="{BB962C8B-B14F-4D97-AF65-F5344CB8AC3E}">
        <p14:creationId xmlns:p14="http://schemas.microsoft.com/office/powerpoint/2010/main" val="18733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l-PL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62832" y="2317099"/>
            <a:ext cx="52310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Liczy się zaangażowanie każdego z nas!</a:t>
            </a:r>
            <a: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005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1) Zaangażuj się </a:t>
            </a:r>
          </a:p>
          <a:p>
            <a: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2) Pamiętaj o bezpieczeństwie</a:t>
            </a:r>
            <a:b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3) Przypominaj o nim innym </a:t>
            </a:r>
            <a:b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dirty="0">
              <a:solidFill>
                <a:srgbClr val="005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CB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200" b="1" dirty="0">
                <a:solidFill>
                  <a:srgbClr val="FCB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PODAJ JE DALEJ!</a:t>
            </a:r>
            <a:br>
              <a:rPr lang="pl-PL" sz="3200" b="1" dirty="0">
                <a:solidFill>
                  <a:srgbClr val="FCBD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FCB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chronisz zdrowie swoje i innych.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215680" y="540005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Tydzień Bezpieczeństwa 2017</a:t>
            </a:r>
          </a:p>
          <a:p>
            <a:pPr algn="ctr"/>
            <a:endParaRPr lang="pl-PL" sz="1050" b="1" dirty="0">
              <a:solidFill>
                <a:srgbClr val="005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14 maja</a:t>
            </a:r>
          </a:p>
          <a:p>
            <a:pPr algn="ctr"/>
            <a:endParaRPr lang="pl-PL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6" y="836712"/>
            <a:ext cx="4032114" cy="57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2" y="260648"/>
            <a:ext cx="8139210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 smtClean="0">
                <a:solidFill>
                  <a:srgbClr val="032F54"/>
                </a:solidFill>
              </a:rPr>
              <a:t>Pomoc potrzebującym</a:t>
            </a:r>
            <a:endParaRPr lang="pl-PL" sz="2500" b="1" dirty="0" smtClean="0">
              <a:solidFill>
                <a:srgbClr val="032F54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40538" y="1796083"/>
            <a:ext cx="5400600" cy="393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solidFill>
                  <a:srgbClr val="032F54"/>
                </a:solidFill>
              </a:rPr>
              <a:t>Fundacja Erbud WSPÓLNE WYZWANIA im. Eryka Grzeszczaka </a:t>
            </a:r>
            <a:r>
              <a:rPr lang="pl-PL" sz="1400" dirty="0" smtClean="0">
                <a:solidFill>
                  <a:srgbClr val="032F54"/>
                </a:solidFill>
              </a:rPr>
              <a:t>została założona przez spółkę Erbud S.A. w dniu 28 lipca 2015 roku. Powołanie Fundacji zbiegło się z 25. rocznicą powstania firmy Erbud. Nosi ona imię założyciela i pierwszego prezesa spółki.</a:t>
            </a:r>
          </a:p>
          <a:p>
            <a:pPr algn="just">
              <a:lnSpc>
                <a:spcPct val="150000"/>
              </a:lnSpc>
            </a:pPr>
            <a:endParaRPr lang="pl-PL" sz="1400" dirty="0" smtClean="0">
              <a:solidFill>
                <a:srgbClr val="032F5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solidFill>
                  <a:srgbClr val="032F54"/>
                </a:solidFill>
              </a:rPr>
              <a:t>Istotą działalności Fundacji jest </a:t>
            </a:r>
            <a:r>
              <a:rPr lang="pl-PL" sz="1400" b="1" dirty="0" smtClean="0">
                <a:solidFill>
                  <a:srgbClr val="032F54"/>
                </a:solidFill>
              </a:rPr>
              <a:t>pomoc młodym ludziom </a:t>
            </a:r>
            <a:r>
              <a:rPr lang="pl-PL" sz="1400" dirty="0" smtClean="0">
                <a:solidFill>
                  <a:srgbClr val="032F54"/>
                </a:solidFill>
              </a:rPr>
              <a:t>znajdującym się w trudnej sytuacji życiowej, którzy będąc </a:t>
            </a:r>
            <a:r>
              <a:rPr lang="pl-PL" sz="1400" b="1" dirty="0" smtClean="0">
                <a:solidFill>
                  <a:srgbClr val="032F54"/>
                </a:solidFill>
              </a:rPr>
              <a:t>u progu dorosłości stają przed szeregiem problemów związanych z usamodzielnieniem się</a:t>
            </a:r>
            <a:r>
              <a:rPr lang="pl-PL" sz="1400" dirty="0" smtClean="0">
                <a:solidFill>
                  <a:srgbClr val="032F54"/>
                </a:solidFill>
              </a:rPr>
              <a:t>. Opieką Fundacji obejmowani są przede wszystkim </a:t>
            </a:r>
            <a:r>
              <a:rPr lang="pl-PL" sz="1400" b="1" dirty="0" smtClean="0">
                <a:solidFill>
                  <a:srgbClr val="032F54"/>
                </a:solidFill>
              </a:rPr>
              <a:t>wychowankowie Domów Dziecka</a:t>
            </a:r>
            <a:r>
              <a:rPr lang="pl-PL" sz="1400" dirty="0" smtClean="0">
                <a:solidFill>
                  <a:srgbClr val="032F54"/>
                </a:solidFill>
              </a:rPr>
              <a:t>. Pomoc jest realizowana w formie indywidualnej </a:t>
            </a:r>
            <a:br>
              <a:rPr lang="pl-PL" sz="1400" dirty="0" smtClean="0">
                <a:solidFill>
                  <a:srgbClr val="032F54"/>
                </a:solidFill>
              </a:rPr>
            </a:br>
            <a:r>
              <a:rPr lang="pl-PL" sz="1400" dirty="0" smtClean="0">
                <a:solidFill>
                  <a:srgbClr val="032F54"/>
                </a:solidFill>
              </a:rPr>
              <a:t>i polega na </a:t>
            </a:r>
            <a:r>
              <a:rPr lang="pl-PL" sz="1400" b="1" dirty="0" smtClean="0">
                <a:solidFill>
                  <a:srgbClr val="032F54"/>
                </a:solidFill>
              </a:rPr>
              <a:t>opiece mentora Fundacji nad wychowankiem </a:t>
            </a:r>
            <a:r>
              <a:rPr lang="pl-PL" sz="1400" dirty="0" smtClean="0">
                <a:solidFill>
                  <a:srgbClr val="032F54"/>
                </a:solidFill>
              </a:rPr>
              <a:t>pozostającym w pieczy zastępczej.</a:t>
            </a:r>
            <a:endParaRPr lang="pl-PL" sz="1400" dirty="0">
              <a:solidFill>
                <a:srgbClr val="032F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74" y="2204864"/>
            <a:ext cx="2729843" cy="29002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28612" y="260648"/>
            <a:ext cx="8139210" cy="777875"/>
          </a:xfrm>
        </p:spPr>
        <p:txBody>
          <a:bodyPr anchor="ctr" anchorCtr="0">
            <a:normAutofit/>
          </a:bodyPr>
          <a:lstStyle/>
          <a:p>
            <a:r>
              <a:rPr lang="pl-PL" sz="2400" b="1" dirty="0">
                <a:solidFill>
                  <a:srgbClr val="032F54"/>
                </a:solidFill>
              </a:rPr>
              <a:t>Pomoc potrzebującym i wsparcie dla sportu</a:t>
            </a:r>
            <a:endParaRPr lang="pl-PL" sz="2500" b="1" dirty="0" smtClean="0">
              <a:solidFill>
                <a:srgbClr val="032F54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130762" y="1598553"/>
            <a:ext cx="8229600" cy="37796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b="1" dirty="0">
              <a:solidFill>
                <a:srgbClr val="032F5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rgbClr val="032F54"/>
                </a:solidFill>
              </a:rPr>
              <a:t>Współpraca z Fundacją „Na Ratunek Dzieciom z Chorobą Nowotworową”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800" b="1" dirty="0" smtClean="0">
              <a:solidFill>
                <a:srgbClr val="032F5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rgbClr val="032F54"/>
                </a:solidFill>
              </a:rPr>
              <a:t>Współpraca z Fundacją przeciwko Leukemii – 124 pracowników Grupy </a:t>
            </a:r>
            <a:br>
              <a:rPr lang="pl-PL" sz="1400" b="1" dirty="0" smtClean="0">
                <a:solidFill>
                  <a:srgbClr val="032F54"/>
                </a:solidFill>
              </a:rPr>
            </a:br>
            <a:r>
              <a:rPr lang="pl-PL" sz="1400" b="1" dirty="0" smtClean="0">
                <a:solidFill>
                  <a:srgbClr val="032F54"/>
                </a:solidFill>
              </a:rPr>
              <a:t>zarejestrowanych jako dawcy szpiku kostnego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800" b="1" dirty="0" smtClean="0">
              <a:solidFill>
                <a:srgbClr val="032F5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rgbClr val="032F54"/>
                </a:solidFill>
              </a:rPr>
              <a:t>5-letnia współpraca z organizacją SOS Wioski Dziecięce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800" b="1" dirty="0" smtClean="0">
              <a:solidFill>
                <a:srgbClr val="032F5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rgbClr val="032F54"/>
                </a:solidFill>
              </a:rPr>
              <a:t>7-letnia współpraca z Domem Dziecka nr 4 w Warszawie</a:t>
            </a:r>
            <a:endParaRPr lang="pl-PL" sz="1400" dirty="0" smtClean="0">
              <a:solidFill>
                <a:srgbClr val="032F5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800" b="1" dirty="0" smtClean="0">
              <a:solidFill>
                <a:srgbClr val="032F5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rgbClr val="032F54"/>
                </a:solidFill>
              </a:rPr>
              <a:t>Współpraca przy organizacji Noworocznego Obiadu z Gwiazdami</a:t>
            </a:r>
          </a:p>
          <a:p>
            <a:pPr marL="0" indent="0">
              <a:buNone/>
            </a:pPr>
            <a:endParaRPr lang="pl-PL" sz="800" b="1" dirty="0" smtClean="0">
              <a:solidFill>
                <a:srgbClr val="032F5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rgbClr val="032F54"/>
                </a:solidFill>
              </a:rPr>
              <a:t>PBDI S.A. wspiera drużynę żużlową </a:t>
            </a:r>
            <a:r>
              <a:rPr lang="pl-PL" sz="1400" b="1" dirty="0" err="1" smtClean="0">
                <a:solidFill>
                  <a:srgbClr val="032F54"/>
                </a:solidFill>
              </a:rPr>
              <a:t>Unibax</a:t>
            </a:r>
            <a:r>
              <a:rPr lang="pl-PL" sz="1400" b="1" dirty="0" smtClean="0">
                <a:solidFill>
                  <a:srgbClr val="032F54"/>
                </a:solidFill>
              </a:rPr>
              <a:t> Toruń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22" y="2822552"/>
            <a:ext cx="2084709" cy="6645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09" y="3766384"/>
            <a:ext cx="1508645" cy="673502"/>
          </a:xfrm>
          <a:prstGeom prst="rect">
            <a:avLst/>
          </a:prstGeom>
        </p:spPr>
      </p:pic>
      <p:pic>
        <p:nvPicPr>
          <p:cNvPr id="11" name="Picture 2" descr="http://resizer.clickweb.home.pl/homepl11485/image/logo_white.png?w=9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2" y="4683490"/>
            <a:ext cx="919216" cy="9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a ratun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22" y="1995348"/>
            <a:ext cx="2177429" cy="5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93922"/>
            <a:ext cx="12192001" cy="664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4119"/>
            <a:ext cx="12192001" cy="50830"/>
          </a:xfrm>
          <a:prstGeom prst="rect">
            <a:avLst/>
          </a:prstGeom>
        </p:spPr>
      </p:pic>
      <p:graphicFrame>
        <p:nvGraphicFramePr>
          <p:cNvPr id="19" name="Wykres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449902"/>
              </p:ext>
            </p:extLst>
          </p:nvPr>
        </p:nvGraphicFramePr>
        <p:xfrm>
          <a:off x="983348" y="2954216"/>
          <a:ext cx="48966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0" y="89642"/>
            <a:ext cx="1111657" cy="1118601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1384" y="1702536"/>
            <a:ext cx="11353800" cy="4709801"/>
          </a:xfrm>
        </p:spPr>
        <p:txBody>
          <a:bodyPr>
            <a:normAutofit/>
          </a:bodyPr>
          <a:lstStyle/>
          <a:p>
            <a:r>
              <a:rPr lang="pl-PL" sz="2400" dirty="0"/>
              <a:t>Zespół Szkół Ponadgimnazjalnych nr 20 im. Marszałka Józefa Piłsudskiego w </a:t>
            </a:r>
            <a:r>
              <a:rPr lang="pl-PL" sz="2400" b="1" dirty="0"/>
              <a:t>Łodzi</a:t>
            </a:r>
            <a:r>
              <a:rPr lang="pl-PL" sz="2400" dirty="0"/>
              <a:t> (</a:t>
            </a:r>
            <a:r>
              <a:rPr lang="pl-PL" sz="2400" b="1" dirty="0"/>
              <a:t>technik mechanik, technik elektryk, technik urządzeń dźwigowych</a:t>
            </a:r>
            <a:r>
              <a:rPr lang="pl-PL" sz="2400" dirty="0"/>
              <a:t>)</a:t>
            </a:r>
          </a:p>
          <a:p>
            <a:r>
              <a:rPr lang="pl-PL" sz="2400" dirty="0"/>
              <a:t>Zespół Szkół nr 1 im. Jana Kilińskiego w </a:t>
            </a:r>
            <a:r>
              <a:rPr lang="pl-PL" sz="2400" b="1" dirty="0"/>
              <a:t>Pabianicach</a:t>
            </a:r>
            <a:r>
              <a:rPr lang="pl-PL" sz="2400" dirty="0"/>
              <a:t> (</a:t>
            </a:r>
            <a:r>
              <a:rPr lang="pl-PL" sz="2400" b="1" dirty="0"/>
              <a:t>technik mechanik, technik mechatronik, technik budownictwa</a:t>
            </a:r>
            <a:r>
              <a:rPr lang="pl-PL" sz="2400" dirty="0"/>
              <a:t>)</a:t>
            </a:r>
          </a:p>
          <a:p>
            <a:r>
              <a:rPr lang="pl-PL" sz="2400" dirty="0"/>
              <a:t>Zespół Szkół Mechaniczno-Elektrycznych w </a:t>
            </a:r>
            <a:r>
              <a:rPr lang="pl-PL" sz="2400" b="1" dirty="0"/>
              <a:t>Ełku</a:t>
            </a:r>
            <a:r>
              <a:rPr lang="pl-PL" sz="2400" dirty="0"/>
              <a:t> (</a:t>
            </a:r>
            <a:r>
              <a:rPr lang="pl-PL" sz="2400" b="1" dirty="0"/>
              <a:t>technik elektryk</a:t>
            </a:r>
            <a:r>
              <a:rPr lang="pl-PL" sz="2400" dirty="0"/>
              <a:t>)</a:t>
            </a:r>
          </a:p>
          <a:p>
            <a:r>
              <a:rPr lang="pl-PL" sz="2400" dirty="0"/>
              <a:t>Zespół Szkół Ponadgimnazjalnych im. Stanisława Staszica w </a:t>
            </a:r>
            <a:r>
              <a:rPr lang="pl-PL" sz="2400" b="1" dirty="0"/>
              <a:t>Wieruszowie</a:t>
            </a:r>
            <a:r>
              <a:rPr lang="pl-PL" sz="2400" dirty="0"/>
              <a:t> (</a:t>
            </a:r>
            <a:r>
              <a:rPr lang="pl-PL" sz="2400" b="1" dirty="0"/>
              <a:t>technik mechanik, technik elektryk, technik mechatronik</a:t>
            </a:r>
            <a:r>
              <a:rPr lang="pl-PL" sz="2400" dirty="0"/>
              <a:t>)</a:t>
            </a:r>
          </a:p>
          <a:p>
            <a:r>
              <a:rPr lang="pl-PL" sz="2400" smtClean="0"/>
              <a:t>Technikum </a:t>
            </a:r>
            <a:r>
              <a:rPr lang="pl-PL" sz="2400" dirty="0" smtClean="0"/>
              <a:t>Budownictwa i Architektury nr 1 </a:t>
            </a:r>
            <a:r>
              <a:rPr lang="pl-PL" sz="2400" dirty="0"/>
              <a:t>m. prof. Zdzisława </a:t>
            </a:r>
            <a:r>
              <a:rPr lang="pl-PL" sz="2400" dirty="0" smtClean="0"/>
              <a:t>Mączeńskiego w </a:t>
            </a:r>
            <a:r>
              <a:rPr lang="pl-PL" sz="2400" b="1" dirty="0" smtClean="0"/>
              <a:t>Warszawie (technik budownictwa)</a:t>
            </a:r>
            <a:endParaRPr lang="pl-PL" sz="2400" dirty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07368" y="508991"/>
            <a:ext cx="1029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Placówki współpracujące z sektorem edukacji zawodowej w Grupie Kapitałowej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4117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3c7d82-5600-4f10-9c9b-75d870daf581">JMKWUWXV55EP-1035-565</_dlc_DocId>
    <_dlc_DocIdUrl xmlns="fe3c7d82-5600-4f10-9c9b-75d870daf581">
      <Url>http://intranet.erbudsa.com/_layouts/DocIdRedir.aspx?ID=JMKWUWXV55EP-1035-565</Url>
      <Description>JMKWUWXV55EP-1035-565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0BC401C4DE2C4E8372F7694CF58AF6" ma:contentTypeVersion="0" ma:contentTypeDescription="Utwórz nowy dokument." ma:contentTypeScope="" ma:versionID="4ced6d0a11e64fbd5491a98ecf06aeb2">
  <xsd:schema xmlns:xsd="http://www.w3.org/2001/XMLSchema" xmlns:xs="http://www.w3.org/2001/XMLSchema" xmlns:p="http://schemas.microsoft.com/office/2006/metadata/properties" xmlns:ns2="fe3c7d82-5600-4f10-9c9b-75d870daf581" targetNamespace="http://schemas.microsoft.com/office/2006/metadata/properties" ma:root="true" ma:fieldsID="a5f4e83418ac2e177822a13e717d4da1" ns2:_="">
    <xsd:import namespace="fe3c7d82-5600-4f10-9c9b-75d870daf5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c7d82-5600-4f10-9c9b-75d870daf5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yfikator trwały" ma:description="Zachowaj identyfikator podczas dodawania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0D9909-AC14-444E-9BBE-89DB2FAB3120}">
  <ds:schemaRefs>
    <ds:schemaRef ds:uri="http://schemas.microsoft.com/office/2006/documentManagement/types"/>
    <ds:schemaRef ds:uri="fe3c7d82-5600-4f10-9c9b-75d870daf581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C1EC945-D2E8-4F3D-825E-0B9685149E5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6450E05-7D72-4F1F-871D-26CA40AA69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C6D06D-1C57-4CD6-BBFE-DB311128B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3c7d82-5600-4f10-9c9b-75d870daf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14495</TotalTime>
  <Words>763</Words>
  <Application>Microsoft Office PowerPoint</Application>
  <PresentationFormat>Niestandardowy</PresentationFormat>
  <Paragraphs>183</Paragraphs>
  <Slides>26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Motyw pakietu Office</vt:lpstr>
      <vt:lpstr>1_Motyw pakietu Office</vt:lpstr>
      <vt:lpstr>2_Motyw pakietu Office</vt:lpstr>
      <vt:lpstr>Prezentacja programu PowerPoint</vt:lpstr>
      <vt:lpstr>Prezentacja programu PowerPoint</vt:lpstr>
      <vt:lpstr>Czołowa grupa budowlana w Polsce  </vt:lpstr>
      <vt:lpstr>Silni w Polsce i Europie Zachodniej </vt:lpstr>
      <vt:lpstr>Potencjał kadrowy</vt:lpstr>
      <vt:lpstr>Prezentacja programu PowerPoint</vt:lpstr>
      <vt:lpstr>Pomoc potrzebującym</vt:lpstr>
      <vt:lpstr>Pomoc potrzebującym i wsparcie dla sportu</vt:lpstr>
      <vt:lpstr>Prezentacja programu PowerPoint</vt:lpstr>
      <vt:lpstr>Finansowanie zewnętrzne – fundusze europejskie / RPO</vt:lpstr>
      <vt:lpstr>Materiał filmowy:</vt:lpstr>
      <vt:lpstr>Prezentacja programu PowerPoint</vt:lpstr>
      <vt:lpstr>Dlaczego patronat nad II klasą Technikum ?</vt:lpstr>
      <vt:lpstr>Uroczyste podpisanie Porozumienia 19.09.2016r.</vt:lpstr>
      <vt:lpstr>Remont sali lekcyjnej klasy II A – przed …</vt:lpstr>
      <vt:lpstr>Remont sali lekcyjnej klasy II A - … po</vt:lpstr>
      <vt:lpstr>„Dzień z Erbudem”, czyli cykliczne, comiesięczne eventy</vt:lpstr>
      <vt:lpstr>„Dzień z Erbudem”, czyli cykliczne, comiesięczne eventy</vt:lpstr>
      <vt:lpstr>„Dzień z Erbudem”, czyli cykliczne, comiesięczne eventy</vt:lpstr>
      <vt:lpstr>„Dzień z Erbudem”, czyli cykliczne, comiesięczne eventy</vt:lpstr>
      <vt:lpstr>„Dzień z Erbudem”, czyli cykliczne, comiesięczne eventy</vt:lpstr>
      <vt:lpstr>„Dzień z Erbudem”, czyli cykliczne, comiesięczne eventy</vt:lpstr>
      <vt:lpstr>Szanse wynikające z realizacji patronatu</vt:lpstr>
      <vt:lpstr>Wyzwania związane z realizacją patronatu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Truśkiewicz</dc:creator>
  <cp:lastModifiedBy>wsm</cp:lastModifiedBy>
  <cp:revision>1064</cp:revision>
  <cp:lastPrinted>2016-09-21T07:16:16Z</cp:lastPrinted>
  <dcterms:created xsi:type="dcterms:W3CDTF">2015-01-30T14:53:41Z</dcterms:created>
  <dcterms:modified xsi:type="dcterms:W3CDTF">2017-05-10T10:31:08Z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0x0101005B0BC401C4DE2C4E8372F7694CF58AF6</vt:lpwstr>
  </property>
  <property fmtid="{D5CDD505-2E9C-101B-9397-08002B2CF9AE}" pid="3" name="_dlc_DocIdItemGuid">
    <vt:lpwstr>741099c9-b152-430a-825e-8b52ca1d74be</vt:lpwstr>
  </property>
</Properties>
</file>