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4" r:id="rId6"/>
    <p:sldId id="267" r:id="rId7"/>
    <p:sldId id="268" r:id="rId8"/>
    <p:sldId id="274" r:id="rId9"/>
    <p:sldId id="277" r:id="rId10"/>
    <p:sldId id="269" r:id="rId11"/>
    <p:sldId id="257" r:id="rId12"/>
    <p:sldId id="270" r:id="rId13"/>
    <p:sldId id="271" r:id="rId14"/>
    <p:sldId id="272" r:id="rId15"/>
    <p:sldId id="262" r:id="rId16"/>
  </p:sldIdLst>
  <p:sldSz cx="12192000" cy="6858000"/>
  <p:notesSz cx="6819900" cy="99187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6"/>
    <a:srgbClr val="3C6896"/>
    <a:srgbClr val="EF7218"/>
    <a:srgbClr val="EE7601"/>
    <a:srgbClr val="CED1D2"/>
    <a:srgbClr val="EF7622"/>
    <a:srgbClr val="009FE3"/>
    <a:srgbClr val="0A1D64"/>
    <a:srgbClr val="2BAB43"/>
    <a:srgbClr val="CED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27" autoAdjust="0"/>
  </p:normalViewPr>
  <p:slideViewPr>
    <p:cSldViewPr>
      <p:cViewPr varScale="1">
        <p:scale>
          <a:sx n="116" d="100"/>
          <a:sy n="116" d="100"/>
        </p:scale>
        <p:origin x="102" y="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38BC-04B9-4EB0-A0FF-6E3A5479B6A4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8374-9D2B-4647-A9F1-BF2EF65F9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58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D4B2-D6A0-4414-9E2B-7BEC5506BEBF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23947-22E0-4312-AC5A-F110D5C025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90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12183877" cy="6859522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03445" y="1932980"/>
            <a:ext cx="10320000" cy="111650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10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1103445" y="800326"/>
            <a:ext cx="10320000" cy="1116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Przykładowy tytuł prezentacji</a:t>
            </a:r>
            <a:br>
              <a:rPr lang="pl-PL" dirty="0" smtClean="0"/>
            </a:br>
            <a:r>
              <a:rPr lang="pl-PL" dirty="0" smtClean="0"/>
              <a:t>PowerPoint 16:9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802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3445" y="274640"/>
            <a:ext cx="10320000" cy="612451"/>
          </a:xfrm>
        </p:spPr>
        <p:txBody>
          <a:bodyPr/>
          <a:lstStyle/>
          <a:p>
            <a:r>
              <a:rPr lang="pl-PL" dirty="0" smtClean="0"/>
              <a:t>Bardzo długi tytuł slajdu / rozdziału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103445" y="1628106"/>
            <a:ext cx="10320000" cy="4321175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 sz="2200" b="1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3445" y="908721"/>
            <a:ext cx="10320000" cy="432048"/>
          </a:xfrm>
        </p:spPr>
        <p:txBody>
          <a:bodyPr/>
          <a:lstStyle>
            <a:lvl1pPr>
              <a:defRPr sz="1800">
                <a:solidFill>
                  <a:srgbClr val="003A76"/>
                </a:solidFill>
              </a:defRPr>
            </a:lvl1pPr>
          </a:lstStyle>
          <a:p>
            <a:pPr lvl="0"/>
            <a:r>
              <a:rPr lang="pl-PL" dirty="0" smtClean="0"/>
              <a:t>Podtytuł slajdu / podrozdział</a:t>
            </a:r>
          </a:p>
        </p:txBody>
      </p:sp>
    </p:spTree>
    <p:extLst>
      <p:ext uri="{BB962C8B-B14F-4D97-AF65-F5344CB8AC3E}">
        <p14:creationId xmlns:p14="http://schemas.microsoft.com/office/powerpoint/2010/main" val="3138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3445" y="274640"/>
            <a:ext cx="10320000" cy="612451"/>
          </a:xfrm>
        </p:spPr>
        <p:txBody>
          <a:bodyPr/>
          <a:lstStyle/>
          <a:p>
            <a:r>
              <a:rPr lang="pl-PL" dirty="0" smtClean="0"/>
              <a:t>Bardzo długi tytuł slajdu / rozdziału</a:t>
            </a:r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5"/>
          </p:nvPr>
        </p:nvSpPr>
        <p:spPr>
          <a:xfrm>
            <a:off x="1102784" y="1628106"/>
            <a:ext cx="10320000" cy="4321175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3445" y="908721"/>
            <a:ext cx="10320000" cy="432048"/>
          </a:xfrm>
        </p:spPr>
        <p:txBody>
          <a:bodyPr/>
          <a:lstStyle>
            <a:lvl1pPr>
              <a:defRPr sz="1800">
                <a:solidFill>
                  <a:srgbClr val="003A76"/>
                </a:solidFill>
              </a:defRPr>
            </a:lvl1pPr>
          </a:lstStyle>
          <a:p>
            <a:pPr lvl="0"/>
            <a:r>
              <a:rPr lang="pl-PL" dirty="0" smtClean="0"/>
              <a:t>Podtytuł slajdu / podrozdział</a:t>
            </a:r>
          </a:p>
        </p:txBody>
      </p:sp>
    </p:spTree>
    <p:extLst>
      <p:ext uri="{BB962C8B-B14F-4D97-AF65-F5344CB8AC3E}">
        <p14:creationId xmlns:p14="http://schemas.microsoft.com/office/powerpoint/2010/main" val="126005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3445" y="274640"/>
            <a:ext cx="10320000" cy="612451"/>
          </a:xfrm>
        </p:spPr>
        <p:txBody>
          <a:bodyPr/>
          <a:lstStyle/>
          <a:p>
            <a:r>
              <a:rPr lang="pl-PL" dirty="0" smtClean="0"/>
              <a:t>Bardzo długi tytuł slajdu / rozdziału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3445" y="908721"/>
            <a:ext cx="10320000" cy="432048"/>
          </a:xfrm>
        </p:spPr>
        <p:txBody>
          <a:bodyPr/>
          <a:lstStyle>
            <a:lvl1pPr>
              <a:defRPr sz="1800">
                <a:solidFill>
                  <a:srgbClr val="003A76"/>
                </a:solidFill>
              </a:defRPr>
            </a:lvl1pPr>
          </a:lstStyle>
          <a:p>
            <a:pPr lvl="0"/>
            <a:r>
              <a:rPr lang="pl-PL" dirty="0" smtClean="0"/>
              <a:t>Podtytuł slajdu / podrozdział</a:t>
            </a:r>
          </a:p>
        </p:txBody>
      </p:sp>
      <p:sp>
        <p:nvSpPr>
          <p:cNvPr id="5" name="Symbol zastępczy wykresu 4"/>
          <p:cNvSpPr>
            <a:spLocks noGrp="1"/>
          </p:cNvSpPr>
          <p:nvPr>
            <p:ph type="chart" sz="quarter" idx="16"/>
          </p:nvPr>
        </p:nvSpPr>
        <p:spPr>
          <a:xfrm>
            <a:off x="1102784" y="1628106"/>
            <a:ext cx="10320000" cy="4321175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99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dwa obi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3445" y="274640"/>
            <a:ext cx="10320000" cy="612451"/>
          </a:xfrm>
        </p:spPr>
        <p:txBody>
          <a:bodyPr/>
          <a:lstStyle/>
          <a:p>
            <a:r>
              <a:rPr lang="pl-PL" dirty="0" smtClean="0"/>
              <a:t>Bardzo długi tytuł slajdu / rozdziału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3445" y="908721"/>
            <a:ext cx="10320000" cy="432048"/>
          </a:xfrm>
        </p:spPr>
        <p:txBody>
          <a:bodyPr/>
          <a:lstStyle>
            <a:lvl1pPr>
              <a:defRPr sz="1800">
                <a:solidFill>
                  <a:srgbClr val="003A76"/>
                </a:solidFill>
              </a:defRPr>
            </a:lvl1pPr>
          </a:lstStyle>
          <a:p>
            <a:pPr lvl="0"/>
            <a:r>
              <a:rPr lang="pl-PL" dirty="0" smtClean="0"/>
              <a:t>Podtytuł slajdu / podrozdział</a:t>
            </a:r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7"/>
          </p:nvPr>
        </p:nvSpPr>
        <p:spPr>
          <a:xfrm>
            <a:off x="1102784" y="1628775"/>
            <a:ext cx="3841749" cy="4321175"/>
          </a:xfrm>
        </p:spPr>
        <p:txBody>
          <a:bodyPr/>
          <a:lstStyle/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5327915" y="1628106"/>
            <a:ext cx="6095531" cy="4321175"/>
          </a:xfrm>
        </p:spPr>
        <p:txBody>
          <a:bodyPr anchor="ctr"/>
          <a:lstStyle>
            <a:lvl1pPr>
              <a:spcBef>
                <a:spcPts val="800"/>
              </a:spcBef>
              <a:spcAft>
                <a:spcPts val="800"/>
              </a:spcAft>
              <a:defRPr sz="2200" b="1"/>
            </a:lvl1pPr>
            <a:lvl2pPr>
              <a:spcBef>
                <a:spcPts val="0"/>
              </a:spcBef>
              <a:defRPr sz="1800"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360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wykres z 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03445" y="274640"/>
            <a:ext cx="10320000" cy="612451"/>
          </a:xfrm>
        </p:spPr>
        <p:txBody>
          <a:bodyPr/>
          <a:lstStyle/>
          <a:p>
            <a:r>
              <a:rPr lang="pl-PL" dirty="0" smtClean="0"/>
              <a:t>Bardzo długi tytuł slajdu / rozdziału</a:t>
            </a:r>
            <a:endParaRPr lang="pl-PL" dirty="0"/>
          </a:p>
        </p:txBody>
      </p:sp>
      <p:sp>
        <p:nvSpPr>
          <p:cNvPr id="6" name="Symbol zastępczy wykresu 4"/>
          <p:cNvSpPr>
            <a:spLocks noGrp="1"/>
          </p:cNvSpPr>
          <p:nvPr>
            <p:ph type="chart" sz="quarter" idx="16"/>
          </p:nvPr>
        </p:nvSpPr>
        <p:spPr>
          <a:xfrm>
            <a:off x="1102784" y="1628106"/>
            <a:ext cx="6361368" cy="4321175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03445" y="908721"/>
            <a:ext cx="10320000" cy="432048"/>
          </a:xfrm>
        </p:spPr>
        <p:txBody>
          <a:bodyPr/>
          <a:lstStyle>
            <a:lvl1pPr>
              <a:defRPr sz="1800">
                <a:solidFill>
                  <a:srgbClr val="003A76"/>
                </a:solidFill>
              </a:defRPr>
            </a:lvl1pPr>
          </a:lstStyle>
          <a:p>
            <a:pPr lvl="0"/>
            <a:r>
              <a:rPr lang="pl-PL" dirty="0" smtClean="0"/>
              <a:t>Podtytuł slajdu / podrozdział</a:t>
            </a:r>
          </a:p>
        </p:txBody>
      </p:sp>
      <p:sp>
        <p:nvSpPr>
          <p:cNvPr id="7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7680176" y="1628106"/>
            <a:ext cx="3743270" cy="4321175"/>
          </a:xfrm>
        </p:spPr>
        <p:txBody>
          <a:bodyPr anchor="t"/>
          <a:lstStyle>
            <a:lvl1pPr>
              <a:spcBef>
                <a:spcPts val="800"/>
              </a:spcBef>
              <a:spcAft>
                <a:spcPts val="800"/>
              </a:spcAft>
              <a:defRPr sz="1800" b="1"/>
            </a:lvl1pPr>
            <a:lvl2pPr>
              <a:spcBef>
                <a:spcPts val="0"/>
              </a:spcBef>
              <a:defRPr sz="1400"/>
            </a:lvl2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328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103445" y="806846"/>
            <a:ext cx="10320000" cy="1109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 smtClean="0">
                <a:solidFill>
                  <a:srgbClr val="0A1D64"/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lang="pl-PL" sz="2400" b="1" dirty="0">
              <a:solidFill>
                <a:srgbClr val="0A1D6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8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103445" y="274640"/>
            <a:ext cx="10320000" cy="612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Bardzo długi tytuł slajdu / rozdziału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17237" y="1484785"/>
            <a:ext cx="10320000" cy="432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0276-5CB6-4BEC-A727-6E87D7939F47}" type="datetimeFigureOut">
              <a:rPr lang="pl-PL" smtClean="0"/>
              <a:t>2017-05-10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4739-C990-4ABE-BBC6-B01EEA12F13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952"/>
            <a:ext cx="12192000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2400" kern="1200">
          <a:solidFill>
            <a:srgbClr val="EF7218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5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agrzewamydonauki.pl/film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123rf.com/photo_8858055_plasterki-granny-smith-apple-na-bialym-tle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103445" y="1932980"/>
            <a:ext cx="10320000" cy="2000076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sz="4300" dirty="0" smtClean="0"/>
              <a:t>Jacek Wójcik</a:t>
            </a:r>
          </a:p>
          <a:p>
            <a:r>
              <a:rPr lang="pl-PL" dirty="0" smtClean="0"/>
              <a:t>jacek.wojcik@termika.pgnig.pl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JAK ZAPEWNIĆ CIĄGŁOŚĆ WIEDZY I DOSTĘP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DO </a:t>
            </a:r>
            <a:r>
              <a:rPr lang="pl-PL" altLang="pl-PL" dirty="0"/>
              <a:t>WYKWALIFIKOWANYCH PRACOWNIKÓW </a:t>
            </a:r>
            <a:br>
              <a:rPr lang="pl-PL" altLang="pl-PL" dirty="0"/>
            </a:br>
            <a:r>
              <a:rPr lang="pl-PL" altLang="pl-PL" dirty="0"/>
              <a:t>W DEFICYTOWYM ZAWODZIE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0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</a:t>
            </a:r>
            <a:endParaRPr lang="pl-PL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051050" y="5301903"/>
            <a:ext cx="5111750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25400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WIĘKSZA ZNAJOMOŚĆ MARKI I USŁUG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051050" y="2060228"/>
            <a:ext cx="5111750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25400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INICJATOR ZMIAN EDUKACYJNYCH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51050" y="4220816"/>
            <a:ext cx="5111750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25400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DOBRY PRACODAWCA W REGIONIE MAZOWIECKIM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051050" y="3141316"/>
            <a:ext cx="5111750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25400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FIRMA ODPOWIEDZIALNA SPOŁECZNIE 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051050" y="980728"/>
            <a:ext cx="5111750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25400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</a:p>
        </p:txBody>
      </p:sp>
      <p:pic>
        <p:nvPicPr>
          <p:cNvPr id="10" name="Picture 24" descr="ANd9GcThXXD6eL_kiC6CVHRdKkmm4grdmRW_DkeZNhcY_W-2QvNrMGtPU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3212753"/>
            <a:ext cx="1344613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 descr="ANd9GcQGbkZpZvtG01SzBgaScrRySHbC5RxyimO5xqslzvMAtaiQ83vYa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053753"/>
            <a:ext cx="13731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wpid-dobry-pracodawca-to-inwestycja-w-przyszlosc-16613ef8476f8fc5edd4cd8cce03ac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4292253"/>
            <a:ext cx="12573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eath_Pstryk_500px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2131666"/>
            <a:ext cx="147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zielon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73341"/>
            <a:ext cx="136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zaokrąglony 14"/>
          <p:cNvSpPr/>
          <p:nvPr/>
        </p:nvSpPr>
        <p:spPr>
          <a:xfrm rot="16200000">
            <a:off x="-1297781" y="3105597"/>
            <a:ext cx="5329238" cy="1079500"/>
          </a:xfrm>
          <a:prstGeom prst="roundRect">
            <a:avLst/>
          </a:prstGeom>
          <a:solidFill>
            <a:srgbClr val="FF6309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KORZYŚCI WIZERUNKOE</a:t>
            </a:r>
          </a:p>
        </p:txBody>
      </p:sp>
    </p:spTree>
    <p:extLst>
      <p:ext uri="{BB962C8B-B14F-4D97-AF65-F5344CB8AC3E}">
        <p14:creationId xmlns:p14="http://schemas.microsoft.com/office/powerpoint/2010/main" val="39515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</a:t>
            </a:r>
            <a:endParaRPr lang="pl-PL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134817" y="2421285"/>
            <a:ext cx="5113338" cy="935038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PRZYWRÓCENIE ZAWODU TECHNIK ENERGETYK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2134817" y="3429348"/>
            <a:ext cx="5113338" cy="935037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PROMOCJA BRANŻY ENERGETYCZNEJ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134817" y="1413223"/>
            <a:ext cx="5111750" cy="935037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WSPÓŁPRACA BIZNESU Z EDUKACJĄ</a:t>
            </a:r>
          </a:p>
        </p:txBody>
      </p:sp>
      <p:pic>
        <p:nvPicPr>
          <p:cNvPr id="9" name="Picture 22" descr="2c37e03a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030" y="2421285"/>
            <a:ext cx="1393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R&amp;eogon;ce z puzzlami z Ziemi&amp;aog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830" y="1373535"/>
            <a:ext cx="13414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2136405" y="5516910"/>
            <a:ext cx="5111750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WSPIERANIE UCZNIÓW W WYBORZE KIERUNKU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ROZWOJU ZAWODOWEGO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2134817" y="4437410"/>
            <a:ext cx="5111750" cy="935038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WSPÓŁPRACA Z SAMORZĄDAMI</a:t>
            </a:r>
          </a:p>
        </p:txBody>
      </p:sp>
      <p:graphicFrame>
        <p:nvGraphicFramePr>
          <p:cNvPr id="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566754"/>
              </p:ext>
            </p:extLst>
          </p:nvPr>
        </p:nvGraphicFramePr>
        <p:xfrm>
          <a:off x="7535492" y="5605810"/>
          <a:ext cx="14303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5" imgW="1905266" imgH="1009791" progId="Paint.Picture">
                  <p:embed/>
                </p:oleObj>
              </mc:Choice>
              <mc:Fallback>
                <p:oleObj name="Bitmap Image" r:id="rId5" imgW="1905266" imgH="1009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492" y="5605810"/>
                        <a:ext cx="143033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rostokąt zaokrąglony 14"/>
          <p:cNvSpPr/>
          <p:nvPr/>
        </p:nvSpPr>
        <p:spPr>
          <a:xfrm rot="16200000">
            <a:off x="-1285452" y="3393629"/>
            <a:ext cx="5329238" cy="1079500"/>
          </a:xfrm>
          <a:prstGeom prst="roundRect">
            <a:avLst/>
          </a:prstGeom>
          <a:solidFill>
            <a:srgbClr val="FF6309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KORZYŚCI SPOŁECZNE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98" y="3356323"/>
            <a:ext cx="1471526" cy="98072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491" y="4498830"/>
            <a:ext cx="1455109" cy="9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340768"/>
            <a:ext cx="7955363" cy="45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3444" y="274640"/>
            <a:ext cx="10897211" cy="612451"/>
          </a:xfrm>
        </p:spPr>
        <p:txBody>
          <a:bodyPr>
            <a:normAutofit fontScale="90000"/>
          </a:bodyPr>
          <a:lstStyle/>
          <a:p>
            <a:r>
              <a:rPr lang="pl-PL" spc="-30" dirty="0"/>
              <a:t>ANALIZA I </a:t>
            </a:r>
            <a:r>
              <a:rPr lang="pl-PL" spc="-30" dirty="0" smtClean="0"/>
              <a:t>DIAGNOZA SYTUACJI </a:t>
            </a:r>
            <a:r>
              <a:rPr lang="pl-PL" spc="-30" dirty="0"/>
              <a:t>WEWNĘTRZNEJ </a:t>
            </a:r>
            <a:r>
              <a:rPr lang="pl-PL" spc="-30" dirty="0" smtClean="0"/>
              <a:t>ORAZ </a:t>
            </a:r>
            <a:r>
              <a:rPr lang="pl-PL" spc="-30" dirty="0"/>
              <a:t>RYNKOWEJ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522" y="2637185"/>
            <a:ext cx="1728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pl-PL" altLang="pl-PL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34696" y="1413223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pl-PL" altLang="pl-PL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97847" y="2060923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  <a:cs typeface="Arial" panose="020B0604020202020204" pitchFamily="34" charset="0"/>
              </a:rPr>
              <a:t>294</a:t>
            </a:r>
          </a:p>
        </p:txBody>
      </p:sp>
      <p:pic>
        <p:nvPicPr>
          <p:cNvPr id="8" name="Picture 10" descr="logo-zagrzewamy-do-nau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256185"/>
            <a:ext cx="11779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zaokrąglony 8"/>
          <p:cNvSpPr/>
          <p:nvPr/>
        </p:nvSpPr>
        <p:spPr>
          <a:xfrm>
            <a:off x="2918346" y="1313211"/>
            <a:ext cx="5903912" cy="1081087"/>
          </a:xfrm>
          <a:prstGeom prst="roundRect">
            <a:avLst/>
          </a:prstGeom>
          <a:solidFill>
            <a:srgbClr val="091B65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Tx/>
              <a:buFontTx/>
              <a:buNone/>
              <a:tabLst>
                <a:tab pos="8661400" algn="r"/>
              </a:tabLst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ODEJŚCIA EMERYTALNE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2918346" y="2635597"/>
            <a:ext cx="5903912" cy="1079500"/>
          </a:xfrm>
          <a:prstGeom prst="roundRect">
            <a:avLst/>
          </a:prstGeom>
          <a:solidFill>
            <a:srgbClr val="091B65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BRAK WYKWALIFIKOWANEJ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KADRY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918346" y="3930997"/>
            <a:ext cx="5903912" cy="1081088"/>
          </a:xfrm>
          <a:prstGeom prst="roundRect">
            <a:avLst/>
          </a:prstGeom>
          <a:solidFill>
            <a:srgbClr val="091B65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BRAK ZAWODU TECHNIK ENERGETYK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2918346" y="5154961"/>
            <a:ext cx="5903912" cy="1081087"/>
          </a:xfrm>
          <a:prstGeom prst="roundRect">
            <a:avLst/>
          </a:prstGeom>
          <a:solidFill>
            <a:srgbClr val="091B65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STATYSTYKI</a:t>
            </a:r>
          </a:p>
        </p:txBody>
      </p:sp>
      <p:sp>
        <p:nvSpPr>
          <p:cNvPr id="13" name="Prostokąt zaokrąglony 12"/>
          <p:cNvSpPr/>
          <p:nvPr/>
        </p:nvSpPr>
        <p:spPr>
          <a:xfrm rot="16200000">
            <a:off x="-213791" y="3248373"/>
            <a:ext cx="5038725" cy="1079500"/>
          </a:xfrm>
          <a:prstGeom prst="roundRect">
            <a:avLst/>
          </a:prstGeom>
          <a:solidFill>
            <a:srgbClr val="FF6309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1" indent="0" algn="ctr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2060"/>
              </a:buClr>
              <a:buSzTx/>
              <a:buFontTx/>
              <a:buNone/>
              <a:tabLst>
                <a:tab pos="8661400" algn="r"/>
              </a:tabLst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DLACZEGO?</a:t>
            </a:r>
          </a:p>
        </p:txBody>
      </p:sp>
    </p:spTree>
    <p:extLst>
      <p:ext uri="{BB962C8B-B14F-4D97-AF65-F5344CB8AC3E}">
        <p14:creationId xmlns:p14="http://schemas.microsoft.com/office/powerpoint/2010/main" val="13445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8" name="Text Box 10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61339" y="1882978"/>
            <a:ext cx="2149475" cy="830997"/>
          </a:xfrm>
          <a:prstGeom prst="rect">
            <a:avLst/>
          </a:prstGeom>
          <a:solidFill>
            <a:srgbClr val="0A1D64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POZYSKANIE WYKWALIFIKOWANYCHPRACOWNIKÓW TECHNICZNYCH</a:t>
            </a:r>
            <a:endParaRPr kumimoji="0" lang="en-GB" altLang="pl-PL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03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2538" y="1196752"/>
            <a:ext cx="4392612" cy="3960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0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72339" y="3152551"/>
            <a:ext cx="517525" cy="10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0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89889" y="3829853"/>
            <a:ext cx="2147887" cy="969496"/>
          </a:xfrm>
          <a:prstGeom prst="rect">
            <a:avLst/>
          </a:prstGeom>
          <a:solidFill>
            <a:srgbClr val="0A1D64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PRZYWRÓCENIE ZAWODU TECHNIK ENERGETYK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pl-PL" sz="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104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5697538" y="4811489"/>
            <a:ext cx="317500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utoShape 104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7346951" y="3231926"/>
            <a:ext cx="341313" cy="1460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10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726420">
            <a:off x="5893594" y="1688083"/>
            <a:ext cx="315913" cy="114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05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5769770" y="4791646"/>
            <a:ext cx="434975" cy="176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1054"/>
          <p:cNvSpPr txBox="1">
            <a:spLocks noChangeArrowheads="1"/>
          </p:cNvSpPr>
          <p:nvPr/>
        </p:nvSpPr>
        <p:spPr bwMode="auto">
          <a:xfrm>
            <a:off x="4664076" y="1339627"/>
            <a:ext cx="2555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de-DE" altLang="pl-PL" sz="10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Oval 1064"/>
          <p:cNvSpPr>
            <a:spLocks noChangeArrowheads="1"/>
          </p:cNvSpPr>
          <p:nvPr/>
        </p:nvSpPr>
        <p:spPr bwMode="auto">
          <a:xfrm>
            <a:off x="7967663" y="1553939"/>
            <a:ext cx="381000" cy="381000"/>
          </a:xfrm>
          <a:prstGeom prst="ellipse">
            <a:avLst/>
          </a:pr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GB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103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45064" y="5084539"/>
            <a:ext cx="2147887" cy="1154112"/>
          </a:xfrm>
          <a:prstGeom prst="rect">
            <a:avLst/>
          </a:prstGeom>
          <a:solidFill>
            <a:srgbClr val="0A1D64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BUDOWANIE ZAANGAŻOWANIA              I ROZWÓJ PRACOWNIKÓW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pl-PL" sz="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1063"/>
          <p:cNvSpPr>
            <a:spLocks noChangeArrowheads="1"/>
          </p:cNvSpPr>
          <p:nvPr/>
        </p:nvSpPr>
        <p:spPr bwMode="auto">
          <a:xfrm>
            <a:off x="4800600" y="4941664"/>
            <a:ext cx="381000" cy="381000"/>
          </a:xfrm>
          <a:prstGeom prst="ellipse">
            <a:avLst/>
          </a:pr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GB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0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47851" y="3428777"/>
            <a:ext cx="2149475" cy="830997"/>
          </a:xfrm>
          <a:prstGeom prst="rect">
            <a:avLst/>
          </a:prstGeom>
          <a:solidFill>
            <a:srgbClr val="0A1D64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BUDOWANIE KULTURY DZIELENIA SIĘ WIEDZĄ WŚRÓD PRACOWNIKÓW</a:t>
            </a:r>
            <a:endParaRPr kumimoji="0" lang="en-GB" altLang="pl-PL" sz="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1062"/>
          <p:cNvSpPr>
            <a:spLocks noChangeArrowheads="1"/>
          </p:cNvSpPr>
          <p:nvPr/>
        </p:nvSpPr>
        <p:spPr bwMode="auto">
          <a:xfrm>
            <a:off x="1631950" y="3284314"/>
            <a:ext cx="381000" cy="381000"/>
          </a:xfrm>
          <a:prstGeom prst="ellipse">
            <a:avLst/>
          </a:pr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GB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10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01839" y="1918419"/>
            <a:ext cx="2149475" cy="461665"/>
          </a:xfrm>
          <a:prstGeom prst="rect">
            <a:avLst/>
          </a:prstGeom>
          <a:solidFill>
            <a:srgbClr val="0A1D64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FIRMA ODPOWIEDZIALNA SPOŁECZNIE</a:t>
            </a:r>
            <a:endParaRPr kumimoji="0" lang="en-GB" altLang="pl-PL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1061"/>
          <p:cNvSpPr>
            <a:spLocks noChangeArrowheads="1"/>
          </p:cNvSpPr>
          <p:nvPr/>
        </p:nvSpPr>
        <p:spPr bwMode="auto">
          <a:xfrm>
            <a:off x="1838325" y="1501551"/>
            <a:ext cx="381000" cy="381000"/>
          </a:xfrm>
          <a:prstGeom prst="ellipse">
            <a:avLst/>
          </a:pr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GB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10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21239" y="1880965"/>
            <a:ext cx="2554287" cy="2435225"/>
          </a:xfrm>
          <a:prstGeom prst="ellipse">
            <a:avLst/>
          </a:prstGeom>
          <a:noFill/>
          <a:ln w="9525" algn="ctr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utoShape 1036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rot="10800000">
            <a:off x="4371976" y="1398364"/>
            <a:ext cx="3457575" cy="34099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3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347" y="19831"/>
                </a:moveTo>
                <a:cubicBezTo>
                  <a:pt x="5534" y="19590"/>
                  <a:pt x="1757" y="15618"/>
                  <a:pt x="1757" y="10800"/>
                </a:cubicBezTo>
                <a:cubicBezTo>
                  <a:pt x="1757" y="5805"/>
                  <a:pt x="5805" y="1757"/>
                  <a:pt x="10800" y="1757"/>
                </a:cubicBezTo>
                <a:cubicBezTo>
                  <a:pt x="15794" y="1757"/>
                  <a:pt x="19843" y="5805"/>
                  <a:pt x="19843" y="10800"/>
                </a:cubicBezTo>
                <a:cubicBezTo>
                  <a:pt x="19843" y="15618"/>
                  <a:pt x="16065" y="19590"/>
                  <a:pt x="11252" y="19831"/>
                </a:cubicBezTo>
                <a:lnTo>
                  <a:pt x="11340" y="21586"/>
                </a:lnTo>
                <a:cubicBezTo>
                  <a:pt x="17088" y="21298"/>
                  <a:pt x="21600" y="1655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554"/>
                  <a:pt x="4511" y="21298"/>
                  <a:pt x="10259" y="21586"/>
                </a:cubicBezTo>
                <a:lnTo>
                  <a:pt x="10347" y="19831"/>
                </a:lnTo>
                <a:close/>
              </a:path>
            </a:pathLst>
          </a:custGeom>
          <a:solidFill>
            <a:srgbClr val="DDDDDD"/>
          </a:solidFill>
          <a:ln w="6350" cap="rnd">
            <a:solidFill>
              <a:srgbClr val="0A1D64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6" name="Freeform 1044"/>
          <p:cNvSpPr>
            <a:spLocks/>
          </p:cNvSpPr>
          <p:nvPr>
            <p:custDataLst>
              <p:tags r:id="rId14"/>
            </p:custDataLst>
          </p:nvPr>
        </p:nvSpPr>
        <p:spPr bwMode="gray">
          <a:xfrm rot="-5400000">
            <a:off x="7576344" y="2799333"/>
            <a:ext cx="195263" cy="444500"/>
          </a:xfrm>
          <a:custGeom>
            <a:avLst/>
            <a:gdLst>
              <a:gd name="T0" fmla="*/ 2147483647 w 178"/>
              <a:gd name="T1" fmla="*/ 0 h 798"/>
              <a:gd name="T2" fmla="*/ 2147483647 w 178"/>
              <a:gd name="T3" fmla="*/ 0 h 798"/>
              <a:gd name="T4" fmla="*/ 0 w 178"/>
              <a:gd name="T5" fmla="*/ 0 h 798"/>
              <a:gd name="T6" fmla="*/ 2147483647 w 178"/>
              <a:gd name="T7" fmla="*/ 0 h 798"/>
              <a:gd name="T8" fmla="*/ 2147483647 w 178"/>
              <a:gd name="T9" fmla="*/ 0 h 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798"/>
              <a:gd name="T17" fmla="*/ 178 w 178"/>
              <a:gd name="T18" fmla="*/ 798 h 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798">
                <a:moveTo>
                  <a:pt x="178" y="89"/>
                </a:moveTo>
                <a:lnTo>
                  <a:pt x="178" y="0"/>
                </a:lnTo>
                <a:lnTo>
                  <a:pt x="0" y="399"/>
                </a:lnTo>
                <a:lnTo>
                  <a:pt x="178" y="798"/>
                </a:lnTo>
                <a:lnTo>
                  <a:pt x="178" y="709"/>
                </a:lnTo>
              </a:path>
            </a:pathLst>
          </a:custGeom>
          <a:solidFill>
            <a:srgbClr val="DDDDDD"/>
          </a:solidFill>
          <a:ln w="6350" cap="rnd" cmpd="sng">
            <a:solidFill>
              <a:srgbClr val="0A1D6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7" name="Freeform 1047"/>
          <p:cNvSpPr>
            <a:spLocks/>
          </p:cNvSpPr>
          <p:nvPr>
            <p:custDataLst>
              <p:tags r:id="rId15"/>
            </p:custDataLst>
          </p:nvPr>
        </p:nvSpPr>
        <p:spPr bwMode="gray">
          <a:xfrm rot="10800000">
            <a:off x="5980113" y="1355502"/>
            <a:ext cx="203200" cy="423863"/>
          </a:xfrm>
          <a:custGeom>
            <a:avLst/>
            <a:gdLst>
              <a:gd name="T0" fmla="*/ 2147483647 w 178"/>
              <a:gd name="T1" fmla="*/ 0 h 798"/>
              <a:gd name="T2" fmla="*/ 2147483647 w 178"/>
              <a:gd name="T3" fmla="*/ 0 h 798"/>
              <a:gd name="T4" fmla="*/ 0 w 178"/>
              <a:gd name="T5" fmla="*/ 0 h 798"/>
              <a:gd name="T6" fmla="*/ 2147483647 w 178"/>
              <a:gd name="T7" fmla="*/ 0 h 798"/>
              <a:gd name="T8" fmla="*/ 2147483647 w 178"/>
              <a:gd name="T9" fmla="*/ 0 h 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798"/>
              <a:gd name="T17" fmla="*/ 178 w 178"/>
              <a:gd name="T18" fmla="*/ 798 h 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798">
                <a:moveTo>
                  <a:pt x="178" y="89"/>
                </a:moveTo>
                <a:lnTo>
                  <a:pt x="178" y="0"/>
                </a:lnTo>
                <a:lnTo>
                  <a:pt x="0" y="399"/>
                </a:lnTo>
                <a:lnTo>
                  <a:pt x="178" y="798"/>
                </a:lnTo>
                <a:lnTo>
                  <a:pt x="178" y="709"/>
                </a:lnTo>
              </a:path>
            </a:pathLst>
          </a:custGeom>
          <a:solidFill>
            <a:srgbClr val="DDDDDD"/>
          </a:solidFill>
          <a:ln w="6350" cap="rnd" cmpd="sng">
            <a:solidFill>
              <a:srgbClr val="0A1D6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8" name="Freeform 1053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6072188" y="4444777"/>
            <a:ext cx="203200" cy="423863"/>
          </a:xfrm>
          <a:custGeom>
            <a:avLst/>
            <a:gdLst>
              <a:gd name="T0" fmla="*/ 2147483647 w 178"/>
              <a:gd name="T1" fmla="*/ 0 h 798"/>
              <a:gd name="T2" fmla="*/ 2147483647 w 178"/>
              <a:gd name="T3" fmla="*/ 0 h 798"/>
              <a:gd name="T4" fmla="*/ 0 w 178"/>
              <a:gd name="T5" fmla="*/ 0 h 798"/>
              <a:gd name="T6" fmla="*/ 2147483647 w 178"/>
              <a:gd name="T7" fmla="*/ 0 h 798"/>
              <a:gd name="T8" fmla="*/ 2147483647 w 178"/>
              <a:gd name="T9" fmla="*/ 0 h 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"/>
              <a:gd name="T16" fmla="*/ 0 h 798"/>
              <a:gd name="T17" fmla="*/ 178 w 178"/>
              <a:gd name="T18" fmla="*/ 798 h 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" h="798">
                <a:moveTo>
                  <a:pt x="178" y="89"/>
                </a:moveTo>
                <a:lnTo>
                  <a:pt x="178" y="0"/>
                </a:lnTo>
                <a:lnTo>
                  <a:pt x="0" y="399"/>
                </a:lnTo>
                <a:lnTo>
                  <a:pt x="178" y="798"/>
                </a:lnTo>
                <a:lnTo>
                  <a:pt x="178" y="709"/>
                </a:lnTo>
              </a:path>
            </a:pathLst>
          </a:custGeom>
          <a:solidFill>
            <a:srgbClr val="DDDDDD"/>
          </a:solidFill>
          <a:ln w="6350" cap="rnd" cmpd="sng">
            <a:solidFill>
              <a:srgbClr val="0A1D6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5038726" y="2141314"/>
            <a:ext cx="2087563" cy="1943100"/>
          </a:xfrm>
          <a:prstGeom prst="ellipse">
            <a:avLst/>
          </a:prstGeom>
          <a:solidFill>
            <a:srgbClr val="FF630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ZAPEWNIENIE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DOSTĘPU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WYKWALIFIKOWANEJ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ŚREDNIEJ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KADRY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3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TECHNICZNEJ</a:t>
            </a:r>
            <a:r>
              <a:rPr kumimoji="0" lang="pl-PL" altLang="pl-PL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1063"/>
          <p:cNvSpPr>
            <a:spLocks noChangeArrowheads="1"/>
          </p:cNvSpPr>
          <p:nvPr/>
        </p:nvSpPr>
        <p:spPr bwMode="auto">
          <a:xfrm>
            <a:off x="7824788" y="3619276"/>
            <a:ext cx="381000" cy="381000"/>
          </a:xfrm>
          <a:prstGeom prst="ellipse">
            <a:avLst/>
          </a:prstGeom>
          <a:solidFill>
            <a:srgbClr val="CDCF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pl-PL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GB" altLang="pl-PL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PRZYGOTOWANIE </a:t>
            </a:r>
            <a:r>
              <a:rPr lang="pl-PL" altLang="pl-PL" dirty="0" smtClean="0"/>
              <a:t>ROZWIĄZAŃ</a:t>
            </a:r>
            <a:endParaRPr lang="pl-PL" b="0" dirty="0"/>
          </a:p>
        </p:txBody>
      </p:sp>
      <p:sp>
        <p:nvSpPr>
          <p:cNvPr id="5" name="Schemat blokowy: proces 4"/>
          <p:cNvSpPr/>
          <p:nvPr/>
        </p:nvSpPr>
        <p:spPr>
          <a:xfrm>
            <a:off x="1565179" y="3343045"/>
            <a:ext cx="2520950" cy="1439863"/>
          </a:xfrm>
          <a:prstGeom prst="flowChartProcess">
            <a:avLst/>
          </a:prstGeom>
          <a:solidFill>
            <a:srgbClr val="FFFFFF"/>
          </a:solidFill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0A1D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4" descr="logo-zagrzewamy-do-nau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87" y="4195000"/>
            <a:ext cx="1565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22799" y="4326203"/>
            <a:ext cx="183515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Zespół Szkół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Technicznych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im. T. Kościuszki</a:t>
            </a:r>
          </a:p>
        </p:txBody>
      </p:sp>
      <p:pic>
        <p:nvPicPr>
          <p:cNvPr id="8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63" y="3530767"/>
            <a:ext cx="674687" cy="79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88" y="3457742"/>
            <a:ext cx="1042987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chemat blokowy: proces 9"/>
          <p:cNvSpPr/>
          <p:nvPr/>
        </p:nvSpPr>
        <p:spPr>
          <a:xfrm>
            <a:off x="4755631" y="1556792"/>
            <a:ext cx="2735263" cy="1152525"/>
          </a:xfrm>
          <a:prstGeom prst="flowChartProcess">
            <a:avLst/>
          </a:prstGeom>
          <a:solidFill>
            <a:srgbClr val="FFFFFF"/>
          </a:solidFill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NAWIĄZANIE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WSPÓŁPRACY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 URZĘDAMI MIAST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 UCZELNIAMI WYŻSZYMI</a:t>
            </a:r>
          </a:p>
        </p:txBody>
      </p:sp>
      <p:sp>
        <p:nvSpPr>
          <p:cNvPr id="11" name="Schemat blokowy: proces 10"/>
          <p:cNvSpPr/>
          <p:nvPr/>
        </p:nvSpPr>
        <p:spPr>
          <a:xfrm>
            <a:off x="7995991" y="3876979"/>
            <a:ext cx="2519363" cy="1439862"/>
          </a:xfrm>
          <a:prstGeom prst="flowChartProcess">
            <a:avLst/>
          </a:prstGeom>
          <a:solidFill>
            <a:srgbClr val="FFFFFF"/>
          </a:solidFill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OPRACOWANIE STRATEGII DZIAŁANIA</a:t>
            </a:r>
          </a:p>
        </p:txBody>
      </p:sp>
      <p:sp>
        <p:nvSpPr>
          <p:cNvPr id="12" name="Strzałka w lewo, w prawo i w górę 11"/>
          <p:cNvSpPr/>
          <p:nvPr/>
        </p:nvSpPr>
        <p:spPr>
          <a:xfrm>
            <a:off x="4272509" y="2826848"/>
            <a:ext cx="3483371" cy="2304529"/>
          </a:xfrm>
          <a:prstGeom prst="leftRightUpArrow">
            <a:avLst/>
          </a:prstGeom>
          <a:noFill/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Schemat blokowy: proces 12"/>
          <p:cNvSpPr/>
          <p:nvPr/>
        </p:nvSpPr>
        <p:spPr>
          <a:xfrm>
            <a:off x="4654329" y="10804833"/>
            <a:ext cx="2520950" cy="1439863"/>
          </a:xfrm>
          <a:prstGeom prst="flowChartProcess">
            <a:avLst/>
          </a:prstGeom>
          <a:solidFill>
            <a:srgbClr val="FFFFFF"/>
          </a:solidFill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0A1D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chemat blokowy: proces 14"/>
          <p:cNvSpPr/>
          <p:nvPr/>
        </p:nvSpPr>
        <p:spPr>
          <a:xfrm>
            <a:off x="1549625" y="4931437"/>
            <a:ext cx="2520950" cy="1439863"/>
          </a:xfrm>
          <a:prstGeom prst="flowChartProcess">
            <a:avLst/>
          </a:prstGeom>
          <a:solidFill>
            <a:srgbClr val="FFFFFF"/>
          </a:solidFill>
          <a:ln w="25400" cap="flat" cmpd="sng" algn="ctr">
            <a:solidFill>
              <a:srgbClr val="0A1D6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0A1D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Obraz 19" descr="image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33" y="5072988"/>
            <a:ext cx="7810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Obraz 1" descr="image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09" y="4960807"/>
            <a:ext cx="10382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WDROŻENIE </a:t>
            </a:r>
            <a:r>
              <a:rPr lang="pl-PL" altLang="pl-PL" dirty="0"/>
              <a:t>SKUTECZNYCH ROZWIĄZAŃ</a:t>
            </a:r>
            <a:endParaRPr lang="pl-PL" dirty="0"/>
          </a:p>
        </p:txBody>
      </p:sp>
      <p:sp>
        <p:nvSpPr>
          <p:cNvPr id="5" name="Dowolny kształt 4"/>
          <p:cNvSpPr>
            <a:spLocks noChangeArrowheads="1"/>
          </p:cNvSpPr>
          <p:nvPr/>
        </p:nvSpPr>
        <p:spPr bwMode="auto">
          <a:xfrm>
            <a:off x="2548428" y="1124744"/>
            <a:ext cx="7129463" cy="615950"/>
          </a:xfrm>
          <a:custGeom>
            <a:avLst/>
            <a:gdLst>
              <a:gd name="T0" fmla="*/ 0 w 6120202"/>
              <a:gd name="T1" fmla="*/ 61595 h 615068"/>
              <a:gd name="T2" fmla="*/ 20986 w 6120202"/>
              <a:gd name="T3" fmla="*/ 18041 h 615068"/>
              <a:gd name="T4" fmla="*/ 71650 w 6120202"/>
              <a:gd name="T5" fmla="*/ 0 h 615068"/>
              <a:gd name="T6" fmla="*/ 7057812 w 6120202"/>
              <a:gd name="T7" fmla="*/ 0 h 615068"/>
              <a:gd name="T8" fmla="*/ 7108476 w 6120202"/>
              <a:gd name="T9" fmla="*/ 18041 h 615068"/>
              <a:gd name="T10" fmla="*/ 7129463 w 6120202"/>
              <a:gd name="T11" fmla="*/ 61595 h 615068"/>
              <a:gd name="T12" fmla="*/ 7129463 w 6120202"/>
              <a:gd name="T13" fmla="*/ 554355 h 615068"/>
              <a:gd name="T14" fmla="*/ 7108476 w 6120202"/>
              <a:gd name="T15" fmla="*/ 597909 h 615068"/>
              <a:gd name="T16" fmla="*/ 7057812 w 6120202"/>
              <a:gd name="T17" fmla="*/ 615950 h 615068"/>
              <a:gd name="T18" fmla="*/ 71650 w 6120202"/>
              <a:gd name="T19" fmla="*/ 615950 h 615068"/>
              <a:gd name="T20" fmla="*/ 20986 w 6120202"/>
              <a:gd name="T21" fmla="*/ 597909 h 615068"/>
              <a:gd name="T22" fmla="*/ 0 w 6120202"/>
              <a:gd name="T23" fmla="*/ 554355 h 615068"/>
              <a:gd name="T24" fmla="*/ 0 w 6120202"/>
              <a:gd name="T25" fmla="*/ 61595 h 6150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20202"/>
              <a:gd name="T40" fmla="*/ 0 h 615068"/>
              <a:gd name="T41" fmla="*/ 6120202 w 6120202"/>
              <a:gd name="T42" fmla="*/ 615068 h 6150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20202" h="615068">
                <a:moveTo>
                  <a:pt x="0" y="61507"/>
                </a:moveTo>
                <a:cubicBezTo>
                  <a:pt x="0" y="45194"/>
                  <a:pt x="6480" y="29550"/>
                  <a:pt x="18015" y="18015"/>
                </a:cubicBezTo>
                <a:cubicBezTo>
                  <a:pt x="29550" y="6480"/>
                  <a:pt x="45194" y="0"/>
                  <a:pt x="61507" y="0"/>
                </a:cubicBezTo>
                <a:lnTo>
                  <a:pt x="6058695" y="0"/>
                </a:lnTo>
                <a:cubicBezTo>
                  <a:pt x="6075008" y="0"/>
                  <a:pt x="6090652" y="6480"/>
                  <a:pt x="6102187" y="18015"/>
                </a:cubicBezTo>
                <a:cubicBezTo>
                  <a:pt x="6113722" y="29550"/>
                  <a:pt x="6120202" y="45194"/>
                  <a:pt x="6120202" y="61507"/>
                </a:cubicBezTo>
                <a:lnTo>
                  <a:pt x="6120202" y="553561"/>
                </a:lnTo>
                <a:cubicBezTo>
                  <a:pt x="6120202" y="569874"/>
                  <a:pt x="6113722" y="585518"/>
                  <a:pt x="6102187" y="597053"/>
                </a:cubicBezTo>
                <a:cubicBezTo>
                  <a:pt x="6090652" y="608588"/>
                  <a:pt x="6075008" y="615068"/>
                  <a:pt x="6058695" y="615068"/>
                </a:cubicBezTo>
                <a:lnTo>
                  <a:pt x="61507" y="615068"/>
                </a:lnTo>
                <a:cubicBezTo>
                  <a:pt x="45194" y="615068"/>
                  <a:pt x="29550" y="608588"/>
                  <a:pt x="18015" y="597053"/>
                </a:cubicBezTo>
                <a:cubicBezTo>
                  <a:pt x="6480" y="585518"/>
                  <a:pt x="0" y="569874"/>
                  <a:pt x="0" y="553561"/>
                </a:cubicBezTo>
                <a:lnTo>
                  <a:pt x="0" y="61507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4215" tIns="94215" rIns="94215" bIns="9421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Dowolny kształt 5"/>
          <p:cNvSpPr>
            <a:spLocks noChangeArrowheads="1"/>
          </p:cNvSpPr>
          <p:nvPr/>
        </p:nvSpPr>
        <p:spPr bwMode="auto">
          <a:xfrm>
            <a:off x="2548428" y="1916906"/>
            <a:ext cx="1655763" cy="1658938"/>
          </a:xfrm>
          <a:custGeom>
            <a:avLst/>
            <a:gdLst>
              <a:gd name="T0" fmla="*/ 0 w 1988989"/>
              <a:gd name="T1" fmla="*/ 165894 h 1660193"/>
              <a:gd name="T2" fmla="*/ 40479 w 1988989"/>
              <a:gd name="T3" fmla="*/ 48589 h 1660193"/>
              <a:gd name="T4" fmla="*/ 138205 w 1988989"/>
              <a:gd name="T5" fmla="*/ 0 h 1660193"/>
              <a:gd name="T6" fmla="*/ 1517558 w 1988989"/>
              <a:gd name="T7" fmla="*/ 0 h 1660193"/>
              <a:gd name="T8" fmla="*/ 1615284 w 1988989"/>
              <a:gd name="T9" fmla="*/ 48589 h 1660193"/>
              <a:gd name="T10" fmla="*/ 1655763 w 1988989"/>
              <a:gd name="T11" fmla="*/ 165894 h 1660193"/>
              <a:gd name="T12" fmla="*/ 1655763 w 1988989"/>
              <a:gd name="T13" fmla="*/ 1493045 h 1660193"/>
              <a:gd name="T14" fmla="*/ 1615284 w 1988989"/>
              <a:gd name="T15" fmla="*/ 1610349 h 1660193"/>
              <a:gd name="T16" fmla="*/ 1517558 w 1988989"/>
              <a:gd name="T17" fmla="*/ 1658938 h 1660193"/>
              <a:gd name="T18" fmla="*/ 138205 w 1988989"/>
              <a:gd name="T19" fmla="*/ 1658938 h 1660193"/>
              <a:gd name="T20" fmla="*/ 40479 w 1988989"/>
              <a:gd name="T21" fmla="*/ 1610349 h 1660193"/>
              <a:gd name="T22" fmla="*/ 0 w 1988989"/>
              <a:gd name="T23" fmla="*/ 1493045 h 1660193"/>
              <a:gd name="T24" fmla="*/ 0 w 1988989"/>
              <a:gd name="T25" fmla="*/ 165894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8989"/>
              <a:gd name="T40" fmla="*/ 0 h 1660193"/>
              <a:gd name="T41" fmla="*/ 1988989 w 1988989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8989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822970" y="0"/>
                </a:lnTo>
                <a:cubicBezTo>
                  <a:pt x="1867001" y="0"/>
                  <a:pt x="1909229" y="17491"/>
                  <a:pt x="1940363" y="48626"/>
                </a:cubicBezTo>
                <a:cubicBezTo>
                  <a:pt x="1971498" y="79761"/>
                  <a:pt x="1988989" y="121988"/>
                  <a:pt x="1988989" y="166019"/>
                </a:cubicBezTo>
                <a:lnTo>
                  <a:pt x="1988989" y="1494174"/>
                </a:lnTo>
                <a:cubicBezTo>
                  <a:pt x="1988989" y="1538205"/>
                  <a:pt x="1971498" y="1580433"/>
                  <a:pt x="1940363" y="1611567"/>
                </a:cubicBezTo>
                <a:cubicBezTo>
                  <a:pt x="1909228" y="1642702"/>
                  <a:pt x="1867001" y="1660193"/>
                  <a:pt x="1822970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4215" tIns="94215" rIns="94215" bIns="9421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7" name="Dowolny kształt 6"/>
          <p:cNvSpPr>
            <a:spLocks noChangeArrowheads="1"/>
          </p:cNvSpPr>
          <p:nvPr/>
        </p:nvSpPr>
        <p:spPr bwMode="auto">
          <a:xfrm>
            <a:off x="4421678" y="1916907"/>
            <a:ext cx="1655763" cy="1655763"/>
          </a:xfrm>
          <a:custGeom>
            <a:avLst/>
            <a:gdLst>
              <a:gd name="T0" fmla="*/ 0 w 1900030"/>
              <a:gd name="T1" fmla="*/ 162943 h 1660193"/>
              <a:gd name="T2" fmla="*/ 18558 w 1900030"/>
              <a:gd name="T3" fmla="*/ 47725 h 1660193"/>
              <a:gd name="T4" fmla="*/ 63362 w 1900030"/>
              <a:gd name="T5" fmla="*/ 0 h 1660193"/>
              <a:gd name="T6" fmla="*/ 661783 w 1900030"/>
              <a:gd name="T7" fmla="*/ 0 h 1660193"/>
              <a:gd name="T8" fmla="*/ 706587 w 1900030"/>
              <a:gd name="T9" fmla="*/ 47725 h 1660193"/>
              <a:gd name="T10" fmla="*/ 725145 w 1900030"/>
              <a:gd name="T11" fmla="*/ 162943 h 1660193"/>
              <a:gd name="T12" fmla="*/ 725145 w 1900030"/>
              <a:gd name="T13" fmla="*/ 1466487 h 1660193"/>
              <a:gd name="T14" fmla="*/ 706587 w 1900030"/>
              <a:gd name="T15" fmla="*/ 1581705 h 1660193"/>
              <a:gd name="T16" fmla="*/ 661783 w 1900030"/>
              <a:gd name="T17" fmla="*/ 1629430 h 1660193"/>
              <a:gd name="T18" fmla="*/ 63362 w 1900030"/>
              <a:gd name="T19" fmla="*/ 1629430 h 1660193"/>
              <a:gd name="T20" fmla="*/ 18558 w 1900030"/>
              <a:gd name="T21" fmla="*/ 1581705 h 1660193"/>
              <a:gd name="T22" fmla="*/ 0 w 1900030"/>
              <a:gd name="T23" fmla="*/ 1466487 h 1660193"/>
              <a:gd name="T24" fmla="*/ 0 w 1900030"/>
              <a:gd name="T25" fmla="*/ 162943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A2DAF4">
              <a:alpha val="85097"/>
            </a:srgbClr>
          </a:solidFill>
          <a:ln w="25400">
            <a:solidFill>
              <a:srgbClr val="0A1D6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Dowolny kształt 7"/>
          <p:cNvSpPr>
            <a:spLocks noChangeArrowheads="1"/>
          </p:cNvSpPr>
          <p:nvPr/>
        </p:nvSpPr>
        <p:spPr bwMode="auto">
          <a:xfrm>
            <a:off x="6221903" y="1916906"/>
            <a:ext cx="1655763" cy="1658938"/>
          </a:xfrm>
          <a:custGeom>
            <a:avLst/>
            <a:gdLst>
              <a:gd name="T0" fmla="*/ 0 w 1900030"/>
              <a:gd name="T1" fmla="*/ 165144 h 1660193"/>
              <a:gd name="T2" fmla="*/ 18558 w 1900030"/>
              <a:gd name="T3" fmla="*/ 48367 h 1660193"/>
              <a:gd name="T4" fmla="*/ 63362 w 1900030"/>
              <a:gd name="T5" fmla="*/ 0 h 1660193"/>
              <a:gd name="T6" fmla="*/ 661783 w 1900030"/>
              <a:gd name="T7" fmla="*/ 0 h 1660193"/>
              <a:gd name="T8" fmla="*/ 706587 w 1900030"/>
              <a:gd name="T9" fmla="*/ 48367 h 1660193"/>
              <a:gd name="T10" fmla="*/ 725145 w 1900030"/>
              <a:gd name="T11" fmla="*/ 165144 h 1660193"/>
              <a:gd name="T12" fmla="*/ 725145 w 1900030"/>
              <a:gd name="T13" fmla="*/ 1486286 h 1660193"/>
              <a:gd name="T14" fmla="*/ 706587 w 1900030"/>
              <a:gd name="T15" fmla="*/ 1603059 h 1660193"/>
              <a:gd name="T16" fmla="*/ 661783 w 1900030"/>
              <a:gd name="T17" fmla="*/ 1651429 h 1660193"/>
              <a:gd name="T18" fmla="*/ 63362 w 1900030"/>
              <a:gd name="T19" fmla="*/ 1651429 h 1660193"/>
              <a:gd name="T20" fmla="*/ 18558 w 1900030"/>
              <a:gd name="T21" fmla="*/ 1603059 h 1660193"/>
              <a:gd name="T22" fmla="*/ 0 w 1900030"/>
              <a:gd name="T23" fmla="*/ 1486286 h 1660193"/>
              <a:gd name="T24" fmla="*/ 0 w 1900030"/>
              <a:gd name="T25" fmla="*/ 165144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A2DAF4">
              <a:alpha val="85097"/>
            </a:srgbClr>
          </a:solidFill>
          <a:ln w="25400">
            <a:solidFill>
              <a:srgbClr val="0A1D6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Dowolny kształt 8"/>
          <p:cNvSpPr>
            <a:spLocks noChangeArrowheads="1"/>
          </p:cNvSpPr>
          <p:nvPr/>
        </p:nvSpPr>
        <p:spPr bwMode="auto">
          <a:xfrm>
            <a:off x="8020540" y="1916906"/>
            <a:ext cx="1657350" cy="1658938"/>
          </a:xfrm>
          <a:custGeom>
            <a:avLst/>
            <a:gdLst>
              <a:gd name="T0" fmla="*/ 0 w 1900030"/>
              <a:gd name="T1" fmla="*/ 165144 h 1660193"/>
              <a:gd name="T2" fmla="*/ 18683 w 1900030"/>
              <a:gd name="T3" fmla="*/ 48367 h 1660193"/>
              <a:gd name="T4" fmla="*/ 63787 w 1900030"/>
              <a:gd name="T5" fmla="*/ 0 h 1660193"/>
              <a:gd name="T6" fmla="*/ 666236 w 1900030"/>
              <a:gd name="T7" fmla="*/ 0 h 1660193"/>
              <a:gd name="T8" fmla="*/ 711341 w 1900030"/>
              <a:gd name="T9" fmla="*/ 48367 h 1660193"/>
              <a:gd name="T10" fmla="*/ 730023 w 1900030"/>
              <a:gd name="T11" fmla="*/ 165144 h 1660193"/>
              <a:gd name="T12" fmla="*/ 730023 w 1900030"/>
              <a:gd name="T13" fmla="*/ 1486286 h 1660193"/>
              <a:gd name="T14" fmla="*/ 711341 w 1900030"/>
              <a:gd name="T15" fmla="*/ 1603059 h 1660193"/>
              <a:gd name="T16" fmla="*/ 666236 w 1900030"/>
              <a:gd name="T17" fmla="*/ 1651429 h 1660193"/>
              <a:gd name="T18" fmla="*/ 63787 w 1900030"/>
              <a:gd name="T19" fmla="*/ 1651429 h 1660193"/>
              <a:gd name="T20" fmla="*/ 18683 w 1900030"/>
              <a:gd name="T21" fmla="*/ 1603059 h 1660193"/>
              <a:gd name="T22" fmla="*/ 0 w 1900030"/>
              <a:gd name="T23" fmla="*/ 1486286 h 1660193"/>
              <a:gd name="T24" fmla="*/ 0 w 1900030"/>
              <a:gd name="T25" fmla="*/ 165144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A2DAF4">
              <a:alpha val="85097"/>
            </a:srgbClr>
          </a:solidFill>
          <a:ln w="25400">
            <a:solidFill>
              <a:srgbClr val="0A1D6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548427" y="2275681"/>
            <a:ext cx="1728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cs typeface="Arial" panose="020B0604020202020204" pitchFamily="34" charset="0"/>
              </a:rPr>
              <a:t>Program Mentoringu Pracowniczego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421677" y="2348706"/>
            <a:ext cx="1728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>
                <a:solidFill>
                  <a:srgbClr val="0A1D64"/>
                </a:solidFill>
                <a:cs typeface="Arial" panose="020B0604020202020204" pitchFamily="34" charset="0"/>
              </a:rPr>
              <a:t>Praktyki zawodowe dla uczniów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238572" y="2348706"/>
            <a:ext cx="1728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>
                <a:solidFill>
                  <a:srgbClr val="0A1D64"/>
                </a:solidFill>
                <a:cs typeface="Arial" panose="020B0604020202020204" pitchFamily="34" charset="0"/>
              </a:rPr>
              <a:t>Warsztaty </a:t>
            </a:r>
            <a:r>
              <a:rPr lang="pl-PL" altLang="pl-PL" sz="1600" b="1" dirty="0" smtClean="0">
                <a:solidFill>
                  <a:srgbClr val="0A1D64"/>
                </a:solidFill>
                <a:cs typeface="Arial" panose="020B0604020202020204" pitchFamily="34" charset="0"/>
              </a:rPr>
              <a:t>techniczne</a:t>
            </a:r>
            <a:endParaRPr lang="pl-PL" altLang="pl-PL" sz="1600" b="1" dirty="0">
              <a:solidFill>
                <a:srgbClr val="0A1D64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8022127" y="2348706"/>
            <a:ext cx="1728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 smtClean="0">
                <a:solidFill>
                  <a:srgbClr val="0A1D64"/>
                </a:solidFill>
                <a:cs typeface="Arial" panose="020B0604020202020204" pitchFamily="34" charset="0"/>
              </a:rPr>
              <a:t>Warsztaty miękkie</a:t>
            </a:r>
            <a:endParaRPr lang="pl-PL" altLang="pl-PL" sz="1600" b="1" dirty="0">
              <a:solidFill>
                <a:srgbClr val="0A1D64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485052" y="1340644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l-PL" altLang="pl-PL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485053" y="1267620"/>
            <a:ext cx="504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  <a:cs typeface="Arial" panose="020B0604020202020204" pitchFamily="34" charset="0"/>
              </a:rPr>
              <a:t>Moduły programu Zagrzewamy do nauki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952" y="3717131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rtyna.tuscher\AppData\Local\Microsoft\Windows\Temporary Internet Files\Content.Outlook\1VLY3DOS\IMG_99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78" y="3713957"/>
            <a:ext cx="34575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\\Pszkdiskstation\employer_branding\PGNiG TERMIKA\_edycja_V\zdjecia\od Piwnickiego\PGNiG Termika ZdN\Warsztaty Szmulki 11022014\IMG_12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03" y="3720306"/>
            <a:ext cx="3260725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Documents and Settings\PSZKJUST\Pulpit\praktyki zdjęcia do raportu\Zdjęcia na Galę Podsumowującą\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40" y="3720307"/>
            <a:ext cx="326231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Documents and Settings\PSZKJUST\Pulpit\praktyki zdjęcia do raportu\Zdjęcia na Galę Podsumowującą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5" y="3860006"/>
            <a:ext cx="2970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\\Pszkdiskstation\employer_branding\PGNiG TERMIKA\_edycja_V\zdjecia\od Piwnickiego\PGNiG Termika ZdN\Radom 28012014\IMG_08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53" y="3860006"/>
            <a:ext cx="2970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1" descr="DSC018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66" y="3860006"/>
            <a:ext cx="3082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2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WDROŻENIE SKUTECZNYCH ROZWIĄZAŃ</a:t>
            </a:r>
            <a:endParaRPr lang="pl-PL" dirty="0"/>
          </a:p>
        </p:txBody>
      </p:sp>
      <p:sp>
        <p:nvSpPr>
          <p:cNvPr id="5" name="Dowolny kształt 4"/>
          <p:cNvSpPr>
            <a:spLocks noChangeArrowheads="1"/>
          </p:cNvSpPr>
          <p:nvPr/>
        </p:nvSpPr>
        <p:spPr bwMode="auto">
          <a:xfrm>
            <a:off x="2135560" y="4220618"/>
            <a:ext cx="1655763" cy="1660525"/>
          </a:xfrm>
          <a:custGeom>
            <a:avLst/>
            <a:gdLst>
              <a:gd name="T0" fmla="*/ 0 w 1900030"/>
              <a:gd name="T1" fmla="*/ 166052 h 1660193"/>
              <a:gd name="T2" fmla="*/ 42375 w 1900030"/>
              <a:gd name="T3" fmla="*/ 48636 h 1660193"/>
              <a:gd name="T4" fmla="*/ 144676 w 1900030"/>
              <a:gd name="T5" fmla="*/ 0 h 1660193"/>
              <a:gd name="T6" fmla="*/ 1511087 w 1900030"/>
              <a:gd name="T7" fmla="*/ 0 h 1660193"/>
              <a:gd name="T8" fmla="*/ 1613388 w 1900030"/>
              <a:gd name="T9" fmla="*/ 48636 h 1660193"/>
              <a:gd name="T10" fmla="*/ 1655763 w 1900030"/>
              <a:gd name="T11" fmla="*/ 166052 h 1660193"/>
              <a:gd name="T12" fmla="*/ 1655763 w 1900030"/>
              <a:gd name="T13" fmla="*/ 1494473 h 1660193"/>
              <a:gd name="T14" fmla="*/ 1613388 w 1900030"/>
              <a:gd name="T15" fmla="*/ 1611889 h 1660193"/>
              <a:gd name="T16" fmla="*/ 1511087 w 1900030"/>
              <a:gd name="T17" fmla="*/ 1660525 h 1660193"/>
              <a:gd name="T18" fmla="*/ 144676 w 1900030"/>
              <a:gd name="T19" fmla="*/ 1660525 h 1660193"/>
              <a:gd name="T20" fmla="*/ 42375 w 1900030"/>
              <a:gd name="T21" fmla="*/ 1611889 h 1660193"/>
              <a:gd name="T22" fmla="*/ 0 w 1900030"/>
              <a:gd name="T23" fmla="*/ 1494473 h 1660193"/>
              <a:gd name="T24" fmla="*/ 0 w 1900030"/>
              <a:gd name="T25" fmla="*/ 166052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6" name="Dowolny kształt 5"/>
          <p:cNvSpPr>
            <a:spLocks noChangeArrowheads="1"/>
          </p:cNvSpPr>
          <p:nvPr/>
        </p:nvSpPr>
        <p:spPr bwMode="auto">
          <a:xfrm>
            <a:off x="3935784" y="4220618"/>
            <a:ext cx="1728788" cy="1660525"/>
          </a:xfrm>
          <a:custGeom>
            <a:avLst/>
            <a:gdLst>
              <a:gd name="T0" fmla="*/ 0 w 1900030"/>
              <a:gd name="T1" fmla="*/ 166052 h 1660193"/>
              <a:gd name="T2" fmla="*/ 44244 w 1900030"/>
              <a:gd name="T3" fmla="*/ 48636 h 1660193"/>
              <a:gd name="T4" fmla="*/ 151056 w 1900030"/>
              <a:gd name="T5" fmla="*/ 0 h 1660193"/>
              <a:gd name="T6" fmla="*/ 1577732 w 1900030"/>
              <a:gd name="T7" fmla="*/ 0 h 1660193"/>
              <a:gd name="T8" fmla="*/ 1684544 w 1900030"/>
              <a:gd name="T9" fmla="*/ 48636 h 1660193"/>
              <a:gd name="T10" fmla="*/ 1728788 w 1900030"/>
              <a:gd name="T11" fmla="*/ 166052 h 1660193"/>
              <a:gd name="T12" fmla="*/ 1728788 w 1900030"/>
              <a:gd name="T13" fmla="*/ 1494473 h 1660193"/>
              <a:gd name="T14" fmla="*/ 1684544 w 1900030"/>
              <a:gd name="T15" fmla="*/ 1611889 h 1660193"/>
              <a:gd name="T16" fmla="*/ 1577732 w 1900030"/>
              <a:gd name="T17" fmla="*/ 1660525 h 1660193"/>
              <a:gd name="T18" fmla="*/ 151056 w 1900030"/>
              <a:gd name="T19" fmla="*/ 1660525 h 1660193"/>
              <a:gd name="T20" fmla="*/ 44244 w 1900030"/>
              <a:gd name="T21" fmla="*/ 1611889 h 1660193"/>
              <a:gd name="T22" fmla="*/ 0 w 1900030"/>
              <a:gd name="T23" fmla="*/ 1494473 h 1660193"/>
              <a:gd name="T24" fmla="*/ 0 w 1900030"/>
              <a:gd name="T25" fmla="*/ 166052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7" name="Dowolny kształt 6"/>
          <p:cNvSpPr>
            <a:spLocks noChangeArrowheads="1"/>
          </p:cNvSpPr>
          <p:nvPr/>
        </p:nvSpPr>
        <p:spPr bwMode="auto">
          <a:xfrm>
            <a:off x="7609260" y="4220618"/>
            <a:ext cx="1655763" cy="1660525"/>
          </a:xfrm>
          <a:custGeom>
            <a:avLst/>
            <a:gdLst>
              <a:gd name="T0" fmla="*/ 0 w 1900030"/>
              <a:gd name="T1" fmla="*/ 166052 h 1660193"/>
              <a:gd name="T2" fmla="*/ 42375 w 1900030"/>
              <a:gd name="T3" fmla="*/ 48636 h 1660193"/>
              <a:gd name="T4" fmla="*/ 144676 w 1900030"/>
              <a:gd name="T5" fmla="*/ 0 h 1660193"/>
              <a:gd name="T6" fmla="*/ 1511087 w 1900030"/>
              <a:gd name="T7" fmla="*/ 0 h 1660193"/>
              <a:gd name="T8" fmla="*/ 1613388 w 1900030"/>
              <a:gd name="T9" fmla="*/ 48636 h 1660193"/>
              <a:gd name="T10" fmla="*/ 1655763 w 1900030"/>
              <a:gd name="T11" fmla="*/ 166052 h 1660193"/>
              <a:gd name="T12" fmla="*/ 1655763 w 1900030"/>
              <a:gd name="T13" fmla="*/ 1494473 h 1660193"/>
              <a:gd name="T14" fmla="*/ 1613388 w 1900030"/>
              <a:gd name="T15" fmla="*/ 1611889 h 1660193"/>
              <a:gd name="T16" fmla="*/ 1511087 w 1900030"/>
              <a:gd name="T17" fmla="*/ 1660525 h 1660193"/>
              <a:gd name="T18" fmla="*/ 144676 w 1900030"/>
              <a:gd name="T19" fmla="*/ 1660525 h 1660193"/>
              <a:gd name="T20" fmla="*/ 42375 w 1900030"/>
              <a:gd name="T21" fmla="*/ 1611889 h 1660193"/>
              <a:gd name="T22" fmla="*/ 0 w 1900030"/>
              <a:gd name="T23" fmla="*/ 1494473 h 1660193"/>
              <a:gd name="T24" fmla="*/ 0 w 1900030"/>
              <a:gd name="T25" fmla="*/ 166052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" name="Dowolny kształt 7"/>
          <p:cNvSpPr>
            <a:spLocks noChangeArrowheads="1"/>
          </p:cNvSpPr>
          <p:nvPr/>
        </p:nvSpPr>
        <p:spPr bwMode="auto">
          <a:xfrm>
            <a:off x="5809034" y="4220618"/>
            <a:ext cx="1657350" cy="1660525"/>
          </a:xfrm>
          <a:custGeom>
            <a:avLst/>
            <a:gdLst>
              <a:gd name="T0" fmla="*/ 0 w 1900030"/>
              <a:gd name="T1" fmla="*/ 166052 h 1660193"/>
              <a:gd name="T2" fmla="*/ 42415 w 1900030"/>
              <a:gd name="T3" fmla="*/ 48636 h 1660193"/>
              <a:gd name="T4" fmla="*/ 144814 w 1900030"/>
              <a:gd name="T5" fmla="*/ 0 h 1660193"/>
              <a:gd name="T6" fmla="*/ 1512536 w 1900030"/>
              <a:gd name="T7" fmla="*/ 0 h 1660193"/>
              <a:gd name="T8" fmla="*/ 1614935 w 1900030"/>
              <a:gd name="T9" fmla="*/ 48636 h 1660193"/>
              <a:gd name="T10" fmla="*/ 1657350 w 1900030"/>
              <a:gd name="T11" fmla="*/ 166052 h 1660193"/>
              <a:gd name="T12" fmla="*/ 1657350 w 1900030"/>
              <a:gd name="T13" fmla="*/ 1494473 h 1660193"/>
              <a:gd name="T14" fmla="*/ 1614935 w 1900030"/>
              <a:gd name="T15" fmla="*/ 1611889 h 1660193"/>
              <a:gd name="T16" fmla="*/ 1512536 w 1900030"/>
              <a:gd name="T17" fmla="*/ 1660525 h 1660193"/>
              <a:gd name="T18" fmla="*/ 144814 w 1900030"/>
              <a:gd name="T19" fmla="*/ 1660525 h 1660193"/>
              <a:gd name="T20" fmla="*/ 42415 w 1900030"/>
              <a:gd name="T21" fmla="*/ 1611889 h 1660193"/>
              <a:gd name="T22" fmla="*/ 0 w 1900030"/>
              <a:gd name="T23" fmla="*/ 1494473 h 1660193"/>
              <a:gd name="T24" fmla="*/ 0 w 1900030"/>
              <a:gd name="T25" fmla="*/ 166052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935784" y="4652417"/>
            <a:ext cx="1728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cs typeface="Arial" panose="020B0604020202020204" pitchFamily="34" charset="0"/>
              </a:rPr>
              <a:t>Promocja szkół wśród gimnazjalistów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135559" y="4723855"/>
            <a:ext cx="1728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>
                <a:solidFill>
                  <a:srgbClr val="FFFFFF"/>
                </a:solidFill>
                <a:cs typeface="Arial" panose="020B0604020202020204" pitchFamily="34" charset="0"/>
              </a:rPr>
              <a:t>Program Stypendialny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809034" y="4580980"/>
            <a:ext cx="17287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>
                <a:solidFill>
                  <a:srgbClr val="FFFFFF"/>
                </a:solidFill>
                <a:cs typeface="Arial" panose="020B0604020202020204" pitchFamily="34" charset="0"/>
              </a:rPr>
              <a:t>Działania skierowane do uczniów szkół partnerskich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7609259" y="4723855"/>
            <a:ext cx="1728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Wsparcie finansowe szkół</a:t>
            </a:r>
            <a:endParaRPr lang="pl-PL" altLang="pl-PL" sz="16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48" y="2275929"/>
            <a:ext cx="21605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olny kształt 13"/>
          <p:cNvSpPr>
            <a:spLocks noChangeArrowheads="1"/>
          </p:cNvSpPr>
          <p:nvPr/>
        </p:nvSpPr>
        <p:spPr bwMode="auto">
          <a:xfrm>
            <a:off x="2135560" y="1556792"/>
            <a:ext cx="7129463" cy="615950"/>
          </a:xfrm>
          <a:custGeom>
            <a:avLst/>
            <a:gdLst>
              <a:gd name="T0" fmla="*/ 0 w 6120202"/>
              <a:gd name="T1" fmla="*/ 61595 h 615068"/>
              <a:gd name="T2" fmla="*/ 20986 w 6120202"/>
              <a:gd name="T3" fmla="*/ 18041 h 615068"/>
              <a:gd name="T4" fmla="*/ 71650 w 6120202"/>
              <a:gd name="T5" fmla="*/ 0 h 615068"/>
              <a:gd name="T6" fmla="*/ 7057812 w 6120202"/>
              <a:gd name="T7" fmla="*/ 0 h 615068"/>
              <a:gd name="T8" fmla="*/ 7108476 w 6120202"/>
              <a:gd name="T9" fmla="*/ 18041 h 615068"/>
              <a:gd name="T10" fmla="*/ 7129463 w 6120202"/>
              <a:gd name="T11" fmla="*/ 61595 h 615068"/>
              <a:gd name="T12" fmla="*/ 7129463 w 6120202"/>
              <a:gd name="T13" fmla="*/ 554355 h 615068"/>
              <a:gd name="T14" fmla="*/ 7108476 w 6120202"/>
              <a:gd name="T15" fmla="*/ 597909 h 615068"/>
              <a:gd name="T16" fmla="*/ 7057812 w 6120202"/>
              <a:gd name="T17" fmla="*/ 615950 h 615068"/>
              <a:gd name="T18" fmla="*/ 71650 w 6120202"/>
              <a:gd name="T19" fmla="*/ 615950 h 615068"/>
              <a:gd name="T20" fmla="*/ 20986 w 6120202"/>
              <a:gd name="T21" fmla="*/ 597909 h 615068"/>
              <a:gd name="T22" fmla="*/ 0 w 6120202"/>
              <a:gd name="T23" fmla="*/ 554355 h 615068"/>
              <a:gd name="T24" fmla="*/ 0 w 6120202"/>
              <a:gd name="T25" fmla="*/ 61595 h 6150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20202"/>
              <a:gd name="T40" fmla="*/ 0 h 615068"/>
              <a:gd name="T41" fmla="*/ 6120202 w 6120202"/>
              <a:gd name="T42" fmla="*/ 615068 h 6150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20202" h="615068">
                <a:moveTo>
                  <a:pt x="0" y="61507"/>
                </a:moveTo>
                <a:cubicBezTo>
                  <a:pt x="0" y="45194"/>
                  <a:pt x="6480" y="29550"/>
                  <a:pt x="18015" y="18015"/>
                </a:cubicBezTo>
                <a:cubicBezTo>
                  <a:pt x="29550" y="6480"/>
                  <a:pt x="45194" y="0"/>
                  <a:pt x="61507" y="0"/>
                </a:cubicBezTo>
                <a:lnTo>
                  <a:pt x="6058695" y="0"/>
                </a:lnTo>
                <a:cubicBezTo>
                  <a:pt x="6075008" y="0"/>
                  <a:pt x="6090652" y="6480"/>
                  <a:pt x="6102187" y="18015"/>
                </a:cubicBezTo>
                <a:cubicBezTo>
                  <a:pt x="6113722" y="29550"/>
                  <a:pt x="6120202" y="45194"/>
                  <a:pt x="6120202" y="61507"/>
                </a:cubicBezTo>
                <a:lnTo>
                  <a:pt x="6120202" y="553561"/>
                </a:lnTo>
                <a:cubicBezTo>
                  <a:pt x="6120202" y="569874"/>
                  <a:pt x="6113722" y="585518"/>
                  <a:pt x="6102187" y="597053"/>
                </a:cubicBezTo>
                <a:cubicBezTo>
                  <a:pt x="6090652" y="608588"/>
                  <a:pt x="6075008" y="615068"/>
                  <a:pt x="6058695" y="615068"/>
                </a:cubicBezTo>
                <a:lnTo>
                  <a:pt x="61507" y="615068"/>
                </a:lnTo>
                <a:cubicBezTo>
                  <a:pt x="45194" y="615068"/>
                  <a:pt x="29550" y="608588"/>
                  <a:pt x="18015" y="597053"/>
                </a:cubicBezTo>
                <a:cubicBezTo>
                  <a:pt x="6480" y="585518"/>
                  <a:pt x="0" y="569874"/>
                  <a:pt x="0" y="553561"/>
                </a:cubicBezTo>
                <a:lnTo>
                  <a:pt x="0" y="61507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4215" tIns="94215" rIns="94215" bIns="9421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072185" y="1699668"/>
            <a:ext cx="504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  <a:cs typeface="Arial" panose="020B0604020202020204" pitchFamily="34" charset="0"/>
              </a:rPr>
              <a:t>Moduły programu Zagrzewamy do nauki</a:t>
            </a:r>
          </a:p>
        </p:txBody>
      </p:sp>
      <p:pic>
        <p:nvPicPr>
          <p:cNvPr id="16" name="Picture 2" descr="C:\Documents and Settings\PSZKJUST\Pulpit\praktyki zdjęcia do raportu\Zdjęcia na Galę Podsumowującą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98" y="2288629"/>
            <a:ext cx="27892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\\Pszkdiskstation\employer_branding\PGNiG TERMIKA\_edycja_V\zdjecia\Zdjęcia do raportu\Przekładki\Rozdział 7_Promocja zawodu technik energet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47" y="2248942"/>
            <a:ext cx="27813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Documents and Settings\PSZKJUST\Pulpit\praktyki zdjęcia do raportu\Zdjęcia na Galę Podsumowującą\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722" y="2275929"/>
            <a:ext cx="27813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4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dirty="0"/>
              <a:t>PRZYGOTOWANIE I WDROŻENIE SKUTECZNYCH ROZWIĄZAŃ</a:t>
            </a:r>
            <a:endParaRPr lang="pl-PL" dirty="0"/>
          </a:p>
        </p:txBody>
      </p:sp>
      <p:sp>
        <p:nvSpPr>
          <p:cNvPr id="23" name="Dowolny kształt 6"/>
          <p:cNvSpPr>
            <a:spLocks noChangeArrowheads="1"/>
          </p:cNvSpPr>
          <p:nvPr/>
        </p:nvSpPr>
        <p:spPr bwMode="auto">
          <a:xfrm>
            <a:off x="2349896" y="1484784"/>
            <a:ext cx="7129463" cy="615950"/>
          </a:xfrm>
          <a:custGeom>
            <a:avLst/>
            <a:gdLst>
              <a:gd name="T0" fmla="*/ 0 w 6120202"/>
              <a:gd name="T1" fmla="*/ 61860 h 615068"/>
              <a:gd name="T2" fmla="*/ 33174 w 6120202"/>
              <a:gd name="T3" fmla="*/ 18119 h 615068"/>
              <a:gd name="T4" fmla="*/ 113264 w 6120202"/>
              <a:gd name="T5" fmla="*/ 0 h 615068"/>
              <a:gd name="T6" fmla="*/ 11156893 w 6120202"/>
              <a:gd name="T7" fmla="*/ 0 h 615068"/>
              <a:gd name="T8" fmla="*/ 11236983 w 6120202"/>
              <a:gd name="T9" fmla="*/ 18119 h 615068"/>
              <a:gd name="T10" fmla="*/ 11270158 w 6120202"/>
              <a:gd name="T11" fmla="*/ 61860 h 615068"/>
              <a:gd name="T12" fmla="*/ 11270158 w 6120202"/>
              <a:gd name="T13" fmla="*/ 556743 h 615068"/>
              <a:gd name="T14" fmla="*/ 11236983 w 6120202"/>
              <a:gd name="T15" fmla="*/ 600485 h 615068"/>
              <a:gd name="T16" fmla="*/ 11156893 w 6120202"/>
              <a:gd name="T17" fmla="*/ 618604 h 615068"/>
              <a:gd name="T18" fmla="*/ 113264 w 6120202"/>
              <a:gd name="T19" fmla="*/ 618604 h 615068"/>
              <a:gd name="T20" fmla="*/ 33174 w 6120202"/>
              <a:gd name="T21" fmla="*/ 600485 h 615068"/>
              <a:gd name="T22" fmla="*/ 0 w 6120202"/>
              <a:gd name="T23" fmla="*/ 556743 h 615068"/>
              <a:gd name="T24" fmla="*/ 0 w 6120202"/>
              <a:gd name="T25" fmla="*/ 61860 h 6150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120202"/>
              <a:gd name="T40" fmla="*/ 0 h 615068"/>
              <a:gd name="T41" fmla="*/ 6120202 w 6120202"/>
              <a:gd name="T42" fmla="*/ 615068 h 6150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120202" h="615068">
                <a:moveTo>
                  <a:pt x="0" y="61507"/>
                </a:moveTo>
                <a:cubicBezTo>
                  <a:pt x="0" y="45194"/>
                  <a:pt x="6480" y="29550"/>
                  <a:pt x="18015" y="18015"/>
                </a:cubicBezTo>
                <a:cubicBezTo>
                  <a:pt x="29550" y="6480"/>
                  <a:pt x="45194" y="0"/>
                  <a:pt x="61507" y="0"/>
                </a:cubicBezTo>
                <a:lnTo>
                  <a:pt x="6058695" y="0"/>
                </a:lnTo>
                <a:cubicBezTo>
                  <a:pt x="6075008" y="0"/>
                  <a:pt x="6090652" y="6480"/>
                  <a:pt x="6102187" y="18015"/>
                </a:cubicBezTo>
                <a:cubicBezTo>
                  <a:pt x="6113722" y="29550"/>
                  <a:pt x="6120202" y="45194"/>
                  <a:pt x="6120202" y="61507"/>
                </a:cubicBezTo>
                <a:lnTo>
                  <a:pt x="6120202" y="553561"/>
                </a:lnTo>
                <a:cubicBezTo>
                  <a:pt x="6120202" y="569874"/>
                  <a:pt x="6113722" y="585518"/>
                  <a:pt x="6102187" y="597053"/>
                </a:cubicBezTo>
                <a:cubicBezTo>
                  <a:pt x="6090652" y="608588"/>
                  <a:pt x="6075008" y="615068"/>
                  <a:pt x="6058695" y="615068"/>
                </a:cubicBezTo>
                <a:lnTo>
                  <a:pt x="61507" y="615068"/>
                </a:lnTo>
                <a:cubicBezTo>
                  <a:pt x="45194" y="615068"/>
                  <a:pt x="29550" y="608588"/>
                  <a:pt x="18015" y="597053"/>
                </a:cubicBezTo>
                <a:cubicBezTo>
                  <a:pt x="6480" y="585518"/>
                  <a:pt x="0" y="569874"/>
                  <a:pt x="0" y="553561"/>
                </a:cubicBezTo>
                <a:lnTo>
                  <a:pt x="0" y="61507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94215" tIns="94215" rIns="94215" bIns="9421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4" name="Dowolny kształt 23"/>
          <p:cNvSpPr>
            <a:spLocks noChangeArrowheads="1"/>
          </p:cNvSpPr>
          <p:nvPr/>
        </p:nvSpPr>
        <p:spPr bwMode="auto">
          <a:xfrm>
            <a:off x="2349896" y="2276946"/>
            <a:ext cx="1655763" cy="1658938"/>
          </a:xfrm>
          <a:custGeom>
            <a:avLst/>
            <a:gdLst>
              <a:gd name="T0" fmla="*/ 0 w 1988989"/>
              <a:gd name="T1" fmla="*/ 165519 h 1660193"/>
              <a:gd name="T2" fmla="*/ 23352 w 1988989"/>
              <a:gd name="T3" fmla="*/ 48478 h 1660193"/>
              <a:gd name="T4" fmla="*/ 79730 w 1988989"/>
              <a:gd name="T5" fmla="*/ 0 h 1660193"/>
              <a:gd name="T6" fmla="*/ 875472 w 1988989"/>
              <a:gd name="T7" fmla="*/ 0 h 1660193"/>
              <a:gd name="T8" fmla="*/ 931851 w 1988989"/>
              <a:gd name="T9" fmla="*/ 48478 h 1660193"/>
              <a:gd name="T10" fmla="*/ 955202 w 1988989"/>
              <a:gd name="T11" fmla="*/ 165519 h 1660193"/>
              <a:gd name="T12" fmla="*/ 955202 w 1988989"/>
              <a:gd name="T13" fmla="*/ 1489661 h 1660193"/>
              <a:gd name="T14" fmla="*/ 931851 w 1988989"/>
              <a:gd name="T15" fmla="*/ 1606701 h 1660193"/>
              <a:gd name="T16" fmla="*/ 875472 w 1988989"/>
              <a:gd name="T17" fmla="*/ 1655179 h 1660193"/>
              <a:gd name="T18" fmla="*/ 79730 w 1988989"/>
              <a:gd name="T19" fmla="*/ 1655179 h 1660193"/>
              <a:gd name="T20" fmla="*/ 23352 w 1988989"/>
              <a:gd name="T21" fmla="*/ 1606701 h 1660193"/>
              <a:gd name="T22" fmla="*/ 0 w 1988989"/>
              <a:gd name="T23" fmla="*/ 1489661 h 1660193"/>
              <a:gd name="T24" fmla="*/ 0 w 1988989"/>
              <a:gd name="T25" fmla="*/ 165519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88989"/>
              <a:gd name="T40" fmla="*/ 0 h 1660193"/>
              <a:gd name="T41" fmla="*/ 1988989 w 1988989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88989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822970" y="0"/>
                </a:lnTo>
                <a:cubicBezTo>
                  <a:pt x="1867001" y="0"/>
                  <a:pt x="1909229" y="17491"/>
                  <a:pt x="1940363" y="48626"/>
                </a:cubicBezTo>
                <a:cubicBezTo>
                  <a:pt x="1971498" y="79761"/>
                  <a:pt x="1988989" y="121988"/>
                  <a:pt x="1988989" y="166019"/>
                </a:cubicBezTo>
                <a:lnTo>
                  <a:pt x="1988989" y="1494174"/>
                </a:lnTo>
                <a:cubicBezTo>
                  <a:pt x="1988989" y="1538205"/>
                  <a:pt x="1971498" y="1580433"/>
                  <a:pt x="1940363" y="1611567"/>
                </a:cubicBezTo>
                <a:cubicBezTo>
                  <a:pt x="1909228" y="1642702"/>
                  <a:pt x="1867001" y="1660193"/>
                  <a:pt x="1822970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5" name="Dowolny kształt 9"/>
          <p:cNvSpPr>
            <a:spLocks noChangeArrowheads="1"/>
          </p:cNvSpPr>
          <p:nvPr/>
        </p:nvSpPr>
        <p:spPr bwMode="auto">
          <a:xfrm>
            <a:off x="7823596" y="2264246"/>
            <a:ext cx="1655763" cy="1655763"/>
          </a:xfrm>
          <a:custGeom>
            <a:avLst/>
            <a:gdLst>
              <a:gd name="T0" fmla="*/ 0 w 1900030"/>
              <a:gd name="T1" fmla="*/ 159071 h 1660193"/>
              <a:gd name="T2" fmla="*/ 5379 w 1900030"/>
              <a:gd name="T3" fmla="*/ 46591 h 1660193"/>
              <a:gd name="T4" fmla="*/ 18363 w 1900030"/>
              <a:gd name="T5" fmla="*/ 0 h 1660193"/>
              <a:gd name="T6" fmla="*/ 191803 w 1900030"/>
              <a:gd name="T7" fmla="*/ 0 h 1660193"/>
              <a:gd name="T8" fmla="*/ 204788 w 1900030"/>
              <a:gd name="T9" fmla="*/ 46591 h 1660193"/>
              <a:gd name="T10" fmla="*/ 210167 w 1900030"/>
              <a:gd name="T11" fmla="*/ 159071 h 1660193"/>
              <a:gd name="T12" fmla="*/ 210167 w 1900030"/>
              <a:gd name="T13" fmla="*/ 1431642 h 1660193"/>
              <a:gd name="T14" fmla="*/ 204788 w 1900030"/>
              <a:gd name="T15" fmla="*/ 1544123 h 1660193"/>
              <a:gd name="T16" fmla="*/ 191803 w 1900030"/>
              <a:gd name="T17" fmla="*/ 1590714 h 1660193"/>
              <a:gd name="T18" fmla="*/ 18363 w 1900030"/>
              <a:gd name="T19" fmla="*/ 1590714 h 1660193"/>
              <a:gd name="T20" fmla="*/ 5379 w 1900030"/>
              <a:gd name="T21" fmla="*/ 1544123 h 1660193"/>
              <a:gd name="T22" fmla="*/ 0 w 1900030"/>
              <a:gd name="T23" fmla="*/ 1431642 h 1660193"/>
              <a:gd name="T24" fmla="*/ 0 w 1900030"/>
              <a:gd name="T25" fmla="*/ 159071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A2DAF4">
              <a:alpha val="85097"/>
            </a:srgbClr>
          </a:solidFill>
          <a:ln w="25400">
            <a:solidFill>
              <a:srgbClr val="0A1D6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srgbClr val="0A1D64"/>
                </a:solidFill>
                <a:cs typeface="Arial" panose="020B0604020202020204" pitchFamily="34" charset="0"/>
              </a:rPr>
              <a:t>Warsztaty </a:t>
            </a:r>
            <a:r>
              <a:rPr lang="pl-PL" altLang="pl-PL" sz="1600" b="1" dirty="0" smtClean="0">
                <a:solidFill>
                  <a:srgbClr val="0A1D64"/>
                </a:solidFill>
                <a:cs typeface="Arial" panose="020B0604020202020204" pitchFamily="34" charset="0"/>
              </a:rPr>
              <a:t>miękkie</a:t>
            </a:r>
            <a:endParaRPr lang="pl-PL" altLang="pl-PL" sz="1600" b="1" dirty="0">
              <a:solidFill>
                <a:srgbClr val="0A1D64"/>
              </a:solidFill>
              <a:cs typeface="Arial" panose="020B0604020202020204" pitchFamily="34" charset="0"/>
            </a:endParaRPr>
          </a:p>
        </p:txBody>
      </p:sp>
      <p:sp>
        <p:nvSpPr>
          <p:cNvPr id="26" name="Dowolny kształt 11"/>
          <p:cNvSpPr>
            <a:spLocks noChangeArrowheads="1"/>
          </p:cNvSpPr>
          <p:nvPr/>
        </p:nvSpPr>
        <p:spPr bwMode="auto">
          <a:xfrm>
            <a:off x="4186634" y="2288059"/>
            <a:ext cx="1655762" cy="1658937"/>
          </a:xfrm>
          <a:custGeom>
            <a:avLst/>
            <a:gdLst>
              <a:gd name="T0" fmla="*/ 0 w 1900030"/>
              <a:gd name="T1" fmla="*/ 164023 h 1660193"/>
              <a:gd name="T2" fmla="*/ 5379 w 1900030"/>
              <a:gd name="T3" fmla="*/ 48039 h 1660193"/>
              <a:gd name="T4" fmla="*/ 18363 w 1900030"/>
              <a:gd name="T5" fmla="*/ 0 h 1660193"/>
              <a:gd name="T6" fmla="*/ 191801 w 1900030"/>
              <a:gd name="T7" fmla="*/ 0 h 1660193"/>
              <a:gd name="T8" fmla="*/ 204786 w 1900030"/>
              <a:gd name="T9" fmla="*/ 48039 h 1660193"/>
              <a:gd name="T10" fmla="*/ 210164 w 1900030"/>
              <a:gd name="T11" fmla="*/ 164023 h 1660193"/>
              <a:gd name="T12" fmla="*/ 210164 w 1900030"/>
              <a:gd name="T13" fmla="*/ 1476193 h 1660193"/>
              <a:gd name="T14" fmla="*/ 204786 w 1900030"/>
              <a:gd name="T15" fmla="*/ 1592174 h 1660193"/>
              <a:gd name="T16" fmla="*/ 191801 w 1900030"/>
              <a:gd name="T17" fmla="*/ 1640214 h 1660193"/>
              <a:gd name="T18" fmla="*/ 18363 w 1900030"/>
              <a:gd name="T19" fmla="*/ 1640214 h 1660193"/>
              <a:gd name="T20" fmla="*/ 5379 w 1900030"/>
              <a:gd name="T21" fmla="*/ 1592174 h 1660193"/>
              <a:gd name="T22" fmla="*/ 0 w 1900030"/>
              <a:gd name="T23" fmla="*/ 1476193 h 1660193"/>
              <a:gd name="T24" fmla="*/ 0 w 1900030"/>
              <a:gd name="T25" fmla="*/ 164023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A2DAF4">
              <a:alpha val="85097"/>
            </a:srgbClr>
          </a:solidFill>
          <a:ln w="25400">
            <a:solidFill>
              <a:srgbClr val="0A1D6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Dowolny kształt 13"/>
          <p:cNvSpPr>
            <a:spLocks noChangeArrowheads="1"/>
          </p:cNvSpPr>
          <p:nvPr/>
        </p:nvSpPr>
        <p:spPr bwMode="auto">
          <a:xfrm>
            <a:off x="6044009" y="2264246"/>
            <a:ext cx="1657350" cy="1658938"/>
          </a:xfrm>
          <a:custGeom>
            <a:avLst/>
            <a:gdLst>
              <a:gd name="T0" fmla="*/ 0 w 1900030"/>
              <a:gd name="T1" fmla="*/ 164024 h 1660193"/>
              <a:gd name="T2" fmla="*/ 5461 w 1900030"/>
              <a:gd name="T3" fmla="*/ 48040 h 1660193"/>
              <a:gd name="T4" fmla="*/ 18648 w 1900030"/>
              <a:gd name="T5" fmla="*/ 0 h 1660193"/>
              <a:gd name="T6" fmla="*/ 194765 w 1900030"/>
              <a:gd name="T7" fmla="*/ 0 h 1660193"/>
              <a:gd name="T8" fmla="*/ 207951 w 1900030"/>
              <a:gd name="T9" fmla="*/ 48040 h 1660193"/>
              <a:gd name="T10" fmla="*/ 213413 w 1900030"/>
              <a:gd name="T11" fmla="*/ 164024 h 1660193"/>
              <a:gd name="T12" fmla="*/ 213413 w 1900030"/>
              <a:gd name="T13" fmla="*/ 1476204 h 1660193"/>
              <a:gd name="T14" fmla="*/ 207951 w 1900030"/>
              <a:gd name="T15" fmla="*/ 1592186 h 1660193"/>
              <a:gd name="T16" fmla="*/ 194765 w 1900030"/>
              <a:gd name="T17" fmla="*/ 1640227 h 1660193"/>
              <a:gd name="T18" fmla="*/ 18648 w 1900030"/>
              <a:gd name="T19" fmla="*/ 1640227 h 1660193"/>
              <a:gd name="T20" fmla="*/ 5461 w 1900030"/>
              <a:gd name="T21" fmla="*/ 1592186 h 1660193"/>
              <a:gd name="T22" fmla="*/ 0 w 1900030"/>
              <a:gd name="T23" fmla="*/ 1476204 h 1660193"/>
              <a:gd name="T24" fmla="*/ 0 w 1900030"/>
              <a:gd name="T25" fmla="*/ 164024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A2DAF4">
              <a:alpha val="85097"/>
            </a:srgbClr>
          </a:solidFill>
          <a:ln w="25400">
            <a:solidFill>
              <a:srgbClr val="0A1D6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349896" y="2635721"/>
            <a:ext cx="1728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Program Mentoringu Pracowniczego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185839" y="2659687"/>
            <a:ext cx="1728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 smtClean="0">
                <a:solidFill>
                  <a:srgbClr val="0A1D64"/>
                </a:solidFill>
                <a:cs typeface="Arial" panose="020B0604020202020204" pitchFamily="34" charset="0"/>
              </a:rPr>
              <a:t>Praktyki zawodowe dla uczniów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6021782" y="2780049"/>
            <a:ext cx="1728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 smtClean="0">
                <a:solidFill>
                  <a:srgbClr val="0A1D64"/>
                </a:solidFill>
                <a:cs typeface="Arial" panose="020B0604020202020204" pitchFamily="34" charset="0"/>
              </a:rPr>
              <a:t>Warsztaty techniczne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3286521" y="1700684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pl-PL" altLang="pl-PL" sz="800" b="1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286521" y="1627659"/>
            <a:ext cx="5040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2000" b="1" smtClean="0">
                <a:solidFill>
                  <a:srgbClr val="FFFFFF"/>
                </a:solidFill>
                <a:cs typeface="Arial" panose="020B0604020202020204" pitchFamily="34" charset="0"/>
              </a:rPr>
              <a:t>Moduły programu Zagrzewamy do nauki</a:t>
            </a:r>
          </a:p>
        </p:txBody>
      </p:sp>
      <p:sp>
        <p:nvSpPr>
          <p:cNvPr id="34" name="Dowolny kształt 8"/>
          <p:cNvSpPr>
            <a:spLocks noChangeArrowheads="1"/>
          </p:cNvSpPr>
          <p:nvPr/>
        </p:nvSpPr>
        <p:spPr bwMode="auto">
          <a:xfrm>
            <a:off x="2349896" y="4148609"/>
            <a:ext cx="1655763" cy="1660525"/>
          </a:xfrm>
          <a:custGeom>
            <a:avLst/>
            <a:gdLst>
              <a:gd name="T0" fmla="*/ 0 w 1900030"/>
              <a:gd name="T1" fmla="*/ 166151 h 1660193"/>
              <a:gd name="T2" fmla="*/ 28043 w 1900030"/>
              <a:gd name="T3" fmla="*/ 48666 h 1660193"/>
              <a:gd name="T4" fmla="*/ 95744 w 1900030"/>
              <a:gd name="T5" fmla="*/ 0 h 1660193"/>
              <a:gd name="T6" fmla="*/ 1000006 w 1900030"/>
              <a:gd name="T7" fmla="*/ 0 h 1660193"/>
              <a:gd name="T8" fmla="*/ 1067707 w 1900030"/>
              <a:gd name="T9" fmla="*/ 48666 h 1660193"/>
              <a:gd name="T10" fmla="*/ 1095750 w 1900030"/>
              <a:gd name="T11" fmla="*/ 166151 h 1660193"/>
              <a:gd name="T12" fmla="*/ 1095750 w 1900030"/>
              <a:gd name="T13" fmla="*/ 1495370 h 1660193"/>
              <a:gd name="T14" fmla="*/ 1067707 w 1900030"/>
              <a:gd name="T15" fmla="*/ 1612855 h 1660193"/>
              <a:gd name="T16" fmla="*/ 1000006 w 1900030"/>
              <a:gd name="T17" fmla="*/ 1661521 h 1660193"/>
              <a:gd name="T18" fmla="*/ 95744 w 1900030"/>
              <a:gd name="T19" fmla="*/ 1661521 h 1660193"/>
              <a:gd name="T20" fmla="*/ 28043 w 1900030"/>
              <a:gd name="T21" fmla="*/ 1612855 h 1660193"/>
              <a:gd name="T22" fmla="*/ 0 w 1900030"/>
              <a:gd name="T23" fmla="*/ 1495370 h 1660193"/>
              <a:gd name="T24" fmla="*/ 0 w 1900030"/>
              <a:gd name="T25" fmla="*/ 166151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5" name="Dowolny kształt 10"/>
          <p:cNvSpPr>
            <a:spLocks noChangeArrowheads="1"/>
          </p:cNvSpPr>
          <p:nvPr/>
        </p:nvSpPr>
        <p:spPr bwMode="auto">
          <a:xfrm>
            <a:off x="4150121" y="4148609"/>
            <a:ext cx="1728788" cy="1660525"/>
          </a:xfrm>
          <a:custGeom>
            <a:avLst/>
            <a:gdLst>
              <a:gd name="T0" fmla="*/ 0 w 1900030"/>
              <a:gd name="T1" fmla="*/ 166151 h 1660193"/>
              <a:gd name="T2" fmla="*/ 33327 w 1900030"/>
              <a:gd name="T3" fmla="*/ 48666 h 1660193"/>
              <a:gd name="T4" fmla="*/ 113784 w 1900030"/>
              <a:gd name="T5" fmla="*/ 0 h 1660193"/>
              <a:gd name="T6" fmla="*/ 1188439 w 1900030"/>
              <a:gd name="T7" fmla="*/ 0 h 1660193"/>
              <a:gd name="T8" fmla="*/ 1268897 w 1900030"/>
              <a:gd name="T9" fmla="*/ 48666 h 1660193"/>
              <a:gd name="T10" fmla="*/ 1302224 w 1900030"/>
              <a:gd name="T11" fmla="*/ 166151 h 1660193"/>
              <a:gd name="T12" fmla="*/ 1302224 w 1900030"/>
              <a:gd name="T13" fmla="*/ 1495370 h 1660193"/>
              <a:gd name="T14" fmla="*/ 1268897 w 1900030"/>
              <a:gd name="T15" fmla="*/ 1612855 h 1660193"/>
              <a:gd name="T16" fmla="*/ 1188439 w 1900030"/>
              <a:gd name="T17" fmla="*/ 1661521 h 1660193"/>
              <a:gd name="T18" fmla="*/ 113784 w 1900030"/>
              <a:gd name="T19" fmla="*/ 1661521 h 1660193"/>
              <a:gd name="T20" fmla="*/ 33327 w 1900030"/>
              <a:gd name="T21" fmla="*/ 1612855 h 1660193"/>
              <a:gd name="T22" fmla="*/ 0 w 1900030"/>
              <a:gd name="T23" fmla="*/ 1495370 h 1660193"/>
              <a:gd name="T24" fmla="*/ 0 w 1900030"/>
              <a:gd name="T25" fmla="*/ 166151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6" name="Dowolny kształt 12"/>
          <p:cNvSpPr>
            <a:spLocks noChangeArrowheads="1"/>
          </p:cNvSpPr>
          <p:nvPr/>
        </p:nvSpPr>
        <p:spPr bwMode="auto">
          <a:xfrm>
            <a:off x="7823596" y="4148609"/>
            <a:ext cx="1655763" cy="1660525"/>
          </a:xfrm>
          <a:custGeom>
            <a:avLst/>
            <a:gdLst>
              <a:gd name="T0" fmla="*/ 0 w 1900030"/>
              <a:gd name="T1" fmla="*/ 166151 h 1660193"/>
              <a:gd name="T2" fmla="*/ 28043 w 1900030"/>
              <a:gd name="T3" fmla="*/ 48666 h 1660193"/>
              <a:gd name="T4" fmla="*/ 95744 w 1900030"/>
              <a:gd name="T5" fmla="*/ 0 h 1660193"/>
              <a:gd name="T6" fmla="*/ 1000006 w 1900030"/>
              <a:gd name="T7" fmla="*/ 0 h 1660193"/>
              <a:gd name="T8" fmla="*/ 1067707 w 1900030"/>
              <a:gd name="T9" fmla="*/ 48666 h 1660193"/>
              <a:gd name="T10" fmla="*/ 1095750 w 1900030"/>
              <a:gd name="T11" fmla="*/ 166151 h 1660193"/>
              <a:gd name="T12" fmla="*/ 1095750 w 1900030"/>
              <a:gd name="T13" fmla="*/ 1495370 h 1660193"/>
              <a:gd name="T14" fmla="*/ 1067707 w 1900030"/>
              <a:gd name="T15" fmla="*/ 1612855 h 1660193"/>
              <a:gd name="T16" fmla="*/ 1000006 w 1900030"/>
              <a:gd name="T17" fmla="*/ 1661521 h 1660193"/>
              <a:gd name="T18" fmla="*/ 95744 w 1900030"/>
              <a:gd name="T19" fmla="*/ 1661521 h 1660193"/>
              <a:gd name="T20" fmla="*/ 28043 w 1900030"/>
              <a:gd name="T21" fmla="*/ 1612855 h 1660193"/>
              <a:gd name="T22" fmla="*/ 0 w 1900030"/>
              <a:gd name="T23" fmla="*/ 1495370 h 1660193"/>
              <a:gd name="T24" fmla="*/ 0 w 1900030"/>
              <a:gd name="T25" fmla="*/ 166151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7" name="Dowolny kształt 14"/>
          <p:cNvSpPr>
            <a:spLocks noChangeArrowheads="1"/>
          </p:cNvSpPr>
          <p:nvPr/>
        </p:nvSpPr>
        <p:spPr bwMode="auto">
          <a:xfrm>
            <a:off x="6023371" y="4148609"/>
            <a:ext cx="1657350" cy="1660525"/>
          </a:xfrm>
          <a:custGeom>
            <a:avLst/>
            <a:gdLst>
              <a:gd name="T0" fmla="*/ 0 w 1900030"/>
              <a:gd name="T1" fmla="*/ 166151 h 1660193"/>
              <a:gd name="T2" fmla="*/ 28150 w 1900030"/>
              <a:gd name="T3" fmla="*/ 48666 h 1660193"/>
              <a:gd name="T4" fmla="*/ 96111 w 1900030"/>
              <a:gd name="T5" fmla="*/ 0 h 1660193"/>
              <a:gd name="T6" fmla="*/ 1003845 w 1900030"/>
              <a:gd name="T7" fmla="*/ 0 h 1660193"/>
              <a:gd name="T8" fmla="*/ 1071807 w 1900030"/>
              <a:gd name="T9" fmla="*/ 48666 h 1660193"/>
              <a:gd name="T10" fmla="*/ 1099956 w 1900030"/>
              <a:gd name="T11" fmla="*/ 166151 h 1660193"/>
              <a:gd name="T12" fmla="*/ 1099956 w 1900030"/>
              <a:gd name="T13" fmla="*/ 1495370 h 1660193"/>
              <a:gd name="T14" fmla="*/ 1071807 w 1900030"/>
              <a:gd name="T15" fmla="*/ 1612855 h 1660193"/>
              <a:gd name="T16" fmla="*/ 1003845 w 1900030"/>
              <a:gd name="T17" fmla="*/ 1661521 h 1660193"/>
              <a:gd name="T18" fmla="*/ 96111 w 1900030"/>
              <a:gd name="T19" fmla="*/ 1661521 h 1660193"/>
              <a:gd name="T20" fmla="*/ 28150 w 1900030"/>
              <a:gd name="T21" fmla="*/ 1612855 h 1660193"/>
              <a:gd name="T22" fmla="*/ 0 w 1900030"/>
              <a:gd name="T23" fmla="*/ 1495370 h 1660193"/>
              <a:gd name="T24" fmla="*/ 0 w 1900030"/>
              <a:gd name="T25" fmla="*/ 166151 h 166019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0030"/>
              <a:gd name="T40" fmla="*/ 0 h 1660193"/>
              <a:gd name="T41" fmla="*/ 1900030 w 1900030"/>
              <a:gd name="T42" fmla="*/ 1660193 h 166019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0030" h="1660193">
                <a:moveTo>
                  <a:pt x="0" y="166019"/>
                </a:moveTo>
                <a:cubicBezTo>
                  <a:pt x="0" y="121988"/>
                  <a:pt x="17491" y="79760"/>
                  <a:pt x="48626" y="48626"/>
                </a:cubicBezTo>
                <a:cubicBezTo>
                  <a:pt x="79761" y="17491"/>
                  <a:pt x="121988" y="0"/>
                  <a:pt x="166019" y="0"/>
                </a:cubicBezTo>
                <a:lnTo>
                  <a:pt x="1734011" y="0"/>
                </a:lnTo>
                <a:cubicBezTo>
                  <a:pt x="1778042" y="0"/>
                  <a:pt x="1820270" y="17491"/>
                  <a:pt x="1851404" y="48626"/>
                </a:cubicBezTo>
                <a:cubicBezTo>
                  <a:pt x="1882539" y="79761"/>
                  <a:pt x="1900030" y="121988"/>
                  <a:pt x="1900030" y="166019"/>
                </a:cubicBezTo>
                <a:lnTo>
                  <a:pt x="1900030" y="1494174"/>
                </a:lnTo>
                <a:cubicBezTo>
                  <a:pt x="1900030" y="1538205"/>
                  <a:pt x="1882539" y="1580433"/>
                  <a:pt x="1851404" y="1611567"/>
                </a:cubicBezTo>
                <a:cubicBezTo>
                  <a:pt x="1820269" y="1642702"/>
                  <a:pt x="1778042" y="1660193"/>
                  <a:pt x="1734011" y="1660193"/>
                </a:cubicBezTo>
                <a:lnTo>
                  <a:pt x="166019" y="1660193"/>
                </a:lnTo>
                <a:cubicBezTo>
                  <a:pt x="121988" y="1660193"/>
                  <a:pt x="79760" y="1642702"/>
                  <a:pt x="48626" y="1611567"/>
                </a:cubicBezTo>
                <a:cubicBezTo>
                  <a:pt x="17491" y="1580432"/>
                  <a:pt x="0" y="1538205"/>
                  <a:pt x="0" y="1494174"/>
                </a:cubicBezTo>
                <a:lnTo>
                  <a:pt x="0" y="166019"/>
                </a:lnTo>
                <a:close/>
              </a:path>
            </a:pathLst>
          </a:custGeom>
          <a:solidFill>
            <a:srgbClr val="0A1D64"/>
          </a:solidFill>
          <a:ln w="25400">
            <a:solidFill>
              <a:srgbClr val="BABBBC">
                <a:lumMod val="50000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17205" tIns="117205" rIns="117205" bIns="117205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150121" y="4580409"/>
            <a:ext cx="1728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smtClean="0">
                <a:solidFill>
                  <a:srgbClr val="FFFFFF"/>
                </a:solidFill>
                <a:cs typeface="Arial" panose="020B0604020202020204" pitchFamily="34" charset="0"/>
              </a:rPr>
              <a:t>Promocja szkół wśród gimnazjalistów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349896" y="4651846"/>
            <a:ext cx="17287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smtClean="0">
                <a:solidFill>
                  <a:srgbClr val="FFFFFF"/>
                </a:solidFill>
                <a:cs typeface="Arial" panose="020B0604020202020204" pitchFamily="34" charset="0"/>
              </a:rPr>
              <a:t>Program Stypendialny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023371" y="4508971"/>
            <a:ext cx="172878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smtClean="0">
                <a:solidFill>
                  <a:srgbClr val="FFFFFF"/>
                </a:solidFill>
                <a:cs typeface="Arial" panose="020B0604020202020204" pitchFamily="34" charset="0"/>
              </a:rPr>
              <a:t>Działania skierowane do uczniów szkół partnerskich</a:t>
            </a: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7823596" y="4651846"/>
            <a:ext cx="1728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pl-PL" altLang="pl-PL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Wsparcie finansowe     szkół</a:t>
            </a:r>
          </a:p>
        </p:txBody>
      </p:sp>
      <p:pic>
        <p:nvPicPr>
          <p:cNvPr id="42" name="Picture 10" descr="logo-zagrzewamy-do-nau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43584"/>
            <a:ext cx="12604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9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OSIĄGNIĘTE EFEKTY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8" descr="wyznacz-sw%C3%B3j-cel-i-osi%C4%85gnij-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256381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619250" y="4005263"/>
            <a:ext cx="3313113" cy="1944687"/>
          </a:xfrm>
          <a:prstGeom prst="roundRect">
            <a:avLst>
              <a:gd name="adj" fmla="val 16667"/>
            </a:avLst>
          </a:prstGeom>
          <a:solidFill>
            <a:srgbClr val="FF6309"/>
          </a:solidFill>
          <a:ln w="25400">
            <a:solidFill>
              <a:srgbClr val="BABBBC">
                <a:lumMod val="50000"/>
                <a:alpha val="74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cs typeface="Arial" charset="0"/>
              </a:rPr>
              <a:t>WIZERUNKOWE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292725" y="4005263"/>
            <a:ext cx="3313113" cy="1944687"/>
          </a:xfrm>
          <a:prstGeom prst="roundRect">
            <a:avLst>
              <a:gd name="adj" fmla="val 16667"/>
            </a:avLst>
          </a:prstGeom>
          <a:solidFill>
            <a:srgbClr val="FF6309"/>
          </a:solidFill>
          <a:ln w="25400">
            <a:solidFill>
              <a:srgbClr val="BABBBC">
                <a:lumMod val="50000"/>
                <a:alpha val="74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cs typeface="Arial" charset="0"/>
              </a:rPr>
              <a:t>SPOŁECZNE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619250" y="1628775"/>
            <a:ext cx="3313113" cy="1944688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BABBBC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85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endParaRPr kumimoji="0" lang="pl-PL" altLang="pl-PL" sz="1800" b="0" i="0" u="none" strike="noStrike" kern="0" cap="none" spc="0" normalizeH="0" baseline="0" noProof="0" dirty="0">
              <a:ln>
                <a:noFill/>
              </a:ln>
              <a:solidFill>
                <a:srgbClr val="0A1D64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283200" y="1628775"/>
            <a:ext cx="3313113" cy="2087563"/>
          </a:xfrm>
          <a:prstGeom prst="roundRect">
            <a:avLst>
              <a:gd name="adj" fmla="val 16667"/>
            </a:avLst>
          </a:prstGeom>
          <a:solidFill>
            <a:srgbClr val="FF6309"/>
          </a:solidFill>
          <a:ln w="25400">
            <a:solidFill>
              <a:srgbClr val="BABBBC">
                <a:lumMod val="50000"/>
                <a:alpha val="74000"/>
              </a:srgbClr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cs typeface="Arial" charset="0"/>
              </a:rPr>
              <a:t>DOTYCZĄCE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cs typeface="Arial" charset="0"/>
              </a:rPr>
              <a:t>ORGANIZACJI</a:t>
            </a:r>
          </a:p>
        </p:txBody>
      </p:sp>
    </p:spTree>
    <p:extLst>
      <p:ext uri="{BB962C8B-B14F-4D97-AF65-F5344CB8AC3E}">
        <p14:creationId xmlns:p14="http://schemas.microsoft.com/office/powerpoint/2010/main" val="4254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EFEKTY</a:t>
            </a:r>
            <a:endParaRPr lang="pl-PL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300214" y="3320257"/>
            <a:ext cx="5113337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ROZWÓJ PRACOWNIKÓW - MENTORÓW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79576" y="4436269"/>
            <a:ext cx="5113338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ZWIĘKSZENIE ŚWIADOMOŚCI BRANŻY </a:t>
            </a:r>
          </a:p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CHARAKTERU PRACY W ENERGETYCE 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279576" y="1124744"/>
            <a:ext cx="5113338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POZYSKANIE WYKWALIFIKOWANEJ KADRY ORAZ WSPARCIE PROCESU REKRUTACJI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279576" y="5517357"/>
            <a:ext cx="5113338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SZKOLENIE PRZYSZŁEJ KADRY ZGODNIE Z OCZEKIWANIAMI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9576" y="2204244"/>
            <a:ext cx="5113338" cy="936625"/>
          </a:xfrm>
          <a:prstGeom prst="roundRect">
            <a:avLst>
              <a:gd name="adj" fmla="val 16667"/>
            </a:avLst>
          </a:prstGeom>
          <a:solidFill>
            <a:srgbClr val="0A1D64"/>
          </a:solidFill>
          <a:ln w="9525">
            <a:solidFill>
              <a:srgbClr val="0A1D64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Char char="•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6309"/>
              </a:buClr>
              <a:buSzTx/>
              <a:buFontTx/>
              <a:buNone/>
              <a:tabLst/>
              <a:defRPr/>
            </a:pPr>
            <a:r>
              <a:rPr kumimoji="0" lang="pl-PL" altLang="pl-P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BUDOWANIE KULTURY DZIELENIA SIĘ WIEDZĄ</a:t>
            </a:r>
          </a:p>
        </p:txBody>
      </p:sp>
      <p:pic>
        <p:nvPicPr>
          <p:cNvPr id="10" name="Picture 18" descr="technolog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51" y="5642769"/>
            <a:ext cx="11414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rekrut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6" y="1196182"/>
            <a:ext cx="1152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127232_puzzle-palec-bia%C5%82y-wz%C3%B3r-budowa%C4%87-w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6" y="2277269"/>
            <a:ext cx="12176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0" descr="101001zarow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6" y="4507707"/>
            <a:ext cx="1209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9" descr="Plasterki Granny Smith Apple na białym tle stock photograph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739" y="3320257"/>
            <a:ext cx="11938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rostokąt zaokrąglony 14"/>
          <p:cNvSpPr/>
          <p:nvPr/>
        </p:nvSpPr>
        <p:spPr>
          <a:xfrm rot="16200000">
            <a:off x="-1140693" y="3249613"/>
            <a:ext cx="5329238" cy="1079500"/>
          </a:xfrm>
          <a:prstGeom prst="roundRect">
            <a:avLst/>
          </a:prstGeom>
          <a:solidFill>
            <a:srgbClr val="FF6309"/>
          </a:solidFill>
          <a:ln w="25400" cap="flat" cmpd="sng" algn="ctr">
            <a:solidFill>
              <a:srgbClr val="BABBBC">
                <a:lumMod val="50000"/>
                <a:alpha val="74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A1D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KORZYŚCI DOTYCZĄCE ORGANIZACJI</a:t>
            </a:r>
          </a:p>
        </p:txBody>
      </p:sp>
    </p:spTree>
    <p:extLst>
      <p:ext uri="{BB962C8B-B14F-4D97-AF65-F5344CB8AC3E}">
        <p14:creationId xmlns:p14="http://schemas.microsoft.com/office/powerpoint/2010/main" val="7926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aKwjOPEa2skdbys2Z_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aKwjOPEa2skdbys2Z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aKwjOPEa2skdbys2Z_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TPS_2K4UGNq.rC3u5c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nJGEs2EUy5MqGNRXs4W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jC0zKpoUKuT4vVvRM6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3rvrQODk2q0ppi7QFx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2H8OdbREOrfv673Yrk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HSuvwfUkqQeO22Khx2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vz7sAEZkGgtkU9dTk1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aKwjOPEa2skdbys2Z_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AQjzXWSkea0IyzEk1p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Ag8LXTjk6x0YHPztWq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rvu7zDLkGKFnaOvl9x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.6tJNGvkEuoBjDqHoj6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VaKwjOPEa2skdbys2Z_Q"/>
</p:tagLst>
</file>

<file path=ppt/theme/theme1.xml><?xml version="1.0" encoding="utf-8"?>
<a:theme xmlns:a="http://schemas.openxmlformats.org/drawingml/2006/main" name="PGNIG 4-3 foto">
  <a:themeElements>
    <a:clrScheme name="PGNiG">
      <a:dk1>
        <a:srgbClr val="003A76"/>
      </a:dk1>
      <a:lt1>
        <a:sysClr val="window" lastClr="FFFFFF"/>
      </a:lt1>
      <a:dk2>
        <a:srgbClr val="009FE3"/>
      </a:dk2>
      <a:lt2>
        <a:srgbClr val="FFFFFF"/>
      </a:lt2>
      <a:accent1>
        <a:srgbClr val="003A76"/>
      </a:accent1>
      <a:accent2>
        <a:srgbClr val="FF6309"/>
      </a:accent2>
      <a:accent3>
        <a:srgbClr val="FF6309"/>
      </a:accent3>
      <a:accent4>
        <a:srgbClr val="003A76"/>
      </a:accent4>
      <a:accent5>
        <a:srgbClr val="CED1D2"/>
      </a:accent5>
      <a:accent6>
        <a:srgbClr val="009FE3"/>
      </a:accent6>
      <a:hlink>
        <a:srgbClr val="003A76"/>
      </a:hlink>
      <a:folHlink>
        <a:srgbClr val="244EE9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GNIG 16-9 sygnet.pptx" id="{0905546C-3D72-49CF-B411-02B28FA6AB02}" vid="{F25D9FE1-8359-4495-ABA6-722771AEBFC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2276ADD0FE94A40A0D3DC45B7B95260" ma:contentTypeVersion="1" ma:contentTypeDescription="Utwórz nowy dokument." ma:contentTypeScope="" ma:versionID="a01985fe8ad64721323114874a07fd7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b4971fcb9050fa1cf25f67892763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description="Kolumna Planowana data rozpoczęcia to kolumna witryny utworzona przez funkcję publikowania. Jest ona używana w celu określenia daty i godziny pierwszego wyświetlenia tej strony dla osób odwiedzających witrynę." ma:hidden="true" ma:internalName="PublishingStartDate">
      <xsd:simpleType>
        <xsd:restriction base="dms:Unknown"/>
      </xsd:simpleType>
    </xsd:element>
    <xsd:element name="PublishingExpirationDate" ma:index="9" nillable="true" ma:displayName="Planowana data zakończenia" ma:description="Kolumna Planowana data zakończenia to kolumna witryny utworzona przez funkcję publikowania. Jest ona używana w celu określenia daty i godziny, od której ta strona nie będzie więcej wyświetlana dla osób odwiedzających witrynę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308043-E714-4B53-AE62-EDE0115AA5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ABD80-C236-4587-8A72-4F607C7F4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DE0700-6401-4647-8011-D5FE570DA341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PowerPoint PGNiG TERMIKA 16-9 sygnet</Template>
  <TotalTime>184</TotalTime>
  <Words>250</Words>
  <Application>Microsoft Office PowerPoint</Application>
  <PresentationFormat>Panoramiczny</PresentationFormat>
  <Paragraphs>92</Paragraphs>
  <Slides>12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PGNIG 4-3 foto</vt:lpstr>
      <vt:lpstr>Bitmap Image</vt:lpstr>
      <vt:lpstr>JAK ZAPEWNIĆ CIĄGŁOŚĆ WIEDZY I DOSTĘP  DO WYKWALIFIKOWANYCH PRACOWNIKÓW  W DEFICYTOWYM ZAWODZIE</vt:lpstr>
      <vt:lpstr>ANALIZA I DIAGNOZA SYTUACJI WEWNĘTRZNEJ ORAZ RYNKOWEJ</vt:lpstr>
      <vt:lpstr>CELE</vt:lpstr>
      <vt:lpstr>PRZYGOTOWANIE ROZWIĄZAŃ</vt:lpstr>
      <vt:lpstr>WDROŻENIE SKUTECZNYCH ROZWIĄZAŃ</vt:lpstr>
      <vt:lpstr>WDROŻENIE SKUTECZNYCH ROZWIĄZAŃ</vt:lpstr>
      <vt:lpstr>PRZYGOTOWANIE I WDROŻENIE SKUTECZNYCH ROZWIĄZAŃ</vt:lpstr>
      <vt:lpstr>OSIĄGNIĘTE EFEKTY</vt:lpstr>
      <vt:lpstr>EFEKTY</vt:lpstr>
      <vt:lpstr>EFEKTY</vt:lpstr>
      <vt:lpstr>EFEKTY</vt:lpstr>
      <vt:lpstr>Prezentacja programu PowerPoint</vt:lpstr>
    </vt:vector>
  </TitlesOfParts>
  <Company>PGNiG Serwis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ZAPEWNIĆ CIĄGŁOŚĆ WIEDZY I DOSTĘP DO WYKWALIFIKOWANYCH PRACOWNIKÓW  W DEFICYTOWYM ZAWODZIE</dc:title>
  <dc:creator>Ratajczyk Hanna</dc:creator>
  <cp:lastModifiedBy>Wójcik Jacek</cp:lastModifiedBy>
  <cp:revision>11</cp:revision>
  <cp:lastPrinted>2017-05-08T15:17:24Z</cp:lastPrinted>
  <dcterms:created xsi:type="dcterms:W3CDTF">2017-05-08T13:43:08Z</dcterms:created>
  <dcterms:modified xsi:type="dcterms:W3CDTF">2017-05-10T07:50:25Z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0x010100E2276ADD0FE94A40A0D3DC45B7B95260</vt:lpwstr>
  </property>
</Properties>
</file>