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24"/>
  </p:notesMasterIdLst>
  <p:handoutMasterIdLst>
    <p:handoutMasterId r:id="rId25"/>
  </p:handoutMasterIdLst>
  <p:sldIdLst>
    <p:sldId id="267" r:id="rId2"/>
    <p:sldId id="359" r:id="rId3"/>
    <p:sldId id="360" r:id="rId4"/>
    <p:sldId id="361" r:id="rId5"/>
    <p:sldId id="373" r:id="rId6"/>
    <p:sldId id="381" r:id="rId7"/>
    <p:sldId id="362" r:id="rId8"/>
    <p:sldId id="365" r:id="rId9"/>
    <p:sldId id="379" r:id="rId10"/>
    <p:sldId id="347" r:id="rId11"/>
    <p:sldId id="348" r:id="rId12"/>
    <p:sldId id="349" r:id="rId13"/>
    <p:sldId id="352" r:id="rId14"/>
    <p:sldId id="350" r:id="rId15"/>
    <p:sldId id="353" r:id="rId16"/>
    <p:sldId id="363" r:id="rId17"/>
    <p:sldId id="385" r:id="rId18"/>
    <p:sldId id="383" r:id="rId19"/>
    <p:sldId id="355" r:id="rId20"/>
    <p:sldId id="378" r:id="rId21"/>
    <p:sldId id="380" r:id="rId22"/>
    <p:sldId id="354" r:id="rId23"/>
  </p:sldIdLst>
  <p:sldSz cx="9144000" cy="5143500" type="screen16x9"/>
  <p:notesSz cx="6718300" cy="98552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24C4F0"/>
    <a:srgbClr val="FEBF48"/>
    <a:srgbClr val="A975B2"/>
    <a:srgbClr val="005061"/>
    <a:srgbClr val="8AC1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Styl jasny 3 — Ak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81" autoAdjust="0"/>
    <p:restoredTop sz="94660"/>
  </p:normalViewPr>
  <p:slideViewPr>
    <p:cSldViewPr>
      <p:cViewPr>
        <p:scale>
          <a:sx n="100" d="100"/>
          <a:sy n="100" d="100"/>
        </p:scale>
        <p:origin x="211" y="91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3" d="100"/>
          <a:sy n="93" d="100"/>
        </p:scale>
        <p:origin x="-4056" y="-102"/>
      </p:cViewPr>
      <p:guideLst>
        <p:guide orient="horz" pos="3104"/>
        <p:guide pos="21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05482" y="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975A5E-7315-4966-897E-2161F0BF4DEC}" type="datetimeFigureOut">
              <a:rPr lang="pl-PL" smtClean="0"/>
              <a:t>2017-05-10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36073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05482" y="936073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FE19FE-243D-440D-A32F-A126DA055E1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79806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05482" y="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48A69C-5A2E-4F42-BF5B-6D1E0F7FA2A6}" type="datetimeFigureOut">
              <a:rPr lang="pl-PL" smtClean="0"/>
              <a:t>2017-05-10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74613" y="739775"/>
            <a:ext cx="6569075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1830" y="4681220"/>
            <a:ext cx="5374640" cy="44348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36073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05482" y="936073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FB693C-AB16-4BC3-878E-C67601838C2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9212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erwszy slajd -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9"/>
            <a:ext cx="9143999" cy="514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964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9"/>
            <a:ext cx="9143999" cy="5142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879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9"/>
            <a:ext cx="9143999" cy="5142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338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9"/>
            <a:ext cx="9140774" cy="5141080"/>
          </a:xfrm>
          <a:prstGeom prst="rect">
            <a:avLst/>
          </a:prstGeom>
        </p:spPr>
      </p:pic>
      <p:sp>
        <p:nvSpPr>
          <p:cNvPr id="3" name="Tytuł 1"/>
          <p:cNvSpPr>
            <a:spLocks noGrp="1"/>
          </p:cNvSpPr>
          <p:nvPr>
            <p:ph type="title"/>
          </p:nvPr>
        </p:nvSpPr>
        <p:spPr>
          <a:xfrm>
            <a:off x="683568" y="897564"/>
            <a:ext cx="7848872" cy="648072"/>
          </a:xfrm>
        </p:spPr>
        <p:txBody>
          <a:bodyPr/>
          <a:lstStyle/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9"/>
            <a:ext cx="9140774" cy="514108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897564"/>
            <a:ext cx="7848872" cy="648072"/>
          </a:xfrm>
        </p:spPr>
        <p:txBody>
          <a:bodyPr>
            <a:normAutofit/>
          </a:bodyPr>
          <a:lstStyle>
            <a:lvl1pPr algn="l">
              <a:defRPr lang="pl-PL" sz="2000" b="1" kern="1200" cap="all" dirty="0">
                <a:solidFill>
                  <a:schemeClr val="accent6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3224" y="1761661"/>
            <a:ext cx="7848872" cy="2646294"/>
          </a:xfrm>
        </p:spPr>
        <p:txBody>
          <a:bodyPr>
            <a:normAutofit/>
          </a:bodyPr>
          <a:lstStyle>
            <a:lvl1pPr marL="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1pPr>
            <a:lvl2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2pPr>
            <a:lvl3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3pPr>
            <a:lvl4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4pPr>
            <a:lvl5pPr>
              <a:defRPr lang="pl-PL" sz="1600" kern="1200" dirty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Zdjęcie i zawartość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059"/>
            <a:ext cx="9140774" cy="5141080"/>
          </a:xfrm>
          <a:prstGeom prst="rect">
            <a:avLst/>
          </a:prstGeom>
        </p:spPr>
      </p:pic>
      <p:sp>
        <p:nvSpPr>
          <p:cNvPr id="12" name="Symbol zastępczy obrazu 11"/>
          <p:cNvSpPr>
            <a:spLocks noGrp="1"/>
          </p:cNvSpPr>
          <p:nvPr>
            <p:ph type="pic" sz="quarter" idx="13"/>
          </p:nvPr>
        </p:nvSpPr>
        <p:spPr>
          <a:xfrm>
            <a:off x="323528" y="987574"/>
            <a:ext cx="3274322" cy="3402378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pl-PL" dirty="0" smtClean="0"/>
              <a:t>Kliknij ikonę, aby dodać obraz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645960" y="987574"/>
            <a:ext cx="5030497" cy="685524"/>
          </a:xfrm>
        </p:spPr>
        <p:txBody>
          <a:bodyPr>
            <a:normAutofit/>
          </a:bodyPr>
          <a:lstStyle>
            <a:lvl1pPr algn="l">
              <a:defRPr lang="pl-PL" sz="2000" b="1" kern="1200" cap="all" dirty="0">
                <a:solidFill>
                  <a:schemeClr val="accent6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3643838" y="1725657"/>
            <a:ext cx="5032618" cy="2646293"/>
          </a:xfrm>
        </p:spPr>
        <p:txBody>
          <a:bodyPr>
            <a:normAutofit/>
          </a:bodyPr>
          <a:lstStyle>
            <a:lvl1pPr marL="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91440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37160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828800" indent="0">
              <a:buNone/>
              <a:defRPr lang="pl-PL" sz="1600" kern="1200" dirty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35763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djęcie i zawartość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059"/>
            <a:ext cx="9140774" cy="5141080"/>
          </a:xfrm>
          <a:prstGeom prst="rect">
            <a:avLst/>
          </a:prstGeom>
        </p:spPr>
      </p:pic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1043608" y="915566"/>
            <a:ext cx="7488832" cy="648072"/>
          </a:xfrm>
        </p:spPr>
        <p:txBody>
          <a:bodyPr>
            <a:normAutofit/>
          </a:bodyPr>
          <a:lstStyle>
            <a:lvl1pPr algn="l">
              <a:defRPr lang="pl-PL" sz="2000" b="1" kern="1200" cap="all" dirty="0">
                <a:solidFill>
                  <a:schemeClr val="accent6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9" name="Symbol zastępczy zawartości 2"/>
          <p:cNvSpPr>
            <a:spLocks noGrp="1"/>
          </p:cNvSpPr>
          <p:nvPr>
            <p:ph idx="1"/>
          </p:nvPr>
        </p:nvSpPr>
        <p:spPr>
          <a:xfrm>
            <a:off x="1043608" y="1653648"/>
            <a:ext cx="7478488" cy="2646294"/>
          </a:xfrm>
        </p:spPr>
        <p:txBody>
          <a:bodyPr>
            <a:normAutofit/>
          </a:bodyPr>
          <a:lstStyle>
            <a:lvl1pPr marL="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1pPr>
            <a:lvl2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2pPr>
            <a:lvl3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3pPr>
            <a:lvl4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4pPr>
            <a:lvl5pPr>
              <a:defRPr lang="pl-PL" sz="1600" kern="1200" dirty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142373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djęcie i zawartość 1/2 (nie używać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9"/>
            <a:ext cx="9140774" cy="5141081"/>
          </a:xfrm>
          <a:prstGeom prst="rect">
            <a:avLst/>
          </a:prstGeom>
        </p:spPr>
      </p:pic>
      <p:sp>
        <p:nvSpPr>
          <p:cNvPr id="17" name="Symbol zastępczy obrazu 16"/>
          <p:cNvSpPr>
            <a:spLocks noGrp="1"/>
          </p:cNvSpPr>
          <p:nvPr>
            <p:ph type="pic" sz="quarter" idx="13" hasCustomPrompt="1"/>
          </p:nvPr>
        </p:nvSpPr>
        <p:spPr>
          <a:xfrm>
            <a:off x="1115616" y="915566"/>
            <a:ext cx="3118880" cy="36004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pl-PL" dirty="0" smtClean="0"/>
              <a:t>Kliknij ikonę aby dodać obraz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44008" y="915566"/>
            <a:ext cx="4042792" cy="589867"/>
          </a:xfrm>
        </p:spPr>
        <p:txBody>
          <a:bodyPr>
            <a:normAutofit/>
          </a:bodyPr>
          <a:lstStyle>
            <a:lvl1pPr algn="l">
              <a:defRPr lang="pl-PL" sz="2000" b="1" kern="1200" cap="all" dirty="0">
                <a:solidFill>
                  <a:schemeClr val="accent6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1665338"/>
            <a:ext cx="4041775" cy="2850628"/>
          </a:xfrm>
        </p:spPr>
        <p:txBody>
          <a:bodyPr/>
          <a:lstStyle>
            <a:lvl1pPr marL="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1pPr>
            <a:lvl2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2pPr>
            <a:lvl3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3pPr>
            <a:lvl4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4pPr>
            <a:lvl5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A5CC2-E3E7-413F-B0B6-13B9E6D1DB68}" type="datetimeFigureOut">
              <a:rPr lang="pl-PL" smtClean="0"/>
              <a:pPr/>
              <a:t>2017-05-10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D2A60-5688-4C03-9C6D-4B63185E7A27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2" r:id="rId2"/>
    <p:sldLayoutId id="2147483671" r:id="rId3"/>
    <p:sldLayoutId id="2147483661" r:id="rId4"/>
    <p:sldLayoutId id="2147483662" r:id="rId5"/>
    <p:sldLayoutId id="2147483669" r:id="rId6"/>
    <p:sldLayoutId id="2147483670" r:id="rId7"/>
    <p:sldLayoutId id="2147483665" r:id="rId8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ec.europa.eu/epale/p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686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95536" y="771550"/>
            <a:ext cx="8280921" cy="685524"/>
          </a:xfrm>
        </p:spPr>
        <p:txBody>
          <a:bodyPr/>
          <a:lstStyle/>
          <a:p>
            <a:pPr algn="ctr"/>
            <a:r>
              <a:rPr lang="pl-PL" dirty="0" smtClean="0"/>
              <a:t>Publikowanie treści Na blogu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79786" y="1419622"/>
            <a:ext cx="8208912" cy="504056"/>
          </a:xfrm>
        </p:spPr>
        <p:txBody>
          <a:bodyPr/>
          <a:lstStyle/>
          <a:p>
            <a:pPr algn="ctr"/>
            <a:r>
              <a:rPr lang="pl-PL" dirty="0" smtClean="0"/>
              <a:t>Aby opublikować artykuł na blogu, należy wybrać z menu zakładkę </a:t>
            </a:r>
            <a:r>
              <a:rPr lang="pl-PL" b="1" dirty="0" smtClean="0">
                <a:solidFill>
                  <a:srgbClr val="FF6600"/>
                </a:solidFill>
              </a:rPr>
              <a:t>blog</a:t>
            </a:r>
            <a:endParaRPr lang="pl-PL" b="1" dirty="0">
              <a:solidFill>
                <a:srgbClr val="FF6600"/>
              </a:solidFill>
            </a:endParaRPr>
          </a:p>
        </p:txBody>
      </p:sp>
      <p:pic>
        <p:nvPicPr>
          <p:cNvPr id="4098" name="Picture 2" descr="\\frse\data\redirected\ibuks\Desktop\sc\sc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51670"/>
            <a:ext cx="6793236" cy="269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34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395536" y="1059582"/>
            <a:ext cx="8208912" cy="504056"/>
          </a:xfrm>
        </p:spPr>
        <p:txBody>
          <a:bodyPr/>
          <a:lstStyle/>
          <a:p>
            <a:pPr algn="ctr"/>
            <a:r>
              <a:rPr lang="pl-PL" dirty="0"/>
              <a:t>a</a:t>
            </a:r>
            <a:r>
              <a:rPr lang="pl-PL" dirty="0" smtClean="0"/>
              <a:t> następnie wybrać </a:t>
            </a:r>
            <a:r>
              <a:rPr lang="pl-PL" b="1" dirty="0" smtClean="0">
                <a:solidFill>
                  <a:srgbClr val="FF6600"/>
                </a:solidFill>
              </a:rPr>
              <a:t>„ZAPROPONUJ WPIS NA BLOGU” </a:t>
            </a:r>
            <a:r>
              <a:rPr lang="pl-PL" dirty="0" smtClean="0"/>
              <a:t>(prawy górny róg </a:t>
            </a:r>
            <a:r>
              <a:rPr lang="pl-PL" smtClean="0"/>
              <a:t>strony).</a:t>
            </a:r>
            <a:endParaRPr lang="pl-PL" dirty="0"/>
          </a:p>
        </p:txBody>
      </p:sp>
      <p:pic>
        <p:nvPicPr>
          <p:cNvPr id="5122" name="Picture 2" descr="\\frse\data\redirected\ibuks\Desktop\sc\blo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35646"/>
            <a:ext cx="7354228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69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300192" y="915566"/>
            <a:ext cx="2478334" cy="3047844"/>
          </a:xfrm>
        </p:spPr>
        <p:txBody>
          <a:bodyPr>
            <a:normAutofit/>
          </a:bodyPr>
          <a:lstStyle/>
          <a:p>
            <a:pPr algn="ctr"/>
            <a:endParaRPr lang="pl-PL" dirty="0" smtClean="0"/>
          </a:p>
          <a:p>
            <a:pPr algn="ctr"/>
            <a:r>
              <a:rPr lang="pl-PL" dirty="0" smtClean="0"/>
              <a:t>Po otwarciu nowego panelu w zakładce </a:t>
            </a:r>
            <a:r>
              <a:rPr lang="pl-PL" b="1" dirty="0" smtClean="0">
                <a:solidFill>
                  <a:srgbClr val="FF6600"/>
                </a:solidFill>
              </a:rPr>
              <a:t>„Zawartość” </a:t>
            </a:r>
            <a:r>
              <a:rPr lang="pl-PL" dirty="0" smtClean="0"/>
              <a:t>należy wpisać tytuł oraz treść artykułu (Korpus). </a:t>
            </a:r>
          </a:p>
          <a:p>
            <a:pPr algn="ctr"/>
            <a:endParaRPr lang="pl-PL" dirty="0" smtClean="0"/>
          </a:p>
          <a:p>
            <a:pPr algn="ctr"/>
            <a:r>
              <a:rPr lang="pl-PL" sz="1200" dirty="0" smtClean="0"/>
              <a:t>Istnieje możliwość formatowania tekstu, umieszczania linków, dodawania zdjęć („dodaj media”).</a:t>
            </a:r>
          </a:p>
        </p:txBody>
      </p:sp>
      <p:pic>
        <p:nvPicPr>
          <p:cNvPr id="6148" name="Picture 4" descr="\\frse\data\redirected\ibuks\Desktop\sc\formatka - blo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23478"/>
            <a:ext cx="6079471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37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79512" y="1203598"/>
            <a:ext cx="8784976" cy="2304256"/>
          </a:xfrm>
        </p:spPr>
        <p:txBody>
          <a:bodyPr/>
          <a:lstStyle/>
          <a:p>
            <a:pPr algn="ctr"/>
            <a:r>
              <a:rPr lang="pl-PL" dirty="0"/>
              <a:t>Artykuł na Platformie będzie wyświetlał się </a:t>
            </a:r>
            <a:r>
              <a:rPr lang="pl-PL" dirty="0" smtClean="0"/>
              <a:t>również </a:t>
            </a:r>
            <a:r>
              <a:rPr lang="pl-PL" dirty="0"/>
              <a:t>w formie skróconej </a:t>
            </a:r>
            <a:r>
              <a:rPr lang="pl-PL" dirty="0" smtClean="0"/>
              <a:t>na liście artykułów (tytuł </a:t>
            </a:r>
            <a:r>
              <a:rPr lang="pl-PL" dirty="0"/>
              <a:t>i streszczenie</a:t>
            </a:r>
            <a:r>
              <a:rPr lang="pl-PL" dirty="0" smtClean="0"/>
              <a:t>).</a:t>
            </a:r>
          </a:p>
          <a:p>
            <a:pPr algn="ctr"/>
            <a:r>
              <a:rPr lang="pl-PL" dirty="0" smtClean="0"/>
              <a:t>Na </a:t>
            </a:r>
            <a:r>
              <a:rPr lang="pl-PL" dirty="0"/>
              <a:t>tym etapie należy wybrać </a:t>
            </a:r>
            <a:r>
              <a:rPr lang="pl-PL" b="1" dirty="0">
                <a:solidFill>
                  <a:srgbClr val="FF6600"/>
                </a:solidFill>
              </a:rPr>
              <a:t>„Edytuj streszczenie” </a:t>
            </a:r>
            <a:r>
              <a:rPr lang="pl-PL" dirty="0"/>
              <a:t>i wprowadzić </a:t>
            </a:r>
            <a:r>
              <a:rPr lang="pl-PL" dirty="0" smtClean="0"/>
              <a:t>treść w okienko </a:t>
            </a:r>
            <a:r>
              <a:rPr lang="pl-PL" b="1" dirty="0" smtClean="0">
                <a:solidFill>
                  <a:srgbClr val="FF6600"/>
                </a:solidFill>
              </a:rPr>
              <a:t>„Podsumowanie” </a:t>
            </a:r>
            <a:r>
              <a:rPr lang="pl-PL" dirty="0"/>
              <a:t>(</a:t>
            </a:r>
            <a:r>
              <a:rPr lang="pl-PL" dirty="0" err="1"/>
              <a:t>lead</a:t>
            </a:r>
            <a:r>
              <a:rPr lang="pl-PL" dirty="0"/>
              <a:t> artykułu lub jego streszczenie). </a:t>
            </a:r>
          </a:p>
          <a:p>
            <a:endParaRPr lang="pl-PL" dirty="0"/>
          </a:p>
        </p:txBody>
      </p:sp>
      <p:pic>
        <p:nvPicPr>
          <p:cNvPr id="7170" name="Picture 2" descr="\\frse\data\redirected\ibuks\Desktop\sc\sc8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859782"/>
            <a:ext cx="5911699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741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337853" y="987574"/>
            <a:ext cx="8568952" cy="2646293"/>
          </a:xfrm>
        </p:spPr>
        <p:txBody>
          <a:bodyPr/>
          <a:lstStyle/>
          <a:p>
            <a:pPr algn="ctr"/>
            <a:r>
              <a:rPr lang="pl-PL" dirty="0"/>
              <a:t>W zakładce </a:t>
            </a:r>
            <a:r>
              <a:rPr lang="pl-PL" b="1" dirty="0">
                <a:solidFill>
                  <a:srgbClr val="FF6600"/>
                </a:solidFill>
              </a:rPr>
              <a:t>„</a:t>
            </a:r>
            <a:r>
              <a:rPr lang="pl-PL" b="1" dirty="0" err="1">
                <a:solidFill>
                  <a:srgbClr val="FF6600"/>
                </a:solidFill>
              </a:rPr>
              <a:t>Metadata</a:t>
            </a:r>
            <a:r>
              <a:rPr lang="pl-PL" b="1" dirty="0">
                <a:solidFill>
                  <a:srgbClr val="FF6600"/>
                </a:solidFill>
              </a:rPr>
              <a:t>” </a:t>
            </a:r>
            <a:r>
              <a:rPr lang="pl-PL" dirty="0"/>
              <a:t>wybieramy język, w jakim artykuł zostanie opublikowany </a:t>
            </a:r>
            <a:endParaRPr lang="pl-PL" dirty="0" smtClean="0"/>
          </a:p>
          <a:p>
            <a:pPr algn="ctr"/>
            <a:r>
              <a:rPr lang="pl-PL" dirty="0" smtClean="0"/>
              <a:t>oraz </a:t>
            </a:r>
            <a:r>
              <a:rPr lang="pl-PL" dirty="0" err="1" smtClean="0"/>
              <a:t>tagi</a:t>
            </a:r>
            <a:r>
              <a:rPr lang="pl-PL" dirty="0" smtClean="0"/>
              <a:t> - do </a:t>
            </a:r>
            <a:r>
              <a:rPr lang="pl-PL" dirty="0"/>
              <a:t>wyboru z rozwijanej listy. </a:t>
            </a:r>
          </a:p>
          <a:p>
            <a:pPr algn="ctr"/>
            <a:endParaRPr lang="pl-PL" dirty="0"/>
          </a:p>
        </p:txBody>
      </p:sp>
      <p:pic>
        <p:nvPicPr>
          <p:cNvPr id="8194" name="Picture 2" descr="\\frse\data\redirected\ibuks\Desktop\sc\f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195" y="1707654"/>
            <a:ext cx="5861298" cy="209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rostokąt 6"/>
          <p:cNvSpPr/>
          <p:nvPr/>
        </p:nvSpPr>
        <p:spPr>
          <a:xfrm>
            <a:off x="586408" y="4042107"/>
            <a:ext cx="78488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000" dirty="0">
                <a:solidFill>
                  <a:srgbClr val="FF6600"/>
                </a:solidFill>
              </a:rPr>
              <a:t>Zakładka „Pokaz slajdów” ingeruje już w strukturę graficzną Platformy i dedykowana jest osobom zarządzającym stroną. </a:t>
            </a:r>
          </a:p>
        </p:txBody>
      </p:sp>
    </p:spTree>
    <p:extLst>
      <p:ext uri="{BB962C8B-B14F-4D97-AF65-F5344CB8AC3E}">
        <p14:creationId xmlns:p14="http://schemas.microsoft.com/office/powerpoint/2010/main" val="144353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1560" y="1725657"/>
            <a:ext cx="8064896" cy="2646293"/>
          </a:xfrm>
        </p:spPr>
        <p:txBody>
          <a:bodyPr>
            <a:normAutofit/>
          </a:bodyPr>
          <a:lstStyle/>
          <a:p>
            <a:pPr algn="ctr"/>
            <a:r>
              <a:rPr lang="pl-PL" dirty="0" smtClean="0"/>
              <a:t>Następnie możemy sprawdzić, jak nasz artykuł będzie się wyświetlać na stronie. Wybieramy </a:t>
            </a:r>
            <a:r>
              <a:rPr lang="pl-PL" b="1" dirty="0" smtClean="0">
                <a:solidFill>
                  <a:srgbClr val="FF6600"/>
                </a:solidFill>
              </a:rPr>
              <a:t>„Podgląd”. </a:t>
            </a:r>
            <a:r>
              <a:rPr lang="pl-PL" dirty="0" smtClean="0"/>
              <a:t>Jeśli nie mamy uwag, na zakończenie wybieramy </a:t>
            </a:r>
            <a:r>
              <a:rPr lang="pl-PL" b="1" dirty="0" smtClean="0">
                <a:solidFill>
                  <a:srgbClr val="FF6600"/>
                </a:solidFill>
              </a:rPr>
              <a:t>„Zapisz”</a:t>
            </a:r>
            <a:r>
              <a:rPr lang="pl-PL" dirty="0" smtClean="0"/>
              <a:t>.</a:t>
            </a:r>
            <a:endParaRPr lang="pl-PL" dirty="0" smtClean="0">
              <a:solidFill>
                <a:srgbClr val="002060"/>
              </a:solidFill>
            </a:endParaRPr>
          </a:p>
          <a:p>
            <a:pPr algn="ctr"/>
            <a:endParaRPr lang="pl-PL" dirty="0"/>
          </a:p>
          <a:p>
            <a:pPr algn="ctr"/>
            <a:r>
              <a:rPr lang="pl-PL" dirty="0" smtClean="0"/>
              <a:t>Artykuł zostanie zapisany w panelu administracyjnym i po wstępnej weryfikacji zostanie opublikowany przez pracowników Krajowego biura EPALE. </a:t>
            </a:r>
          </a:p>
          <a:p>
            <a:pPr algn="ctr"/>
            <a:endParaRPr lang="pl-PL" dirty="0"/>
          </a:p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8465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3000" y="555526"/>
            <a:ext cx="7848872" cy="648072"/>
          </a:xfrm>
        </p:spPr>
        <p:txBody>
          <a:bodyPr>
            <a:normAutofit fontScale="90000"/>
          </a:bodyPr>
          <a:lstStyle/>
          <a:p>
            <a:r>
              <a:rPr lang="pl-PL" dirty="0"/>
              <a:t>Największe zalety EPALE</a:t>
            </a:r>
          </a:p>
        </p:txBody>
      </p:sp>
      <p:pic>
        <p:nvPicPr>
          <p:cNvPr id="3" name="Picture 6" descr="Znalezione obrazy dla zapytania korzy&amp;sacute;&amp;cacute;"/>
          <p:cNvPicPr>
            <a:picLocks noChangeAspect="1" noChangeArrowheads="1"/>
          </p:cNvPicPr>
          <p:nvPr/>
        </p:nvPicPr>
        <p:blipFill>
          <a:blip r:embed="rId2" cstate="print"/>
          <a:srcRect t="3940" b="3940"/>
          <a:stretch>
            <a:fillRect/>
          </a:stretch>
        </p:blipFill>
        <p:spPr bwMode="auto">
          <a:xfrm>
            <a:off x="539552" y="1419622"/>
            <a:ext cx="2847338" cy="2736305"/>
          </a:xfrm>
          <a:prstGeom prst="rect">
            <a:avLst/>
          </a:prstGeom>
          <a:noFill/>
        </p:spPr>
      </p:pic>
      <p:sp>
        <p:nvSpPr>
          <p:cNvPr id="4" name="Prostokąt 3"/>
          <p:cNvSpPr/>
          <p:nvPr/>
        </p:nvSpPr>
        <p:spPr>
          <a:xfrm>
            <a:off x="3491880" y="1432595"/>
            <a:ext cx="4824536" cy="2791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1700" dirty="0"/>
              <a:t>szybki dostęp do aktualnych informacji  dot. edukacji dorosłych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1700" dirty="0"/>
              <a:t>nawiązywanie współpracy międzynarodowej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1700" dirty="0"/>
              <a:t>możliwość współtworzenia europejskiej  społeczności edukatorów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1700" dirty="0"/>
              <a:t>wielojęzyczność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1700" dirty="0"/>
              <a:t>bezpłatność</a:t>
            </a:r>
          </a:p>
        </p:txBody>
      </p:sp>
    </p:spTree>
    <p:extLst>
      <p:ext uri="{BB962C8B-B14F-4D97-AF65-F5344CB8AC3E}">
        <p14:creationId xmlns:p14="http://schemas.microsoft.com/office/powerpoint/2010/main" val="55334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3000" y="555526"/>
            <a:ext cx="7848872" cy="648072"/>
          </a:xfrm>
        </p:spPr>
        <p:txBody>
          <a:bodyPr>
            <a:normAutofit fontScale="90000"/>
          </a:bodyPr>
          <a:lstStyle/>
          <a:p>
            <a:r>
              <a:rPr lang="pl-PL" sz="3600" b="1" dirty="0"/>
              <a:t>Dlaczego warto korzystać z Platformy EPALE w praktyce zawodowej?</a:t>
            </a:r>
            <a:endParaRPr lang="pl-PL" sz="3600" dirty="0"/>
          </a:p>
        </p:txBody>
      </p:sp>
      <p:pic>
        <p:nvPicPr>
          <p:cNvPr id="3" name="Picture 6" descr="Znalezione obrazy dla zapytania korzy&amp;sacute;&amp;cacute;"/>
          <p:cNvPicPr>
            <a:picLocks noChangeAspect="1" noChangeArrowheads="1"/>
          </p:cNvPicPr>
          <p:nvPr/>
        </p:nvPicPr>
        <p:blipFill>
          <a:blip r:embed="rId2" cstate="print"/>
          <a:srcRect t="3940" b="3940"/>
          <a:stretch>
            <a:fillRect/>
          </a:stretch>
        </p:blipFill>
        <p:spPr bwMode="auto">
          <a:xfrm>
            <a:off x="539552" y="1419622"/>
            <a:ext cx="2847338" cy="2736305"/>
          </a:xfrm>
          <a:prstGeom prst="rect">
            <a:avLst/>
          </a:prstGeom>
          <a:noFill/>
        </p:spPr>
      </p:pic>
      <p:sp>
        <p:nvSpPr>
          <p:cNvPr id="4" name="Prostokąt 3"/>
          <p:cNvSpPr/>
          <p:nvPr/>
        </p:nvSpPr>
        <p:spPr>
          <a:xfrm>
            <a:off x="3386890" y="1432595"/>
            <a:ext cx="521755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-285750" algn="just">
              <a:buFont typeface="Wingdings" panose="05000000000000000000" pitchFamily="2" charset="2"/>
              <a:buChar char="ü"/>
            </a:pPr>
            <a:r>
              <a:rPr lang="pl-PL" sz="1600" dirty="0"/>
              <a:t>Umożliwia dostępność do interaktywnej społeczności specjalistów w zakresie uczenia się dorosłych.</a:t>
            </a:r>
          </a:p>
          <a:p>
            <a:pPr marL="0" lvl="1" indent="-285750" algn="just">
              <a:buFont typeface="Wingdings" panose="05000000000000000000" pitchFamily="2" charset="2"/>
              <a:buChar char="ü"/>
            </a:pPr>
            <a:r>
              <a:rPr lang="pl-PL" sz="1600" dirty="0"/>
              <a:t>Rozwija kompetencje kadry edukacji dorosłych.</a:t>
            </a:r>
          </a:p>
          <a:p>
            <a:pPr marL="0" lvl="1" indent="-285750" algn="just">
              <a:buFont typeface="Wingdings" panose="05000000000000000000" pitchFamily="2" charset="2"/>
              <a:buChar char="ü"/>
            </a:pPr>
            <a:r>
              <a:rPr lang="pl-PL" sz="1600" dirty="0"/>
              <a:t>Ułatwia dostępność do aktualnej literatury poprzez systematyczne tworzenie biblioteki materiałów.</a:t>
            </a:r>
          </a:p>
          <a:p>
            <a:pPr marL="0" lvl="1" indent="-285750" algn="just">
              <a:buFont typeface="Wingdings" panose="05000000000000000000" pitchFamily="2" charset="2"/>
              <a:buChar char="ü"/>
            </a:pPr>
            <a:r>
              <a:rPr lang="pl-PL" sz="1600" dirty="0"/>
              <a:t>Tworzy i udostępnia bazę zasobów edukacyjnych do wykorzystania w nauczaniu dorosłych.</a:t>
            </a:r>
          </a:p>
          <a:p>
            <a:pPr marL="0" lvl="1" indent="-285750" algn="just">
              <a:buFont typeface="Wingdings" panose="05000000000000000000" pitchFamily="2" charset="2"/>
              <a:buChar char="ü"/>
            </a:pPr>
            <a:r>
              <a:rPr lang="pl-PL" sz="1600" dirty="0"/>
              <a:t>Sprzyja poprawie jakości uczenia się dorosłych i stymuluje innowacje w </a:t>
            </a:r>
            <a:r>
              <a:rPr lang="pl-PL" sz="1600" dirty="0" smtClean="0"/>
              <a:t>tym sektorze</a:t>
            </a:r>
            <a:r>
              <a:rPr lang="pl-PL" sz="1600" dirty="0"/>
              <a:t>.</a:t>
            </a:r>
          </a:p>
          <a:p>
            <a:pPr marL="0" lvl="1" indent="-285750" algn="just">
              <a:buFont typeface="Wingdings" panose="05000000000000000000" pitchFamily="2" charset="2"/>
              <a:buChar char="ü"/>
            </a:pPr>
            <a:r>
              <a:rPr lang="pl-PL" sz="1600" dirty="0"/>
              <a:t>Wpływa na rozwój polityk/strategii lokalnych, regionalnych, krajowych i europejskich w obszarze uczenia się </a:t>
            </a:r>
            <a:r>
              <a:rPr lang="pl-PL" sz="1600" dirty="0" smtClean="0"/>
              <a:t>dorosłych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135808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5576" y="411510"/>
            <a:ext cx="7848872" cy="648072"/>
          </a:xfrm>
        </p:spPr>
        <p:txBody>
          <a:bodyPr>
            <a:normAutofit/>
          </a:bodyPr>
          <a:lstStyle/>
          <a:p>
            <a:r>
              <a:rPr lang="pl-PL" sz="3600" b="1" dirty="0" smtClean="0"/>
              <a:t>EPALE sprzyja:</a:t>
            </a:r>
            <a:endParaRPr lang="pl-PL" sz="3600" dirty="0"/>
          </a:p>
        </p:txBody>
      </p:sp>
      <p:sp>
        <p:nvSpPr>
          <p:cNvPr id="4" name="Prostokąt 3"/>
          <p:cNvSpPr/>
          <p:nvPr/>
        </p:nvSpPr>
        <p:spPr>
          <a:xfrm>
            <a:off x="755576" y="1203598"/>
            <a:ext cx="7704856" cy="30017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1600" b="1" dirty="0"/>
              <a:t>Realizacji koncepcji uczenia się przez całe życie i mobilności </a:t>
            </a:r>
            <a:endParaRPr lang="pl-PL" sz="1600" b="1" dirty="0" smtClean="0"/>
          </a:p>
          <a:p>
            <a:pPr marL="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1600" b="1" dirty="0" smtClean="0"/>
              <a:t>Poprawie </a:t>
            </a:r>
            <a:r>
              <a:rPr lang="pl-PL" sz="1600" b="1" dirty="0"/>
              <a:t>jakości i skuteczności kształcenia i szkolenia </a:t>
            </a:r>
            <a:endParaRPr lang="pl-PL" sz="1600" b="1" dirty="0" smtClean="0"/>
          </a:p>
          <a:p>
            <a:pPr marL="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1600" b="1" dirty="0" smtClean="0"/>
              <a:t>Promuje </a:t>
            </a:r>
            <a:r>
              <a:rPr lang="pl-PL" sz="1600" b="1" dirty="0"/>
              <a:t>równość, spójność społeczną i aktywność obywatelską w ramach uczenia się dorosłych</a:t>
            </a:r>
            <a:r>
              <a:rPr lang="pl-PL" sz="1600" dirty="0"/>
              <a:t> </a:t>
            </a:r>
            <a:endParaRPr lang="pl-PL" sz="1600" dirty="0" smtClean="0"/>
          </a:p>
          <a:p>
            <a:pPr marL="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1600" b="1" dirty="0" smtClean="0"/>
              <a:t>Zwiększa </a:t>
            </a:r>
            <a:r>
              <a:rPr lang="pl-PL" sz="1600" b="1" dirty="0"/>
              <a:t>kreatywność i innowacyjność dorosłych oraz ulepsza ich otoczenie edukacyjne</a:t>
            </a:r>
            <a:r>
              <a:rPr lang="pl-PL" sz="1600" dirty="0"/>
              <a:t> </a:t>
            </a:r>
            <a:endParaRPr lang="pl-PL" sz="1600" dirty="0" smtClean="0"/>
          </a:p>
          <a:p>
            <a:pPr marL="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1600" b="1" dirty="0" smtClean="0"/>
              <a:t>Poszerza </a:t>
            </a:r>
            <a:r>
              <a:rPr lang="pl-PL" sz="1600" b="1" dirty="0"/>
              <a:t>zasoby wiedzy na temat uczenia się dorosłych oraz monitoruje sektor uczenia się </a:t>
            </a:r>
            <a:r>
              <a:rPr lang="pl-PL" sz="1600" b="1" dirty="0" smtClean="0"/>
              <a:t>dorosłych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29177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483518"/>
            <a:ext cx="7848872" cy="648072"/>
          </a:xfrm>
        </p:spPr>
        <p:txBody>
          <a:bodyPr>
            <a:normAutofit fontScale="90000"/>
          </a:bodyPr>
          <a:lstStyle/>
          <a:p>
            <a:r>
              <a:rPr lang="pl-PL" dirty="0"/>
              <a:t>Krajowe Biuro EPALE</a:t>
            </a:r>
          </a:p>
        </p:txBody>
      </p:sp>
      <p:sp>
        <p:nvSpPr>
          <p:cNvPr id="3" name="Prostokąt 2"/>
          <p:cNvSpPr/>
          <p:nvPr/>
        </p:nvSpPr>
        <p:spPr>
          <a:xfrm>
            <a:off x="3131840" y="1347614"/>
            <a:ext cx="5184576" cy="3023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pl-PL" altLang="pl-PL" sz="2000" b="1" dirty="0"/>
              <a:t>Fundacja Rozwoju Systemu Edukacji </a:t>
            </a:r>
            <a:br>
              <a:rPr lang="pl-PL" altLang="pl-PL" sz="2000" b="1" dirty="0"/>
            </a:br>
            <a:r>
              <a:rPr lang="pl-PL" altLang="pl-PL" sz="2000" b="1" dirty="0"/>
              <a:t>Narodowa Agencja Programu Erasmus+ </a:t>
            </a:r>
            <a:br>
              <a:rPr lang="pl-PL" altLang="pl-PL" sz="2000" b="1" dirty="0"/>
            </a:br>
            <a:endParaRPr lang="pl-PL" altLang="pl-PL" sz="2000" b="1" dirty="0"/>
          </a:p>
          <a:p>
            <a:pPr>
              <a:lnSpc>
                <a:spcPct val="90000"/>
              </a:lnSpc>
            </a:pPr>
            <a:r>
              <a:rPr lang="pl-PL" altLang="pl-PL" dirty="0" smtClean="0"/>
              <a:t>ZESPÓŁ</a:t>
            </a:r>
            <a:r>
              <a:rPr lang="pl-PL" altLang="pl-PL" dirty="0"/>
              <a:t>:</a:t>
            </a:r>
          </a:p>
          <a:p>
            <a:pPr>
              <a:lnSpc>
                <a:spcPct val="90000"/>
              </a:lnSpc>
            </a:pPr>
            <a:r>
              <a:rPr lang="pl-PL" altLang="pl-PL" b="1" dirty="0" smtClean="0"/>
              <a:t>Iwona </a:t>
            </a:r>
            <a:r>
              <a:rPr lang="pl-PL" altLang="pl-PL" b="1" dirty="0"/>
              <a:t>Buks              </a:t>
            </a:r>
            <a:r>
              <a:rPr lang="pl-PL" altLang="pl-PL" b="1" dirty="0" smtClean="0"/>
              <a:t> </a:t>
            </a:r>
            <a:r>
              <a:rPr lang="pl-PL" altLang="pl-PL" b="1" dirty="0" smtClean="0">
                <a:solidFill>
                  <a:srgbClr val="28C2A8"/>
                </a:solidFill>
              </a:rPr>
              <a:t>ibuks@frse.org.pl</a:t>
            </a:r>
            <a:r>
              <a:rPr lang="pl-PL" altLang="pl-PL" b="1" dirty="0">
                <a:solidFill>
                  <a:schemeClr val="accent1"/>
                </a:solidFill>
              </a:rPr>
              <a:t>	</a:t>
            </a:r>
          </a:p>
          <a:p>
            <a:pPr>
              <a:lnSpc>
                <a:spcPct val="90000"/>
              </a:lnSpc>
            </a:pPr>
            <a:r>
              <a:rPr lang="pl-PL" altLang="pl-PL" b="1" dirty="0"/>
              <a:t>Justyna Bednarz</a:t>
            </a:r>
            <a:r>
              <a:rPr lang="pl-PL" altLang="pl-PL" b="1" dirty="0">
                <a:solidFill>
                  <a:srgbClr val="C00000"/>
                </a:solidFill>
              </a:rPr>
              <a:t>	     </a:t>
            </a:r>
            <a:r>
              <a:rPr lang="pl-PL" altLang="pl-PL" b="1" dirty="0" smtClean="0">
                <a:solidFill>
                  <a:srgbClr val="28C2A8"/>
                </a:solidFill>
              </a:rPr>
              <a:t>jbednarz@frse.org.pl</a:t>
            </a:r>
          </a:p>
          <a:p>
            <a:pPr>
              <a:lnSpc>
                <a:spcPct val="90000"/>
              </a:lnSpc>
            </a:pPr>
            <a:r>
              <a:rPr lang="pl-PL" altLang="pl-PL" b="1" dirty="0" smtClean="0"/>
              <a:t>Karolina Milczarek   </a:t>
            </a:r>
            <a:r>
              <a:rPr lang="pl-PL" altLang="pl-PL" b="1" dirty="0" smtClean="0">
                <a:solidFill>
                  <a:srgbClr val="28C2A8"/>
                </a:solidFill>
              </a:rPr>
              <a:t>kmilczarek@frse.org.pl</a:t>
            </a:r>
            <a:endParaRPr lang="pl-PL" altLang="pl-PL" b="1" dirty="0">
              <a:solidFill>
                <a:srgbClr val="28C2A8"/>
              </a:solidFill>
            </a:endParaRPr>
          </a:p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pl-PL" altLang="pl-PL" dirty="0" smtClean="0"/>
              <a:t>KONTAKT</a:t>
            </a:r>
            <a:r>
              <a:rPr lang="pl-PL" altLang="pl-PL" dirty="0"/>
              <a:t>:</a:t>
            </a:r>
          </a:p>
          <a:p>
            <a:pPr>
              <a:lnSpc>
                <a:spcPct val="90000"/>
              </a:lnSpc>
            </a:pPr>
            <a:endParaRPr lang="pl-PL" altLang="pl-PL" sz="900" dirty="0"/>
          </a:p>
          <a:p>
            <a:pPr>
              <a:lnSpc>
                <a:spcPct val="90000"/>
              </a:lnSpc>
            </a:pPr>
            <a:r>
              <a:rPr lang="pl-PL" altLang="pl-PL" dirty="0"/>
              <a:t>tel.: 	 22 46 31 063</a:t>
            </a:r>
          </a:p>
          <a:p>
            <a:pPr>
              <a:lnSpc>
                <a:spcPct val="90000"/>
              </a:lnSpc>
            </a:pPr>
            <a:r>
              <a:rPr lang="pl-PL" altLang="pl-PL" dirty="0"/>
              <a:t>e-mail: 	</a:t>
            </a:r>
            <a:r>
              <a:rPr lang="pl-PL" altLang="pl-PL" b="1" dirty="0">
                <a:solidFill>
                  <a:srgbClr val="28C2A8"/>
                </a:solidFill>
              </a:rPr>
              <a:t>epale@frse.org.pl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07654"/>
            <a:ext cx="1800200" cy="1815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806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pl-PL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4" t="6696" r="15717" b="22286"/>
          <a:stretch/>
        </p:blipFill>
        <p:spPr bwMode="auto">
          <a:xfrm>
            <a:off x="78879" y="0"/>
            <a:ext cx="9036496" cy="5195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640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7563" y="411510"/>
            <a:ext cx="7848872" cy="648072"/>
          </a:xfrm>
        </p:spPr>
        <p:txBody>
          <a:bodyPr>
            <a:noAutofit/>
          </a:bodyPr>
          <a:lstStyle/>
          <a:p>
            <a:r>
              <a:rPr lang="pl-PL" altLang="pl-PL" sz="2800" dirty="0"/>
              <a:t>Facebook - EPALE Polska </a:t>
            </a:r>
            <a:r>
              <a:rPr lang="pl-PL" altLang="pl-PL" sz="2800" dirty="0" smtClean="0"/>
              <a:t>– </a:t>
            </a:r>
            <a:r>
              <a:rPr lang="pl-PL" altLang="pl-PL" sz="2800" dirty="0"/>
              <a:t>uczenie się dorosłych</a:t>
            </a:r>
            <a:endParaRPr lang="pl-PL" sz="2800" dirty="0"/>
          </a:p>
        </p:txBody>
      </p:sp>
      <p:sp>
        <p:nvSpPr>
          <p:cNvPr id="3" name="Prostokąt 2"/>
          <p:cNvSpPr/>
          <p:nvPr/>
        </p:nvSpPr>
        <p:spPr>
          <a:xfrm>
            <a:off x="755576" y="1031637"/>
            <a:ext cx="44162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altLang="pl-PL" dirty="0"/>
              <a:t>https://www.facebook.com/epalepolska</a:t>
            </a:r>
            <a:endParaRPr lang="pl-P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21" y="1563638"/>
            <a:ext cx="7742302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266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115616" y="4322254"/>
            <a:ext cx="6944952" cy="804453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1026" name="Picture 2" descr="Z:\AE\EPALE\CALL 2017-2018\webinarium EPALE\banerki\Webinarium EPA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" y="843558"/>
            <a:ext cx="9144000" cy="347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584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167930" y="249974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2400" b="1" dirty="0" smtClean="0">
                <a:solidFill>
                  <a:schemeClr val="accent4">
                    <a:lumMod val="75000"/>
                  </a:schemeClr>
                </a:solidFill>
              </a:rPr>
              <a:t>ZAPRASZAMY NA PLATFORMĘ EPALE</a:t>
            </a:r>
          </a:p>
          <a:p>
            <a:pPr algn="ctr"/>
            <a:endParaRPr lang="pl-PL" sz="2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pl-PL" sz="2400" b="1" dirty="0">
                <a:solidFill>
                  <a:schemeClr val="accent4">
                    <a:lumMod val="75000"/>
                  </a:schemeClr>
                </a:solidFill>
                <a:hlinkClick r:id="rId2"/>
              </a:rPr>
              <a:t>https://</a:t>
            </a:r>
            <a:r>
              <a:rPr lang="pl-PL" sz="2400" b="1" dirty="0" smtClean="0">
                <a:solidFill>
                  <a:schemeClr val="accent4">
                    <a:lumMod val="75000"/>
                  </a:schemeClr>
                </a:solidFill>
                <a:hlinkClick r:id="rId2"/>
              </a:rPr>
              <a:t>ec.europa.eu/epale/pl</a:t>
            </a:r>
            <a:r>
              <a:rPr lang="pl-PL" sz="24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pl-PL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38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pl-PL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1" t="6111" r="15156" b="20926"/>
          <a:stretch/>
        </p:blipFill>
        <p:spPr bwMode="auto">
          <a:xfrm>
            <a:off x="107504" y="-6872"/>
            <a:ext cx="8928992" cy="5211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271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 l="3835" t="34605" r="35922" b="50275"/>
          <a:stretch>
            <a:fillRect/>
          </a:stretch>
        </p:blipFill>
        <p:spPr bwMode="auto">
          <a:xfrm>
            <a:off x="971600" y="0"/>
            <a:ext cx="7200800" cy="112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ostokąt 6"/>
          <p:cNvSpPr/>
          <p:nvPr/>
        </p:nvSpPr>
        <p:spPr>
          <a:xfrm>
            <a:off x="1115616" y="1203598"/>
            <a:ext cx="7200800" cy="3343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pl-PL" altLang="pl-PL" sz="1600" dirty="0" smtClean="0">
                <a:solidFill>
                  <a:srgbClr val="005061"/>
                </a:solidFill>
                <a:latin typeface="Trebuchet MS" pitchFamily="34" charset="0"/>
              </a:rPr>
              <a:t> Wyszukiwanie </a:t>
            </a:r>
            <a:r>
              <a:rPr lang="pl-PL" altLang="pl-PL" sz="1600" dirty="0">
                <a:solidFill>
                  <a:srgbClr val="005061"/>
                </a:solidFill>
                <a:latin typeface="Trebuchet MS" pitchFamily="34" charset="0"/>
              </a:rPr>
              <a:t>partnerów do projektów międzynarodowych</a:t>
            </a:r>
          </a:p>
          <a:p>
            <a:pPr>
              <a:lnSpc>
                <a:spcPct val="120000"/>
              </a:lnSpc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pl-PL" altLang="pl-PL" sz="1600" dirty="0" smtClean="0">
                <a:solidFill>
                  <a:srgbClr val="005061"/>
                </a:solidFill>
                <a:latin typeface="Trebuchet MS" pitchFamily="34" charset="0"/>
              </a:rPr>
              <a:t> Możliwość </a:t>
            </a:r>
            <a:r>
              <a:rPr lang="pl-PL" altLang="pl-PL" sz="1600" dirty="0">
                <a:solidFill>
                  <a:srgbClr val="005061"/>
                </a:solidFill>
                <a:latin typeface="Trebuchet MS" pitchFamily="34" charset="0"/>
              </a:rPr>
              <a:t>wspólnej pracy nad wnioskiem i współpracy projektowej </a:t>
            </a:r>
            <a:r>
              <a:rPr lang="pl-PL" altLang="pl-PL" sz="1600" dirty="0" smtClean="0">
                <a:solidFill>
                  <a:srgbClr val="005061"/>
                </a:solidFill>
                <a:latin typeface="Trebuchet MS" pitchFamily="34" charset="0"/>
              </a:rPr>
              <a:t>  </a:t>
            </a:r>
          </a:p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pl-PL" altLang="pl-PL" sz="1600" dirty="0" smtClean="0">
                <a:solidFill>
                  <a:srgbClr val="005061"/>
                </a:solidFill>
                <a:latin typeface="Trebuchet MS" pitchFamily="34" charset="0"/>
              </a:rPr>
              <a:t>   w ramach </a:t>
            </a:r>
            <a:r>
              <a:rPr lang="pl-PL" altLang="pl-PL" sz="1600" dirty="0">
                <a:solidFill>
                  <a:srgbClr val="005061"/>
                </a:solidFill>
                <a:latin typeface="Trebuchet MS" pitchFamily="34" charset="0"/>
              </a:rPr>
              <a:t>tzw. </a:t>
            </a:r>
            <a:r>
              <a:rPr lang="pl-PL" altLang="pl-PL" sz="1600" dirty="0" err="1">
                <a:solidFill>
                  <a:srgbClr val="005061"/>
                </a:solidFill>
                <a:latin typeface="Trebuchet MS" pitchFamily="34" charset="0"/>
              </a:rPr>
              <a:t>Collaborative</a:t>
            </a:r>
            <a:r>
              <a:rPr lang="pl-PL" altLang="pl-PL" sz="1600" dirty="0">
                <a:solidFill>
                  <a:srgbClr val="005061"/>
                </a:solidFill>
                <a:latin typeface="Trebuchet MS" pitchFamily="34" charset="0"/>
              </a:rPr>
              <a:t> </a:t>
            </a:r>
            <a:r>
              <a:rPr lang="pl-PL" altLang="pl-PL" sz="1600" dirty="0" err="1">
                <a:solidFill>
                  <a:srgbClr val="005061"/>
                </a:solidFill>
                <a:latin typeface="Trebuchet MS" pitchFamily="34" charset="0"/>
              </a:rPr>
              <a:t>spaces</a:t>
            </a:r>
            <a:endParaRPr lang="pl-PL" altLang="pl-PL" sz="1600" dirty="0">
              <a:solidFill>
                <a:srgbClr val="005061"/>
              </a:solidFill>
              <a:latin typeface="Trebuchet MS" pitchFamily="34" charset="0"/>
            </a:endParaRPr>
          </a:p>
          <a:p>
            <a:pPr>
              <a:lnSpc>
                <a:spcPct val="120000"/>
              </a:lnSpc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pl-PL" altLang="pl-PL" sz="1600" dirty="0" smtClean="0">
                <a:solidFill>
                  <a:srgbClr val="005061"/>
                </a:solidFill>
                <a:latin typeface="Trebuchet MS" pitchFamily="34" charset="0"/>
              </a:rPr>
              <a:t> Źródło </a:t>
            </a:r>
            <a:r>
              <a:rPr lang="pl-PL" altLang="pl-PL" sz="1600" dirty="0">
                <a:solidFill>
                  <a:srgbClr val="005061"/>
                </a:solidFill>
                <a:latin typeface="Trebuchet MS" pitchFamily="34" charset="0"/>
              </a:rPr>
              <a:t>informacji o edukacji dorosłych i wydarzeniach dla kadry edukacji </a:t>
            </a:r>
            <a:r>
              <a:rPr lang="pl-PL" altLang="pl-PL" sz="1600" dirty="0" smtClean="0">
                <a:solidFill>
                  <a:srgbClr val="005061"/>
                </a:solidFill>
                <a:latin typeface="Trebuchet MS" pitchFamily="34" charset="0"/>
              </a:rPr>
              <a:t> </a:t>
            </a:r>
          </a:p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pl-PL" altLang="pl-PL" sz="1600" dirty="0">
                <a:solidFill>
                  <a:srgbClr val="005061"/>
                </a:solidFill>
                <a:latin typeface="Trebuchet MS" pitchFamily="34" charset="0"/>
              </a:rPr>
              <a:t> </a:t>
            </a:r>
            <a:r>
              <a:rPr lang="pl-PL" altLang="pl-PL" sz="1600" dirty="0" smtClean="0">
                <a:solidFill>
                  <a:srgbClr val="005061"/>
                </a:solidFill>
                <a:latin typeface="Trebuchet MS" pitchFamily="34" charset="0"/>
              </a:rPr>
              <a:t>   dorosłych </a:t>
            </a:r>
            <a:r>
              <a:rPr lang="pl-PL" altLang="pl-PL" sz="1600" dirty="0">
                <a:solidFill>
                  <a:srgbClr val="005061"/>
                </a:solidFill>
                <a:latin typeface="Trebuchet MS" pitchFamily="34" charset="0"/>
              </a:rPr>
              <a:t>zarówno w Polsce jak i w całej Europie </a:t>
            </a:r>
          </a:p>
          <a:p>
            <a:pPr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pl-PL" altLang="pl-PL" sz="1600" dirty="0" smtClean="0">
                <a:solidFill>
                  <a:srgbClr val="005061"/>
                </a:solidFill>
                <a:latin typeface="Trebuchet MS" pitchFamily="34" charset="0"/>
              </a:rPr>
              <a:t> Możliwość </a:t>
            </a:r>
            <a:r>
              <a:rPr lang="pl-PL" altLang="pl-PL" sz="1600" dirty="0">
                <a:solidFill>
                  <a:srgbClr val="005061"/>
                </a:solidFill>
                <a:latin typeface="Trebuchet MS" pitchFamily="34" charset="0"/>
              </a:rPr>
              <a:t>publikowania treści i zasobów oraz komentowania treści</a:t>
            </a:r>
          </a:p>
          <a:p>
            <a:pPr>
              <a:lnSpc>
                <a:spcPct val="120000"/>
              </a:lnSpc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pl-PL" altLang="pl-PL" sz="1600" dirty="0" smtClean="0">
                <a:solidFill>
                  <a:srgbClr val="005061"/>
                </a:solidFill>
                <a:latin typeface="Trebuchet MS" pitchFamily="34" charset="0"/>
              </a:rPr>
              <a:t> Publikowanie </a:t>
            </a:r>
            <a:r>
              <a:rPr lang="pl-PL" altLang="pl-PL" sz="1600" dirty="0">
                <a:solidFill>
                  <a:srgbClr val="005061"/>
                </a:solidFill>
                <a:latin typeface="Trebuchet MS" pitchFamily="34" charset="0"/>
              </a:rPr>
              <a:t>informacji o organizowanych wydarzeniach</a:t>
            </a:r>
          </a:p>
          <a:p>
            <a:pPr>
              <a:lnSpc>
                <a:spcPct val="120000"/>
              </a:lnSpc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pl-PL" altLang="pl-PL" sz="1600" dirty="0" smtClean="0">
                <a:solidFill>
                  <a:srgbClr val="005061"/>
                </a:solidFill>
                <a:latin typeface="Trebuchet MS" pitchFamily="34" charset="0"/>
              </a:rPr>
              <a:t> Baza </a:t>
            </a:r>
            <a:r>
              <a:rPr lang="pl-PL" altLang="pl-PL" sz="1600" dirty="0">
                <a:solidFill>
                  <a:srgbClr val="005061"/>
                </a:solidFill>
                <a:latin typeface="Trebuchet MS" pitchFamily="34" charset="0"/>
              </a:rPr>
              <a:t>raportów, analiz i ustawodawstwa związanego z edukacją dorosłych</a:t>
            </a:r>
          </a:p>
          <a:p>
            <a:pPr>
              <a:lnSpc>
                <a:spcPct val="120000"/>
              </a:lnSpc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pl-PL" altLang="pl-PL" sz="1600" dirty="0" smtClean="0">
                <a:solidFill>
                  <a:srgbClr val="005061"/>
                </a:solidFill>
                <a:latin typeface="Trebuchet MS" pitchFamily="34" charset="0"/>
              </a:rPr>
              <a:t> Inspiracja </a:t>
            </a:r>
            <a:r>
              <a:rPr lang="pl-PL" altLang="pl-PL" sz="1600" dirty="0">
                <a:solidFill>
                  <a:srgbClr val="005061"/>
                </a:solidFill>
                <a:latin typeface="Trebuchet MS" pitchFamily="34" charset="0"/>
              </a:rPr>
              <a:t>przy pisaniu projektów programu Erasmus+ i w ramach innych </a:t>
            </a:r>
            <a:endParaRPr lang="pl-PL" altLang="pl-PL" sz="1600" dirty="0" smtClean="0">
              <a:solidFill>
                <a:srgbClr val="005061"/>
              </a:solidFill>
              <a:latin typeface="Trebuchet MS" pitchFamily="34" charset="0"/>
            </a:endParaRPr>
          </a:p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pl-PL" altLang="pl-PL" sz="1600" dirty="0">
                <a:solidFill>
                  <a:srgbClr val="005061"/>
                </a:solidFill>
                <a:latin typeface="Trebuchet MS" pitchFamily="34" charset="0"/>
              </a:rPr>
              <a:t> </a:t>
            </a:r>
            <a:r>
              <a:rPr lang="pl-PL" altLang="pl-PL" sz="1600" dirty="0" smtClean="0">
                <a:solidFill>
                  <a:srgbClr val="005061"/>
                </a:solidFill>
                <a:latin typeface="Trebuchet MS" pitchFamily="34" charset="0"/>
              </a:rPr>
              <a:t>   programów</a:t>
            </a:r>
            <a:endParaRPr lang="pl-PL" altLang="pl-PL" sz="1600" dirty="0">
              <a:solidFill>
                <a:srgbClr val="005061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63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pl-PL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90" y="699542"/>
            <a:ext cx="9196173" cy="357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210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pl-PL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0" t="27229" r="20577" b="52774"/>
          <a:stretch/>
        </p:blipFill>
        <p:spPr bwMode="auto">
          <a:xfrm>
            <a:off x="30857" y="3075"/>
            <a:ext cx="9206169" cy="1668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4" t="46292" r="18790" b="28986"/>
          <a:stretch/>
        </p:blipFill>
        <p:spPr bwMode="auto">
          <a:xfrm>
            <a:off x="31575" y="1671861"/>
            <a:ext cx="9062065" cy="1980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3" t="47066" r="18043" b="30531"/>
          <a:stretch/>
        </p:blipFill>
        <p:spPr bwMode="auto">
          <a:xfrm>
            <a:off x="31574" y="3363838"/>
            <a:ext cx="9062066" cy="1766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852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1" t="26022" r="36509" b="10773"/>
          <a:stretch/>
        </p:blipFill>
        <p:spPr bwMode="auto">
          <a:xfrm>
            <a:off x="3131840" y="-1"/>
            <a:ext cx="6012160" cy="5025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04" t="61475" r="20256" b="19262"/>
          <a:stretch/>
        </p:blipFill>
        <p:spPr bwMode="auto">
          <a:xfrm>
            <a:off x="539552" y="1779662"/>
            <a:ext cx="2476816" cy="1715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181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611560" y="1347614"/>
            <a:ext cx="31683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altLang="pl-PL" sz="2400" dirty="0"/>
              <a:t>Możliwość tworzenia              i przyłączania się do Społeczności praktyków  (</a:t>
            </a:r>
            <a:r>
              <a:rPr lang="pl-PL" altLang="pl-PL" sz="2400" dirty="0" err="1"/>
              <a:t>Communities</a:t>
            </a:r>
            <a:r>
              <a:rPr lang="pl-PL" altLang="pl-PL" sz="2400" dirty="0"/>
              <a:t> of </a:t>
            </a:r>
            <a:r>
              <a:rPr lang="pl-PL" altLang="pl-PL" sz="2400" dirty="0" err="1"/>
              <a:t>practice</a:t>
            </a:r>
            <a:r>
              <a:rPr lang="pl-PL" altLang="pl-PL" sz="2400" dirty="0"/>
              <a:t>)</a:t>
            </a:r>
            <a:endParaRPr lang="pl-PL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96107"/>
            <a:ext cx="4176464" cy="261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67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pl-P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9" t="6746" r="16528" b="87225"/>
          <a:stretch/>
        </p:blipFill>
        <p:spPr bwMode="auto">
          <a:xfrm>
            <a:off x="40282" y="58689"/>
            <a:ext cx="9080799" cy="454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9" t="43406" r="18415" b="32413"/>
          <a:stretch/>
        </p:blipFill>
        <p:spPr bwMode="auto">
          <a:xfrm>
            <a:off x="40282" y="512813"/>
            <a:ext cx="9080799" cy="193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trzałka w dół 4"/>
          <p:cNvSpPr/>
          <p:nvPr/>
        </p:nvSpPr>
        <p:spPr>
          <a:xfrm rot="4873799">
            <a:off x="2216180" y="1529375"/>
            <a:ext cx="323276" cy="1039100"/>
          </a:xfrm>
          <a:prstGeom prst="downArrow">
            <a:avLst/>
          </a:prstGeom>
          <a:solidFill>
            <a:srgbClr val="FF66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1" t="37304" r="18250" b="48807"/>
          <a:stretch/>
        </p:blipFill>
        <p:spPr bwMode="auto">
          <a:xfrm>
            <a:off x="40283" y="2437192"/>
            <a:ext cx="9080798" cy="1104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7" t="47034" r="18163" b="32992"/>
          <a:stretch/>
        </p:blipFill>
        <p:spPr bwMode="auto">
          <a:xfrm>
            <a:off x="9947" y="3441461"/>
            <a:ext cx="9134053" cy="1587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trzałka w dół 10"/>
          <p:cNvSpPr/>
          <p:nvPr/>
        </p:nvSpPr>
        <p:spPr>
          <a:xfrm rot="4873799">
            <a:off x="2223067" y="2682947"/>
            <a:ext cx="323276" cy="1039100"/>
          </a:xfrm>
          <a:prstGeom prst="downArrow">
            <a:avLst/>
          </a:prstGeom>
          <a:solidFill>
            <a:srgbClr val="FF66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Strzałka w dół 11"/>
          <p:cNvSpPr/>
          <p:nvPr/>
        </p:nvSpPr>
        <p:spPr>
          <a:xfrm rot="4873799">
            <a:off x="2769918" y="4163371"/>
            <a:ext cx="323276" cy="1039100"/>
          </a:xfrm>
          <a:prstGeom prst="downArrow">
            <a:avLst/>
          </a:prstGeom>
          <a:solidFill>
            <a:srgbClr val="FF66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911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rasmus+">
  <a:themeElements>
    <a:clrScheme name="Ogolne">
      <a:dk1>
        <a:srgbClr val="005061"/>
      </a:dk1>
      <a:lt1>
        <a:sysClr val="window" lastClr="FFFFFF"/>
      </a:lt1>
      <a:dk2>
        <a:srgbClr val="005061"/>
      </a:dk2>
      <a:lt2>
        <a:srgbClr val="FFFFFF"/>
      </a:lt2>
      <a:accent1>
        <a:srgbClr val="7791CA"/>
      </a:accent1>
      <a:accent2>
        <a:srgbClr val="7791CA"/>
      </a:accent2>
      <a:accent3>
        <a:srgbClr val="7791CA"/>
      </a:accent3>
      <a:accent4>
        <a:srgbClr val="7791CA"/>
      </a:accent4>
      <a:accent5>
        <a:srgbClr val="7791CA"/>
      </a:accent5>
      <a:accent6>
        <a:srgbClr val="7791CA"/>
      </a:accent6>
      <a:hlink>
        <a:srgbClr val="7791CA"/>
      </a:hlink>
      <a:folHlink>
        <a:srgbClr val="7791CA"/>
      </a:folHlink>
    </a:clrScheme>
    <a:fontScheme name="Erasmus+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885</TotalTime>
  <Words>471</Words>
  <Application>Microsoft Office PowerPoint</Application>
  <PresentationFormat>Pokaz na ekranie (16:9)</PresentationFormat>
  <Paragraphs>61</Paragraphs>
  <Slides>22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3" baseType="lpstr">
      <vt:lpstr>Erasmus+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Publikowanie treści Na blogu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Największe zalety EPALE</vt:lpstr>
      <vt:lpstr>Dlaczego warto korzystać z Platformy EPALE w praktyce zawodowej?</vt:lpstr>
      <vt:lpstr>EPALE sprzyja:</vt:lpstr>
      <vt:lpstr>Krajowe Biuro EPALE</vt:lpstr>
      <vt:lpstr>Facebook - EPALE Polska – uczenie się dorosłych</vt:lpstr>
      <vt:lpstr> 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Ania</dc:creator>
  <cp:lastModifiedBy>wsm</cp:lastModifiedBy>
  <cp:revision>146</cp:revision>
  <cp:lastPrinted>2017-05-09T12:12:58Z</cp:lastPrinted>
  <dcterms:created xsi:type="dcterms:W3CDTF">2015-12-08T12:55:20Z</dcterms:created>
  <dcterms:modified xsi:type="dcterms:W3CDTF">2017-05-10T07:48:02Z</dcterms:modified>
</cp:coreProperties>
</file>