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9" r:id="rId2"/>
    <p:sldId id="372" r:id="rId3"/>
    <p:sldId id="352" r:id="rId4"/>
    <p:sldId id="374" r:id="rId5"/>
    <p:sldId id="354" r:id="rId6"/>
    <p:sldId id="356" r:id="rId7"/>
    <p:sldId id="355" r:id="rId8"/>
    <p:sldId id="376" r:id="rId9"/>
    <p:sldId id="375" r:id="rId10"/>
    <p:sldId id="377" r:id="rId11"/>
    <p:sldId id="378" r:id="rId12"/>
    <p:sldId id="321" r:id="rId13"/>
    <p:sldId id="361" r:id="rId14"/>
    <p:sldId id="366" r:id="rId15"/>
    <p:sldId id="363" r:id="rId16"/>
    <p:sldId id="364" r:id="rId17"/>
    <p:sldId id="390" r:id="rId18"/>
    <p:sldId id="367" r:id="rId19"/>
    <p:sldId id="368" r:id="rId20"/>
    <p:sldId id="334" r:id="rId21"/>
    <p:sldId id="370" r:id="rId22"/>
    <p:sldId id="337" r:id="rId23"/>
    <p:sldId id="338" r:id="rId24"/>
    <p:sldId id="349" r:id="rId25"/>
    <p:sldId id="391" r:id="rId26"/>
    <p:sldId id="388" r:id="rId27"/>
    <p:sldId id="342" r:id="rId28"/>
    <p:sldId id="389" r:id="rId29"/>
    <p:sldId id="343" r:id="rId30"/>
    <p:sldId id="371" r:id="rId31"/>
    <p:sldId id="393" r:id="rId32"/>
    <p:sldId id="394" r:id="rId33"/>
    <p:sldId id="392" r:id="rId34"/>
    <p:sldId id="384" r:id="rId35"/>
    <p:sldId id="395" r:id="rId36"/>
    <p:sldId id="272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8417" autoAdjust="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Debaty\Debaty%20-%20&#347;rod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Debaty\Debaty%20-%20&#347;roda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za\Desktop\Bielsko%20Bia&#322;&#261;%20baza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2.0061728395061741E-2"/>
                  <c:y val="-3.3672391930733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2287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444494971218086E-2"/>
                  <c:y val="-3.43928223274444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32098765432287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Arkusz7!$C$30:$F$30</c:f>
              <c:strCache>
                <c:ptCount val="4"/>
                <c:pt idx="0">
                  <c:v>Tak pod wpływem alkoholu</c:v>
                </c:pt>
                <c:pt idx="1">
                  <c:v>Nie</c:v>
                </c:pt>
                <c:pt idx="2">
                  <c:v>Tak pod wpływem środków odurzających</c:v>
                </c:pt>
                <c:pt idx="3">
                  <c:v>Nie</c:v>
                </c:pt>
              </c:strCache>
            </c:strRef>
          </c:cat>
          <c:val>
            <c:numRef>
              <c:f>Arkusz7!$C$31:$F$31</c:f>
              <c:numCache>
                <c:formatCode>General</c:formatCode>
                <c:ptCount val="4"/>
                <c:pt idx="0">
                  <c:v>28.5</c:v>
                </c:pt>
                <c:pt idx="1">
                  <c:v>49.5</c:v>
                </c:pt>
                <c:pt idx="2">
                  <c:v>12.1</c:v>
                </c:pt>
                <c:pt idx="3">
                  <c:v>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711880"/>
        <c:axId val="160772296"/>
        <c:axId val="0"/>
      </c:bar3DChart>
      <c:catAx>
        <c:axId val="160711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</a:defRPr>
            </a:pPr>
            <a:endParaRPr lang="pl-PL"/>
          </a:p>
        </c:txPr>
        <c:crossAx val="160772296"/>
        <c:crosses val="autoZero"/>
        <c:auto val="1"/>
        <c:lblAlgn val="ctr"/>
        <c:lblOffset val="100"/>
        <c:noMultiLvlLbl val="0"/>
      </c:catAx>
      <c:valAx>
        <c:axId val="160772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0711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489371936156386"/>
          <c:y val="0"/>
          <c:w val="0.77435629309834164"/>
          <c:h val="0.83309419655877237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1942701363819187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>
                        <a:solidFill>
                          <a:srgbClr val="00B050"/>
                        </a:solidFill>
                      </a:rPr>
                      <a:t>26,7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99727386682991E-2"/>
                  <c:y val="-2.578604808306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99727386683296E-2"/>
                  <c:y val="5.1572096166122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4212143752509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57026022864311E-3"/>
                  <c:y val="1.2893024041530704E-2"/>
                </c:manualLayout>
              </c:layout>
              <c:spPr/>
              <c:txPr>
                <a:bodyPr/>
                <a:lstStyle/>
                <a:p>
                  <a:pPr>
                    <a:defRPr sz="1400" b="1" baseline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435539034296361E-2"/>
                  <c:y val="-5.1572096166122294E-3"/>
                </c:manualLayout>
              </c:layout>
              <c:spPr/>
              <c:txPr>
                <a:bodyPr/>
                <a:lstStyle/>
                <a:p>
                  <a:pPr>
                    <a:defRPr sz="1400" b="1" baseline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421214375250962E-2"/>
                  <c:y val="2.5786048083061503E-3"/>
                </c:manualLayout>
              </c:layout>
              <c:spPr/>
              <c:txPr>
                <a:bodyPr/>
                <a:lstStyle/>
                <a:p>
                  <a:pPr>
                    <a:defRPr sz="1400" b="1" baseline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Arkusz5!$C$31:$I$31</c:f>
              <c:strCache>
                <c:ptCount val="7"/>
                <c:pt idx="0">
                  <c:v>wychowawcę</c:v>
                </c:pt>
                <c:pt idx="1">
                  <c:v>innego nauczyciela</c:v>
                </c:pt>
                <c:pt idx="2">
                  <c:v>pedagoga lub psychologa</c:v>
                </c:pt>
                <c:pt idx="3">
                  <c:v>dyrektora</c:v>
                </c:pt>
                <c:pt idx="4">
                  <c:v>rodziców </c:v>
                </c:pt>
                <c:pt idx="5">
                  <c:v>kolegę</c:v>
                </c:pt>
                <c:pt idx="6">
                  <c:v>nikogo</c:v>
                </c:pt>
              </c:strCache>
            </c:strRef>
          </c:cat>
          <c:val>
            <c:numRef>
              <c:f>Arkusz5!$C$32:$I$32</c:f>
              <c:numCache>
                <c:formatCode>General</c:formatCode>
                <c:ptCount val="7"/>
                <c:pt idx="0">
                  <c:v>26.7</c:v>
                </c:pt>
                <c:pt idx="1">
                  <c:v>8.4</c:v>
                </c:pt>
                <c:pt idx="2">
                  <c:v>8</c:v>
                </c:pt>
                <c:pt idx="3">
                  <c:v>5.8</c:v>
                </c:pt>
                <c:pt idx="4">
                  <c:v>15.4</c:v>
                </c:pt>
                <c:pt idx="5">
                  <c:v>25.6</c:v>
                </c:pt>
                <c:pt idx="6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490832"/>
        <c:axId val="160537840"/>
        <c:axId val="0"/>
      </c:bar3DChart>
      <c:catAx>
        <c:axId val="16049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baseline="0">
                <a:latin typeface="Times New Roman" panose="02020603050405020304" pitchFamily="18" charset="0"/>
              </a:defRPr>
            </a:pPr>
            <a:endParaRPr lang="pl-PL"/>
          </a:p>
        </c:txPr>
        <c:crossAx val="160537840"/>
        <c:crosses val="autoZero"/>
        <c:auto val="1"/>
        <c:lblAlgn val="ctr"/>
        <c:lblOffset val="100"/>
        <c:noMultiLvlLbl val="0"/>
      </c:catAx>
      <c:valAx>
        <c:axId val="16053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0490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301466127064778"/>
          <c:y val="5.4425351804235834E-2"/>
          <c:w val="0.51711164101687923"/>
          <c:h val="0.83309419655876971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Częstości!$B$47:$B$54</c:f>
              <c:strCache>
                <c:ptCount val="8"/>
                <c:pt idx="0">
                  <c:v>ulotka</c:v>
                </c:pt>
                <c:pt idx="1">
                  <c:v>plakat</c:v>
                </c:pt>
                <c:pt idx="2">
                  <c:v>pogadanka z osobą, która była uzależniona</c:v>
                </c:pt>
                <c:pt idx="3">
                  <c:v>pogadanka z nauczycielem</c:v>
                </c:pt>
                <c:pt idx="4">
                  <c:v>pogadanka z pedagogiem</c:v>
                </c:pt>
                <c:pt idx="5">
                  <c:v>pogadanka z policjantem</c:v>
                </c:pt>
                <c:pt idx="6">
                  <c:v>pogadanka z psychologiem/profilaktykiem uzależnień</c:v>
                </c:pt>
                <c:pt idx="7">
                  <c:v>działania profilaktyczne poprzez teatr, film, warsztaty plastyczne, itp.</c:v>
                </c:pt>
              </c:strCache>
            </c:strRef>
          </c:cat>
          <c:val>
            <c:numRef>
              <c:f>Częstości!$C$47:$C$54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2.519561651822004E-2"/>
                  <c:y val="-7.3487205125356524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437662143050526E-2"/>
                  <c:y val="7.34872051253565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pl-PL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156493214575914E-2"/>
                  <c:y val="-2.4495735041785492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1564932145757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836200982457393E-2"/>
                  <c:y val="-4.4908328791761721E-17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4767854466944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875324286101353E-2"/>
                  <c:y val="2.4495735041785292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pl-PL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3985388394067495E-3"/>
                  <c:y val="-7.3487205125356524E-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Częstości!$B$47:$B$54</c:f>
              <c:strCache>
                <c:ptCount val="8"/>
                <c:pt idx="0">
                  <c:v>ulotka</c:v>
                </c:pt>
                <c:pt idx="1">
                  <c:v>plakat</c:v>
                </c:pt>
                <c:pt idx="2">
                  <c:v>pogadanka z osobą, która była uzależniona</c:v>
                </c:pt>
                <c:pt idx="3">
                  <c:v>pogadanka z nauczycielem</c:v>
                </c:pt>
                <c:pt idx="4">
                  <c:v>pogadanka z pedagogiem</c:v>
                </c:pt>
                <c:pt idx="5">
                  <c:v>pogadanka z policjantem</c:v>
                </c:pt>
                <c:pt idx="6">
                  <c:v>pogadanka z psychologiem/profilaktykiem uzależnień</c:v>
                </c:pt>
                <c:pt idx="7">
                  <c:v>działania profilaktyczne poprzez teatr, film, warsztaty plastyczne, itp.</c:v>
                </c:pt>
              </c:strCache>
            </c:strRef>
          </c:cat>
          <c:val>
            <c:numRef>
              <c:f>Częstości!$D$47:$D$54</c:f>
              <c:numCache>
                <c:formatCode>General</c:formatCode>
                <c:ptCount val="8"/>
                <c:pt idx="0">
                  <c:v>2.2000000000000002</c:v>
                </c:pt>
                <c:pt idx="1">
                  <c:v>3.3</c:v>
                </c:pt>
                <c:pt idx="2">
                  <c:v>6</c:v>
                </c:pt>
                <c:pt idx="3">
                  <c:v>3.5</c:v>
                </c:pt>
                <c:pt idx="4">
                  <c:v>3.8</c:v>
                </c:pt>
                <c:pt idx="5">
                  <c:v>4.3</c:v>
                </c:pt>
                <c:pt idx="6">
                  <c:v>5.0999999999999996</c:v>
                </c:pt>
                <c:pt idx="7">
                  <c:v>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555472"/>
        <c:axId val="160567104"/>
        <c:axId val="0"/>
      </c:bar3DChart>
      <c:catAx>
        <c:axId val="160555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l-PL"/>
          </a:p>
        </c:txPr>
        <c:crossAx val="160567104"/>
        <c:crosses val="autoZero"/>
        <c:auto val="1"/>
        <c:lblAlgn val="l"/>
        <c:lblOffset val="100"/>
        <c:noMultiLvlLbl val="0"/>
      </c:catAx>
      <c:valAx>
        <c:axId val="160567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055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A641B-3426-4047-B9A4-2AECBE43085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CFF1019-8FBC-46DA-95DA-163A4EAD920E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l-PL" dirty="0" smtClean="0"/>
            <a:t>Proszki</a:t>
          </a:r>
          <a:endParaRPr lang="pl-PL" dirty="0"/>
        </a:p>
      </dgm:t>
    </dgm:pt>
    <dgm:pt modelId="{602ACA92-5BF0-4876-9A10-5F55C853AD5D}" type="parTrans" cxnId="{2B0790FD-6B62-4122-8B3E-558249F4D9E8}">
      <dgm:prSet/>
      <dgm:spPr/>
      <dgm:t>
        <a:bodyPr/>
        <a:lstStyle/>
        <a:p>
          <a:endParaRPr lang="pl-PL"/>
        </a:p>
      </dgm:t>
    </dgm:pt>
    <dgm:pt modelId="{7825054C-05C8-4F73-BC80-92B91A0CF985}" type="sibTrans" cxnId="{2B0790FD-6B62-4122-8B3E-558249F4D9E8}">
      <dgm:prSet/>
      <dgm:spPr/>
      <dgm:t>
        <a:bodyPr/>
        <a:lstStyle/>
        <a:p>
          <a:endParaRPr lang="pl-PL"/>
        </a:p>
      </dgm:t>
    </dgm:pt>
    <dgm:pt modelId="{7F1BCDF2-11F8-4D5A-80C5-D721BDD1C186}">
      <dgm:prSet phldrT="[Teks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pl-PL" dirty="0" smtClean="0"/>
            <a:t>Tabletki, kapsułki</a:t>
          </a:r>
          <a:endParaRPr lang="pl-PL" dirty="0"/>
        </a:p>
      </dgm:t>
    </dgm:pt>
    <dgm:pt modelId="{27C45738-D3E1-494F-B6C1-334055599FAB}" type="parTrans" cxnId="{9E9D95D8-6A65-4DB5-B9CA-3BD06BFF8603}">
      <dgm:prSet/>
      <dgm:spPr/>
      <dgm:t>
        <a:bodyPr/>
        <a:lstStyle/>
        <a:p>
          <a:endParaRPr lang="pl-PL"/>
        </a:p>
      </dgm:t>
    </dgm:pt>
    <dgm:pt modelId="{2E0EAA50-B929-474D-AD75-27C7B3306F45}" type="sibTrans" cxnId="{9E9D95D8-6A65-4DB5-B9CA-3BD06BFF8603}">
      <dgm:prSet/>
      <dgm:spPr/>
      <dgm:t>
        <a:bodyPr/>
        <a:lstStyle/>
        <a:p>
          <a:endParaRPr lang="pl-PL"/>
        </a:p>
      </dgm:t>
    </dgm:pt>
    <dgm:pt modelId="{8B661159-193C-4CBC-977A-3F1FEA00FC9D}">
      <dgm:prSet phldrT="[Teks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pl-PL" dirty="0" smtClean="0"/>
            <a:t>Papierosy, skręty</a:t>
          </a:r>
          <a:endParaRPr lang="pl-PL" dirty="0"/>
        </a:p>
      </dgm:t>
    </dgm:pt>
    <dgm:pt modelId="{06A8258A-5B4E-498B-A6E0-43C828431095}" type="parTrans" cxnId="{A9012F86-B377-433E-BE97-FDC7995A8BD7}">
      <dgm:prSet/>
      <dgm:spPr/>
      <dgm:t>
        <a:bodyPr/>
        <a:lstStyle/>
        <a:p>
          <a:endParaRPr lang="pl-PL"/>
        </a:p>
      </dgm:t>
    </dgm:pt>
    <dgm:pt modelId="{B55B6115-9355-420A-8EA1-9100EC6880CE}" type="sibTrans" cxnId="{A9012F86-B377-433E-BE97-FDC7995A8BD7}">
      <dgm:prSet/>
      <dgm:spPr/>
      <dgm:t>
        <a:bodyPr/>
        <a:lstStyle/>
        <a:p>
          <a:endParaRPr lang="pl-PL"/>
        </a:p>
      </dgm:t>
    </dgm:pt>
    <dgm:pt modelId="{9FCA8F88-844F-4B2D-9F49-C9B8428D43CD}">
      <dgm:prSet phldrT="[Teks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r>
            <a:rPr lang="pl-PL" dirty="0" smtClean="0"/>
            <a:t>Kadzidełka, aerozole, żywice</a:t>
          </a:r>
          <a:endParaRPr lang="pl-PL" dirty="0"/>
        </a:p>
      </dgm:t>
    </dgm:pt>
    <dgm:pt modelId="{B7A40DD5-4EE5-46DC-8C53-69F8603AD4CA}" type="parTrans" cxnId="{F8659BC9-ABB8-4803-82AF-CE563E87B464}">
      <dgm:prSet/>
      <dgm:spPr/>
      <dgm:t>
        <a:bodyPr/>
        <a:lstStyle/>
        <a:p>
          <a:endParaRPr lang="pl-PL"/>
        </a:p>
      </dgm:t>
    </dgm:pt>
    <dgm:pt modelId="{CAD52AD4-E24D-4D03-891E-C50A28BAC019}" type="sibTrans" cxnId="{F8659BC9-ABB8-4803-82AF-CE563E87B464}">
      <dgm:prSet/>
      <dgm:spPr/>
      <dgm:t>
        <a:bodyPr/>
        <a:lstStyle/>
        <a:p>
          <a:endParaRPr lang="pl-PL"/>
        </a:p>
      </dgm:t>
    </dgm:pt>
    <dgm:pt modelId="{61F8C1DB-BE6B-4483-92D8-A09632016F73}">
      <dgm:prSet phldrT="[Teks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  <dgm:t>
        <a:bodyPr/>
        <a:lstStyle/>
        <a:p>
          <a:r>
            <a:rPr lang="pl-PL" dirty="0" smtClean="0"/>
            <a:t>Mieszanki ziołowe</a:t>
          </a:r>
          <a:endParaRPr lang="pl-PL" dirty="0"/>
        </a:p>
      </dgm:t>
    </dgm:pt>
    <dgm:pt modelId="{FE247278-5E04-4802-9D40-B22E197729E0}" type="parTrans" cxnId="{DAAED069-9BC2-4A6E-8814-D515CCA8970A}">
      <dgm:prSet/>
      <dgm:spPr/>
      <dgm:t>
        <a:bodyPr/>
        <a:lstStyle/>
        <a:p>
          <a:endParaRPr lang="pl-PL"/>
        </a:p>
      </dgm:t>
    </dgm:pt>
    <dgm:pt modelId="{A2CB53A9-AE7F-4A18-935D-2EC4F45F9AD8}" type="sibTrans" cxnId="{DAAED069-9BC2-4A6E-8814-D515CCA8970A}">
      <dgm:prSet/>
      <dgm:spPr/>
      <dgm:t>
        <a:bodyPr/>
        <a:lstStyle/>
        <a:p>
          <a:endParaRPr lang="pl-PL"/>
        </a:p>
      </dgm:t>
    </dgm:pt>
    <dgm:pt modelId="{089A44AB-7842-4147-9C3D-ACF961169883}" type="pres">
      <dgm:prSet presAssocID="{1CBA641B-3426-4047-B9A4-2AECBE4308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D769CE4-9EAC-41E6-AD8A-D52350A809D2}" type="pres">
      <dgm:prSet presAssocID="{3CFF1019-8FBC-46DA-95DA-163A4EAD920E}" presName="node" presStyleLbl="node1" presStyleIdx="0" presStyleCnt="5" custScaleX="146996" custScaleY="210993" custRadScaleRad="100298" custRadScaleInc="-65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825AF3-5EA1-4BE9-B594-E14ECF48B567}" type="pres">
      <dgm:prSet presAssocID="{3CFF1019-8FBC-46DA-95DA-163A4EAD920E}" presName="spNode" presStyleCnt="0"/>
      <dgm:spPr/>
    </dgm:pt>
    <dgm:pt modelId="{C00720F4-201C-4E2A-878B-AA307A503B90}" type="pres">
      <dgm:prSet presAssocID="{7825054C-05C8-4F73-BC80-92B91A0CF985}" presName="sibTrans" presStyleLbl="sibTrans1D1" presStyleIdx="0" presStyleCnt="5"/>
      <dgm:spPr/>
      <dgm:t>
        <a:bodyPr/>
        <a:lstStyle/>
        <a:p>
          <a:endParaRPr lang="pl-PL"/>
        </a:p>
      </dgm:t>
    </dgm:pt>
    <dgm:pt modelId="{86C6344A-BFBF-4BF8-AC87-04C87473AB26}" type="pres">
      <dgm:prSet presAssocID="{7F1BCDF2-11F8-4D5A-80C5-D721BDD1C186}" presName="node" presStyleLbl="node1" presStyleIdx="1" presStyleCnt="5" custScaleX="146934" custScaleY="1944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E111E2-286A-4289-8D16-E7CBA979669F}" type="pres">
      <dgm:prSet presAssocID="{7F1BCDF2-11F8-4D5A-80C5-D721BDD1C186}" presName="spNode" presStyleCnt="0"/>
      <dgm:spPr/>
    </dgm:pt>
    <dgm:pt modelId="{E72ED4E0-1E3A-444C-B00C-57274453C92B}" type="pres">
      <dgm:prSet presAssocID="{2E0EAA50-B929-474D-AD75-27C7B3306F45}" presName="sibTrans" presStyleLbl="sibTrans1D1" presStyleIdx="1" presStyleCnt="5"/>
      <dgm:spPr/>
      <dgm:t>
        <a:bodyPr/>
        <a:lstStyle/>
        <a:p>
          <a:endParaRPr lang="pl-PL"/>
        </a:p>
      </dgm:t>
    </dgm:pt>
    <dgm:pt modelId="{C6508DF8-4598-46F1-ACCB-E85D90C12257}" type="pres">
      <dgm:prSet presAssocID="{8B661159-193C-4CBC-977A-3F1FEA00FC9D}" presName="node" presStyleLbl="node1" presStyleIdx="2" presStyleCnt="5" custScaleX="129103" custScaleY="187470" custRadScaleRad="78486" custRadScaleInc="-411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119B4C-662C-423C-9C51-0C8FD7BD6AA1}" type="pres">
      <dgm:prSet presAssocID="{8B661159-193C-4CBC-977A-3F1FEA00FC9D}" presName="spNode" presStyleCnt="0"/>
      <dgm:spPr/>
    </dgm:pt>
    <dgm:pt modelId="{EC8084ED-B026-486A-9671-E5FD95EE66C0}" type="pres">
      <dgm:prSet presAssocID="{B55B6115-9355-420A-8EA1-9100EC6880CE}" presName="sibTrans" presStyleLbl="sibTrans1D1" presStyleIdx="2" presStyleCnt="5"/>
      <dgm:spPr/>
      <dgm:t>
        <a:bodyPr/>
        <a:lstStyle/>
        <a:p>
          <a:endParaRPr lang="pl-PL"/>
        </a:p>
      </dgm:t>
    </dgm:pt>
    <dgm:pt modelId="{F0B8FBDE-1DEC-4BBF-ACF6-704BCEA0CA38}" type="pres">
      <dgm:prSet presAssocID="{9FCA8F88-844F-4B2D-9F49-C9B8428D43CD}" presName="node" presStyleLbl="node1" presStyleIdx="3" presStyleCnt="5" custScaleX="146155" custScaleY="198791" custRadScaleRad="83264" custRadScaleInc="181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67CA8F-DF73-481D-B5C9-79304BB9F1BA}" type="pres">
      <dgm:prSet presAssocID="{9FCA8F88-844F-4B2D-9F49-C9B8428D43CD}" presName="spNode" presStyleCnt="0"/>
      <dgm:spPr/>
    </dgm:pt>
    <dgm:pt modelId="{B2456AC8-3AF1-4B4F-98F8-1FB081E4FF5E}" type="pres">
      <dgm:prSet presAssocID="{CAD52AD4-E24D-4D03-891E-C50A28BAC019}" presName="sibTrans" presStyleLbl="sibTrans1D1" presStyleIdx="3" presStyleCnt="5"/>
      <dgm:spPr/>
      <dgm:t>
        <a:bodyPr/>
        <a:lstStyle/>
        <a:p>
          <a:endParaRPr lang="pl-PL"/>
        </a:p>
      </dgm:t>
    </dgm:pt>
    <dgm:pt modelId="{D069DC89-A150-4139-85ED-71F27BD02FFC}" type="pres">
      <dgm:prSet presAssocID="{61F8C1DB-BE6B-4483-92D8-A09632016F73}" presName="node" presStyleLbl="node1" presStyleIdx="4" presStyleCnt="5" custScaleX="162664" custScaleY="2108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50DAA5-070F-43B8-B513-CBB162769607}" type="pres">
      <dgm:prSet presAssocID="{61F8C1DB-BE6B-4483-92D8-A09632016F73}" presName="spNode" presStyleCnt="0"/>
      <dgm:spPr/>
    </dgm:pt>
    <dgm:pt modelId="{1F978A1A-7726-4764-AD13-983C355B41E0}" type="pres">
      <dgm:prSet presAssocID="{A2CB53A9-AE7F-4A18-935D-2EC4F45F9AD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7383E6A9-6162-42F3-A2A3-D5AC0EAC5047}" type="presOf" srcId="{9FCA8F88-844F-4B2D-9F49-C9B8428D43CD}" destId="{F0B8FBDE-1DEC-4BBF-ACF6-704BCEA0CA38}" srcOrd="0" destOrd="0" presId="urn:microsoft.com/office/officeart/2005/8/layout/cycle6"/>
    <dgm:cxn modelId="{57D43226-3F04-46CD-A2AF-115809D2D72C}" type="presOf" srcId="{1CBA641B-3426-4047-B9A4-2AECBE430852}" destId="{089A44AB-7842-4147-9C3D-ACF961169883}" srcOrd="0" destOrd="0" presId="urn:microsoft.com/office/officeart/2005/8/layout/cycle6"/>
    <dgm:cxn modelId="{9E9D95D8-6A65-4DB5-B9CA-3BD06BFF8603}" srcId="{1CBA641B-3426-4047-B9A4-2AECBE430852}" destId="{7F1BCDF2-11F8-4D5A-80C5-D721BDD1C186}" srcOrd="1" destOrd="0" parTransId="{27C45738-D3E1-494F-B6C1-334055599FAB}" sibTransId="{2E0EAA50-B929-474D-AD75-27C7B3306F45}"/>
    <dgm:cxn modelId="{3015C81B-5984-4C5C-AD05-F87D753C16AD}" type="presOf" srcId="{7F1BCDF2-11F8-4D5A-80C5-D721BDD1C186}" destId="{86C6344A-BFBF-4BF8-AC87-04C87473AB26}" srcOrd="0" destOrd="0" presId="urn:microsoft.com/office/officeart/2005/8/layout/cycle6"/>
    <dgm:cxn modelId="{DAAED069-9BC2-4A6E-8814-D515CCA8970A}" srcId="{1CBA641B-3426-4047-B9A4-2AECBE430852}" destId="{61F8C1DB-BE6B-4483-92D8-A09632016F73}" srcOrd="4" destOrd="0" parTransId="{FE247278-5E04-4802-9D40-B22E197729E0}" sibTransId="{A2CB53A9-AE7F-4A18-935D-2EC4F45F9AD8}"/>
    <dgm:cxn modelId="{6DEDB7B3-6BB2-4D28-B7AB-80F99133EE92}" type="presOf" srcId="{7825054C-05C8-4F73-BC80-92B91A0CF985}" destId="{C00720F4-201C-4E2A-878B-AA307A503B90}" srcOrd="0" destOrd="0" presId="urn:microsoft.com/office/officeart/2005/8/layout/cycle6"/>
    <dgm:cxn modelId="{C12FAF07-C13F-4866-BD3A-BD57AC9E4BFE}" type="presOf" srcId="{3CFF1019-8FBC-46DA-95DA-163A4EAD920E}" destId="{3D769CE4-9EAC-41E6-AD8A-D52350A809D2}" srcOrd="0" destOrd="0" presId="urn:microsoft.com/office/officeart/2005/8/layout/cycle6"/>
    <dgm:cxn modelId="{30D9089C-3921-4E78-AF10-68A7DFF0644D}" type="presOf" srcId="{2E0EAA50-B929-474D-AD75-27C7B3306F45}" destId="{E72ED4E0-1E3A-444C-B00C-57274453C92B}" srcOrd="0" destOrd="0" presId="urn:microsoft.com/office/officeart/2005/8/layout/cycle6"/>
    <dgm:cxn modelId="{A9012F86-B377-433E-BE97-FDC7995A8BD7}" srcId="{1CBA641B-3426-4047-B9A4-2AECBE430852}" destId="{8B661159-193C-4CBC-977A-3F1FEA00FC9D}" srcOrd="2" destOrd="0" parTransId="{06A8258A-5B4E-498B-A6E0-43C828431095}" sibTransId="{B55B6115-9355-420A-8EA1-9100EC6880CE}"/>
    <dgm:cxn modelId="{276F6081-4BEE-4EB9-B6E8-7E5850057180}" type="presOf" srcId="{CAD52AD4-E24D-4D03-891E-C50A28BAC019}" destId="{B2456AC8-3AF1-4B4F-98F8-1FB081E4FF5E}" srcOrd="0" destOrd="0" presId="urn:microsoft.com/office/officeart/2005/8/layout/cycle6"/>
    <dgm:cxn modelId="{38E3B3E2-8572-4F20-B1AE-ACD983EE429B}" type="presOf" srcId="{B55B6115-9355-420A-8EA1-9100EC6880CE}" destId="{EC8084ED-B026-486A-9671-E5FD95EE66C0}" srcOrd="0" destOrd="0" presId="urn:microsoft.com/office/officeart/2005/8/layout/cycle6"/>
    <dgm:cxn modelId="{17C3A86F-2483-4944-9428-0ACB502E1318}" type="presOf" srcId="{61F8C1DB-BE6B-4483-92D8-A09632016F73}" destId="{D069DC89-A150-4139-85ED-71F27BD02FFC}" srcOrd="0" destOrd="0" presId="urn:microsoft.com/office/officeart/2005/8/layout/cycle6"/>
    <dgm:cxn modelId="{F8659BC9-ABB8-4803-82AF-CE563E87B464}" srcId="{1CBA641B-3426-4047-B9A4-2AECBE430852}" destId="{9FCA8F88-844F-4B2D-9F49-C9B8428D43CD}" srcOrd="3" destOrd="0" parTransId="{B7A40DD5-4EE5-46DC-8C53-69F8603AD4CA}" sibTransId="{CAD52AD4-E24D-4D03-891E-C50A28BAC019}"/>
    <dgm:cxn modelId="{B629340A-A68D-4E59-994A-20EA1430BD0E}" type="presOf" srcId="{8B661159-193C-4CBC-977A-3F1FEA00FC9D}" destId="{C6508DF8-4598-46F1-ACCB-E85D90C12257}" srcOrd="0" destOrd="0" presId="urn:microsoft.com/office/officeart/2005/8/layout/cycle6"/>
    <dgm:cxn modelId="{2B0790FD-6B62-4122-8B3E-558249F4D9E8}" srcId="{1CBA641B-3426-4047-B9A4-2AECBE430852}" destId="{3CFF1019-8FBC-46DA-95DA-163A4EAD920E}" srcOrd="0" destOrd="0" parTransId="{602ACA92-5BF0-4876-9A10-5F55C853AD5D}" sibTransId="{7825054C-05C8-4F73-BC80-92B91A0CF985}"/>
    <dgm:cxn modelId="{F2E0460F-85D0-4D25-824D-C272F050830F}" type="presOf" srcId="{A2CB53A9-AE7F-4A18-935D-2EC4F45F9AD8}" destId="{1F978A1A-7726-4764-AD13-983C355B41E0}" srcOrd="0" destOrd="0" presId="urn:microsoft.com/office/officeart/2005/8/layout/cycle6"/>
    <dgm:cxn modelId="{9E715DCD-A936-40C5-AAAC-5D8E6C53CAE9}" type="presParOf" srcId="{089A44AB-7842-4147-9C3D-ACF961169883}" destId="{3D769CE4-9EAC-41E6-AD8A-D52350A809D2}" srcOrd="0" destOrd="0" presId="urn:microsoft.com/office/officeart/2005/8/layout/cycle6"/>
    <dgm:cxn modelId="{5C2DC659-E66B-4838-AE42-61767EA16D8B}" type="presParOf" srcId="{089A44AB-7842-4147-9C3D-ACF961169883}" destId="{A3825AF3-5EA1-4BE9-B594-E14ECF48B567}" srcOrd="1" destOrd="0" presId="urn:microsoft.com/office/officeart/2005/8/layout/cycle6"/>
    <dgm:cxn modelId="{375ED236-458E-4D1C-9872-84EB29988474}" type="presParOf" srcId="{089A44AB-7842-4147-9C3D-ACF961169883}" destId="{C00720F4-201C-4E2A-878B-AA307A503B90}" srcOrd="2" destOrd="0" presId="urn:microsoft.com/office/officeart/2005/8/layout/cycle6"/>
    <dgm:cxn modelId="{FA0C4F97-E573-41A3-98B2-B9EE8A8C61F6}" type="presParOf" srcId="{089A44AB-7842-4147-9C3D-ACF961169883}" destId="{86C6344A-BFBF-4BF8-AC87-04C87473AB26}" srcOrd="3" destOrd="0" presId="urn:microsoft.com/office/officeart/2005/8/layout/cycle6"/>
    <dgm:cxn modelId="{ADE55FDF-FD16-4F0B-A375-B68CCE2E3B7C}" type="presParOf" srcId="{089A44AB-7842-4147-9C3D-ACF961169883}" destId="{E4E111E2-286A-4289-8D16-E7CBA979669F}" srcOrd="4" destOrd="0" presId="urn:microsoft.com/office/officeart/2005/8/layout/cycle6"/>
    <dgm:cxn modelId="{06478310-4007-46AE-9BDB-B9F966B950A8}" type="presParOf" srcId="{089A44AB-7842-4147-9C3D-ACF961169883}" destId="{E72ED4E0-1E3A-444C-B00C-57274453C92B}" srcOrd="5" destOrd="0" presId="urn:microsoft.com/office/officeart/2005/8/layout/cycle6"/>
    <dgm:cxn modelId="{404D1F76-C2FC-40BA-B232-204A2AD00658}" type="presParOf" srcId="{089A44AB-7842-4147-9C3D-ACF961169883}" destId="{C6508DF8-4598-46F1-ACCB-E85D90C12257}" srcOrd="6" destOrd="0" presId="urn:microsoft.com/office/officeart/2005/8/layout/cycle6"/>
    <dgm:cxn modelId="{77B47F3D-5318-4C0F-9732-DEC604C76CB9}" type="presParOf" srcId="{089A44AB-7842-4147-9C3D-ACF961169883}" destId="{0B119B4C-662C-423C-9C51-0C8FD7BD6AA1}" srcOrd="7" destOrd="0" presId="urn:microsoft.com/office/officeart/2005/8/layout/cycle6"/>
    <dgm:cxn modelId="{319EB7FB-C325-439C-B5E5-EEBACFFF35BC}" type="presParOf" srcId="{089A44AB-7842-4147-9C3D-ACF961169883}" destId="{EC8084ED-B026-486A-9671-E5FD95EE66C0}" srcOrd="8" destOrd="0" presId="urn:microsoft.com/office/officeart/2005/8/layout/cycle6"/>
    <dgm:cxn modelId="{7FF8ED72-F824-4D17-A85F-34294604926D}" type="presParOf" srcId="{089A44AB-7842-4147-9C3D-ACF961169883}" destId="{F0B8FBDE-1DEC-4BBF-ACF6-704BCEA0CA38}" srcOrd="9" destOrd="0" presId="urn:microsoft.com/office/officeart/2005/8/layout/cycle6"/>
    <dgm:cxn modelId="{8C6697A8-C9DC-4F44-A88C-F0CD36E09B81}" type="presParOf" srcId="{089A44AB-7842-4147-9C3D-ACF961169883}" destId="{DD67CA8F-DF73-481D-B5C9-79304BB9F1BA}" srcOrd="10" destOrd="0" presId="urn:microsoft.com/office/officeart/2005/8/layout/cycle6"/>
    <dgm:cxn modelId="{1C8A43DD-E84F-4F15-A071-0A25D66EE0DA}" type="presParOf" srcId="{089A44AB-7842-4147-9C3D-ACF961169883}" destId="{B2456AC8-3AF1-4B4F-98F8-1FB081E4FF5E}" srcOrd="11" destOrd="0" presId="urn:microsoft.com/office/officeart/2005/8/layout/cycle6"/>
    <dgm:cxn modelId="{9BEB05DD-CD8D-4A00-ABC6-9AACE4C8F474}" type="presParOf" srcId="{089A44AB-7842-4147-9C3D-ACF961169883}" destId="{D069DC89-A150-4139-85ED-71F27BD02FFC}" srcOrd="12" destOrd="0" presId="urn:microsoft.com/office/officeart/2005/8/layout/cycle6"/>
    <dgm:cxn modelId="{D23365D5-A378-487B-8392-5970AAED8BFE}" type="presParOf" srcId="{089A44AB-7842-4147-9C3D-ACF961169883}" destId="{E050DAA5-070F-43B8-B513-CBB162769607}" srcOrd="13" destOrd="0" presId="urn:microsoft.com/office/officeart/2005/8/layout/cycle6"/>
    <dgm:cxn modelId="{496CD292-1FBA-4FFA-8BD3-E85E5847F3C2}" type="presParOf" srcId="{089A44AB-7842-4147-9C3D-ACF961169883}" destId="{1F978A1A-7726-4764-AD13-983C355B41E0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69CE4-9EAC-41E6-AD8A-D52350A809D2}">
      <dsp:nvSpPr>
        <dsp:cNvPr id="0" name=""/>
        <dsp:cNvSpPr/>
      </dsp:nvSpPr>
      <dsp:spPr>
        <a:xfrm>
          <a:off x="2071702" y="-424113"/>
          <a:ext cx="1962379" cy="183087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Proszki</a:t>
          </a:r>
          <a:endParaRPr lang="pl-PL" sz="2700" kern="1200" dirty="0"/>
        </a:p>
      </dsp:txBody>
      <dsp:txXfrm>
        <a:off x="2161078" y="-334737"/>
        <a:ext cx="1783627" cy="1652123"/>
      </dsp:txXfrm>
    </dsp:sp>
    <dsp:sp modelId="{C00720F4-201C-4E2A-878B-AA307A503B90}">
      <dsp:nvSpPr>
        <dsp:cNvPr id="0" name=""/>
        <dsp:cNvSpPr/>
      </dsp:nvSpPr>
      <dsp:spPr>
        <a:xfrm>
          <a:off x="1361523" y="486447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673743" y="277904"/>
              </a:moveTo>
              <a:arcTo wR="1732594" hR="1732594" stAng="18174114" swAng="2746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6344A-BFBF-4BF8-AC87-04C87473AB26}">
      <dsp:nvSpPr>
        <dsp:cNvPr id="0" name=""/>
        <dsp:cNvSpPr/>
      </dsp:nvSpPr>
      <dsp:spPr>
        <a:xfrm>
          <a:off x="3767517" y="844967"/>
          <a:ext cx="1961551" cy="16870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Tabletki, kapsułki</a:t>
          </a:r>
          <a:endParaRPr lang="pl-PL" sz="2700" kern="1200" dirty="0"/>
        </a:p>
      </dsp:txBody>
      <dsp:txXfrm>
        <a:off x="3849874" y="927324"/>
        <a:ext cx="1796837" cy="1522385"/>
      </dsp:txXfrm>
    </dsp:sp>
    <dsp:sp modelId="{E72ED4E0-1E3A-444C-B00C-57274453C92B}">
      <dsp:nvSpPr>
        <dsp:cNvPr id="0" name=""/>
        <dsp:cNvSpPr/>
      </dsp:nvSpPr>
      <dsp:spPr>
        <a:xfrm>
          <a:off x="3662519" y="-82969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139259" y="3360426"/>
              </a:moveTo>
              <a:arcTo wR="1732594" hR="1732594" stAng="6601589" swAng="7651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08DF8-4598-46F1-ACCB-E85D90C12257}">
      <dsp:nvSpPr>
        <dsp:cNvPr id="0" name=""/>
        <dsp:cNvSpPr/>
      </dsp:nvSpPr>
      <dsp:spPr>
        <a:xfrm>
          <a:off x="3214716" y="2357457"/>
          <a:ext cx="1723509" cy="162675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Papierosy, skręty</a:t>
          </a:r>
          <a:endParaRPr lang="pl-PL" sz="2700" kern="1200" dirty="0"/>
        </a:p>
      </dsp:txBody>
      <dsp:txXfrm>
        <a:off x="3294128" y="2436869"/>
        <a:ext cx="1564685" cy="1467932"/>
      </dsp:txXfrm>
    </dsp:sp>
    <dsp:sp modelId="{EC8084ED-B026-486A-9671-E5FD95EE66C0}">
      <dsp:nvSpPr>
        <dsp:cNvPr id="0" name=""/>
        <dsp:cNvSpPr/>
      </dsp:nvSpPr>
      <dsp:spPr>
        <a:xfrm>
          <a:off x="118737" y="777220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95277" y="2802630"/>
              </a:moveTo>
              <a:arcTo wR="1732594" hR="1732594" stAng="2288429" swAng="2208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8FBDE-1DEC-4BBF-ACF6-704BCEA0CA38}">
      <dsp:nvSpPr>
        <dsp:cNvPr id="0" name=""/>
        <dsp:cNvSpPr/>
      </dsp:nvSpPr>
      <dsp:spPr>
        <a:xfrm>
          <a:off x="1190614" y="2460622"/>
          <a:ext cx="1951152" cy="172499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Kadzidełka, aerozole, żywice</a:t>
          </a:r>
          <a:endParaRPr lang="pl-PL" sz="2700" kern="1200" dirty="0"/>
        </a:p>
      </dsp:txBody>
      <dsp:txXfrm>
        <a:off x="1274821" y="2544829"/>
        <a:ext cx="1782738" cy="1556579"/>
      </dsp:txXfrm>
    </dsp:sp>
    <dsp:sp modelId="{B2456AC8-3AF1-4B4F-98F8-1FB081E4FF5E}">
      <dsp:nvSpPr>
        <dsp:cNvPr id="0" name=""/>
        <dsp:cNvSpPr/>
      </dsp:nvSpPr>
      <dsp:spPr>
        <a:xfrm>
          <a:off x="-1002223" y="-722826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677105" y="3185103"/>
              </a:moveTo>
              <a:arcTo wR="1732594" hR="1732594" stAng="3417936" swAng="5903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9DC89-A150-4139-85ED-71F27BD02FFC}">
      <dsp:nvSpPr>
        <dsp:cNvPr id="0" name=""/>
        <dsp:cNvSpPr/>
      </dsp:nvSpPr>
      <dsp:spPr>
        <a:xfrm>
          <a:off x="366930" y="773530"/>
          <a:ext cx="2171545" cy="182997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Mieszanki ziołowe</a:t>
          </a:r>
          <a:endParaRPr lang="pl-PL" sz="2700" kern="1200" dirty="0"/>
        </a:p>
      </dsp:txBody>
      <dsp:txXfrm>
        <a:off x="456262" y="862862"/>
        <a:ext cx="1992881" cy="1651309"/>
      </dsp:txXfrm>
    </dsp:sp>
    <dsp:sp modelId="{1F978A1A-7726-4764-AD13-983C355B41E0}">
      <dsp:nvSpPr>
        <dsp:cNvPr id="0" name=""/>
        <dsp:cNvSpPr/>
      </dsp:nvSpPr>
      <dsp:spPr>
        <a:xfrm>
          <a:off x="-598974" y="-2360238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750913" y="3134346"/>
              </a:moveTo>
              <a:arcTo wR="1732594" hR="1732594" stAng="3240182" swAng="1909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0.46845</cdr:x>
      <cdr:y>0.46087</cdr:y>
    </cdr:from>
    <cdr:to>
      <cdr:x>0.72658</cdr:x>
      <cdr:y>1</cdr:y>
    </cdr:to>
    <cdr:sp macro="" textlink="">
      <cdr:nvSpPr>
        <cdr:cNvPr id="2" name="Elipsa 1"/>
        <cdr:cNvSpPr/>
      </cdr:nvSpPr>
      <cdr:spPr>
        <a:xfrm xmlns:a="http://schemas.openxmlformats.org/drawingml/2006/main">
          <a:off x="3500462" y="2000264"/>
          <a:ext cx="1928826" cy="233997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8462AC-B7A1-4C37-A55B-A560DBBDB9AE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9F389F-5231-4ACD-AD4E-C3A61FA529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178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850618-FAB9-459C-AB78-26C450483471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37F6A2E-B103-464A-9274-D1229569D9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35372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9CC321-9326-4049-96BE-F8A5A0A33406}" type="slidenum">
              <a:rPr lang="pl-PL" altLang="pl-PL" smtClean="0"/>
              <a:pPr eaLnBrk="1" hangingPunct="1">
                <a:spcBef>
                  <a:spcPct val="0"/>
                </a:spcBef>
              </a:pPr>
              <a:t>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0338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Niewykonanie nakazu przewidzianego w art. 304 § 2 KPK może stanowić przestępstwo stypizowane w art. 231 § 1 lub 2 KK wówczas, gdy funkcjonariusz publiczny zobowiązany na podstawie tego przepisu do denuncjacji nie </a:t>
            </a:r>
            <a:r>
              <a:rPr lang="pl-PL" altLang="pl-PL" b="1" smtClean="0"/>
              <a:t>zawiadamia o przestępstwie ściganym z urzędu</a:t>
            </a:r>
            <a:r>
              <a:rPr lang="pl-PL" altLang="pl-PL" smtClean="0"/>
              <a:t> pomimo świadomości tego, że je popełniono oraz gdy sam ma świadomość tego, iż przekracza uprawnienia lub nie dopełnia obowiązków i przez to działa na szkodę interesu publicznego lub prywatnego.</a:t>
            </a:r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D5EC84-F927-4FED-9B18-49EBE4EAEF07}" type="slidenum">
              <a:rPr lang="pl-PL" altLang="pl-PL" smtClean="0"/>
              <a:pPr eaLnBrk="1" hangingPunct="1">
                <a:spcBef>
                  <a:spcPct val="0"/>
                </a:spcBef>
              </a:pPr>
              <a:t>14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2548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D57175-89E5-4E92-8798-08A417C309E7}" type="slidenum">
              <a:rPr lang="pl-PL" altLang="pl-PL" smtClean="0"/>
              <a:pPr eaLnBrk="1" hangingPunct="1">
                <a:spcBef>
                  <a:spcPct val="0"/>
                </a:spcBef>
              </a:pPr>
              <a:t>20</a:t>
            </a:fld>
            <a:endParaRPr lang="pl-PL" altLang="pl-P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07542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pl-PL" b="1" dirty="0" err="1" smtClean="0"/>
              <a:t>Kannabinoidy</a:t>
            </a:r>
            <a:endParaRPr lang="pl-PL" b="1" dirty="0" smtClean="0"/>
          </a:p>
          <a:p>
            <a:pPr>
              <a:defRPr/>
            </a:pPr>
            <a:r>
              <a:rPr lang="pl-PL" dirty="0" smtClean="0"/>
              <a:t>są grupą substancji obejmującą zarówno związki naturalnie występujące w konopiach siewnych, a także ich syntetyczne analogi lub metabolity. Z chemicznego punktu widzenia, są to pochodne </a:t>
            </a:r>
            <a:r>
              <a:rPr lang="pl-PL" dirty="0" err="1" smtClean="0"/>
              <a:t>dibenzopirenu</a:t>
            </a:r>
            <a:r>
              <a:rPr lang="pl-PL" dirty="0" smtClean="0"/>
              <a:t> lub </a:t>
            </a:r>
            <a:r>
              <a:rPr lang="pl-PL" dirty="0" err="1" smtClean="0"/>
              <a:t>monoterpenoidow</a:t>
            </a:r>
            <a:r>
              <a:rPr lang="pl-PL" dirty="0" smtClean="0"/>
              <a:t>. </a:t>
            </a:r>
            <a:r>
              <a:rPr lang="pl-PL" dirty="0" err="1" smtClean="0"/>
              <a:t>Kannabinoidy</a:t>
            </a:r>
            <a:r>
              <a:rPr lang="pl-PL" dirty="0" smtClean="0"/>
              <a:t> to grupa związków chemicznych, oddziałujących na receptory </a:t>
            </a:r>
            <a:r>
              <a:rPr lang="pl-PL" dirty="0" err="1" smtClean="0"/>
              <a:t>kannabinoidowe</a:t>
            </a:r>
            <a:r>
              <a:rPr lang="pl-PL" dirty="0" smtClean="0"/>
              <a:t> w  mózgu. </a:t>
            </a:r>
            <a:r>
              <a:rPr lang="pl-PL" dirty="0" err="1" smtClean="0"/>
              <a:t>Kannabinoidy</a:t>
            </a:r>
            <a:r>
              <a:rPr lang="pl-PL" dirty="0" smtClean="0"/>
              <a:t> działają podobnie do delta-9-tetrahydrokannabinolu (THC), głównego składnika aktywnego konopi indyjskich. Charakteryzują się działaniem halucynogennym, uspokajającym oraz depresyjnym.</a:t>
            </a:r>
          </a:p>
          <a:p>
            <a:pPr>
              <a:defRPr/>
            </a:pPr>
            <a:r>
              <a:rPr lang="pl-PL" b="1" dirty="0" err="1" smtClean="0"/>
              <a:t>Katynon</a:t>
            </a:r>
            <a:endParaRPr lang="pl-PL" b="1" dirty="0" smtClean="0"/>
          </a:p>
          <a:p>
            <a:pPr>
              <a:defRPr/>
            </a:pPr>
            <a:r>
              <a:rPr lang="pl-PL" dirty="0" smtClean="0"/>
              <a:t>jest głównym alkaloidem </a:t>
            </a:r>
            <a:r>
              <a:rPr lang="pl-PL" dirty="0" err="1" smtClean="0"/>
              <a:t>khatu</a:t>
            </a:r>
            <a:r>
              <a:rPr lang="pl-PL" dirty="0" smtClean="0"/>
              <a:t> czyli </a:t>
            </a:r>
            <a:r>
              <a:rPr lang="pl-PL" dirty="0" err="1" smtClean="0"/>
              <a:t>czuwaliczki</a:t>
            </a:r>
            <a:r>
              <a:rPr lang="pl-PL" dirty="0" smtClean="0"/>
              <a:t> jadalnej (tradycyjnie popularny środek roślinny w  krajach afrykańskich). </a:t>
            </a:r>
            <a:r>
              <a:rPr lang="pl-PL" dirty="0" err="1" smtClean="0"/>
              <a:t>Katynony</a:t>
            </a:r>
            <a:r>
              <a:rPr lang="pl-PL" dirty="0" smtClean="0"/>
              <a:t> stanowią podklasę </a:t>
            </a:r>
            <a:r>
              <a:rPr lang="pl-PL" dirty="0" err="1" smtClean="0"/>
              <a:t>fenyloetyloamin</a:t>
            </a:r>
            <a:r>
              <a:rPr lang="pl-PL" dirty="0" smtClean="0"/>
              <a:t> lub bardziej precyzyjnie, ich </a:t>
            </a:r>
            <a:r>
              <a:rPr lang="pl-PL" dirty="0" err="1" smtClean="0"/>
              <a:t>betaketo</a:t>
            </a:r>
            <a:r>
              <a:rPr lang="pl-PL" dirty="0" smtClean="0"/>
              <a:t> analogów. </a:t>
            </a:r>
            <a:r>
              <a:rPr lang="pl-PL" dirty="0" err="1" smtClean="0"/>
              <a:t>Katynony</a:t>
            </a:r>
            <a:r>
              <a:rPr lang="pl-PL" dirty="0" smtClean="0"/>
              <a:t> wykazują działanie stymulujące. Do głównych pochodnych </a:t>
            </a:r>
            <a:r>
              <a:rPr lang="pl-PL" dirty="0" err="1" smtClean="0"/>
              <a:t>katynonów</a:t>
            </a:r>
            <a:r>
              <a:rPr lang="pl-PL" dirty="0" smtClean="0"/>
              <a:t> można m.in. zaliczyć: </a:t>
            </a:r>
            <a:r>
              <a:rPr lang="pl-PL" dirty="0" err="1" smtClean="0"/>
              <a:t>mefedron</a:t>
            </a:r>
            <a:r>
              <a:rPr lang="pl-PL" dirty="0" smtClean="0"/>
              <a:t>, </a:t>
            </a:r>
            <a:r>
              <a:rPr lang="pl-PL" dirty="0" err="1" smtClean="0"/>
              <a:t>pentedron</a:t>
            </a:r>
            <a:r>
              <a:rPr lang="pl-PL" dirty="0" smtClean="0"/>
              <a:t>, </a:t>
            </a:r>
            <a:r>
              <a:rPr lang="pl-PL" dirty="0" err="1" smtClean="0"/>
              <a:t>etkatynon</a:t>
            </a:r>
            <a:r>
              <a:rPr lang="pl-PL" dirty="0" smtClean="0"/>
              <a:t> czy </a:t>
            </a:r>
            <a:r>
              <a:rPr lang="pl-PL" dirty="0" err="1" smtClean="0"/>
              <a:t>brefedron</a:t>
            </a:r>
            <a:r>
              <a:rPr lang="pl-PL" dirty="0" smtClean="0"/>
              <a:t>, które są syntetycznymi związkami chemicznymi.</a:t>
            </a:r>
          </a:p>
          <a:p>
            <a:pPr>
              <a:defRPr/>
            </a:pPr>
            <a:r>
              <a:rPr lang="pl-PL" b="1" dirty="0" err="1" smtClean="0"/>
              <a:t>Fenyloetyloaminy</a:t>
            </a:r>
            <a:endParaRPr lang="pl-PL" b="1" dirty="0" smtClean="0"/>
          </a:p>
          <a:p>
            <a:pPr>
              <a:defRPr/>
            </a:pPr>
            <a:r>
              <a:rPr lang="pl-PL" dirty="0" smtClean="0"/>
              <a:t>są klasą substancji, które istnieją na rynku narkotykowym od więcej niż 20 lat. Trzy najbardziej znane narkotyki w Europie (tj. amfetamina, </a:t>
            </a:r>
            <a:r>
              <a:rPr lang="pl-PL" dirty="0" err="1" smtClean="0"/>
              <a:t>metamfetamina</a:t>
            </a:r>
            <a:r>
              <a:rPr lang="pl-PL" dirty="0" smtClean="0"/>
              <a:t> i MDMA (3,4-dimetoksymetamfetamina)), były traktowane jako pochodne </a:t>
            </a:r>
            <a:r>
              <a:rPr lang="pl-PL" dirty="0" err="1" smtClean="0"/>
              <a:t>fenyloetyloaminy</a:t>
            </a:r>
            <a:r>
              <a:rPr lang="pl-PL" dirty="0" smtClean="0"/>
              <a:t> (w rzeczywistości są </a:t>
            </a:r>
            <a:r>
              <a:rPr lang="pl-PL" dirty="0" err="1" smtClean="0"/>
              <a:t>fenyloetyloaminami</a:t>
            </a:r>
            <a:r>
              <a:rPr lang="pl-PL" dirty="0" smtClean="0"/>
              <a:t>). Inna nazwa dla tej klasy związków to amfetaminy - stymulanty (ATS), chociaż wiele związków z tej grupy nie stymuluje ośrodkowego układu nerwowego. Najbardziej znane „designer </a:t>
            </a:r>
            <a:r>
              <a:rPr lang="pl-PL" dirty="0" err="1" smtClean="0"/>
              <a:t>drugs</a:t>
            </a:r>
            <a:r>
              <a:rPr lang="pl-PL" dirty="0" smtClean="0"/>
              <a:t>” tej klasy należą do tak zwanych serii 2C-X, gdzie X oznacza atom lub grupę chemiczną podstawioną w pozycji 4 (para) do pierścienia benzenowego 2,5-dimetoksyfenetyloaminy, np. (2C-B (4-bromo-), 2C-I (4-jodo-), 2-C-T-2 (4-etylotio-), 2-C-T-7 (4-n-propylotio-)).</a:t>
            </a:r>
          </a:p>
          <a:p>
            <a:pPr>
              <a:defRPr/>
            </a:pPr>
            <a:r>
              <a:rPr lang="pl-PL" b="1" dirty="0" err="1" smtClean="0"/>
              <a:t>Tryptaminy</a:t>
            </a:r>
            <a:endParaRPr lang="pl-PL" b="1" dirty="0" smtClean="0"/>
          </a:p>
          <a:p>
            <a:pPr>
              <a:defRPr/>
            </a:pPr>
            <a:r>
              <a:rPr lang="pl-PL" dirty="0" smtClean="0"/>
              <a:t>wykazują działanie halucynogenne, powodują zniekształcenie odbioru bodźców - kolorów, dźwięków, czy kształtów. Występują także stresujące odczucia, drgawki, podwyższenie ciśnienia krwi, przyspieszenie pulsu, kołatanie serca, bezsenność. Czasem pojawiają się także mdłości i dezorientacja. </a:t>
            </a:r>
          </a:p>
          <a:p>
            <a:pPr>
              <a:defRPr/>
            </a:pPr>
            <a:r>
              <a:rPr lang="pl-PL" b="1" dirty="0" smtClean="0"/>
              <a:t>Piperazyny </a:t>
            </a:r>
          </a:p>
          <a:p>
            <a:pPr>
              <a:defRPr/>
            </a:pPr>
            <a:r>
              <a:rPr lang="pl-PL" dirty="0" smtClean="0"/>
              <a:t>pojawiły się na rynku narkotykowym około 10 lat temu. Jednakże ostatnio zmniejsza się ich popularność, czego dowodem jest mała liczba przypadków nowych pochodnych piperazyny w Polsce. Analogi piperazyny, w zależności od uwarunkowań genetycznych i osobniczych, charakteryzują się dość wąskim zakresem bezpiecznego zażywania, stąd ryzyko groźnych działań niepożądanych, takich jak: odwodnienie, kołatanie serca, tachykardia, hipertonia, czy drgawki.</a:t>
            </a:r>
          </a:p>
          <a:p>
            <a:pPr>
              <a:defRPr/>
            </a:pPr>
            <a:r>
              <a:rPr lang="pl-PL" b="1" dirty="0" smtClean="0"/>
              <a:t>Pochodną piperydyny</a:t>
            </a:r>
          </a:p>
          <a:p>
            <a:pPr>
              <a:defRPr/>
            </a:pPr>
            <a:r>
              <a:rPr lang="pl-PL" dirty="0" smtClean="0"/>
              <a:t>jest między innymi substancja 2-DPMP powiązana strukturalnie z </a:t>
            </a:r>
            <a:r>
              <a:rPr lang="pl-PL" dirty="0" err="1" smtClean="0"/>
              <a:t>metylofenidatem</a:t>
            </a:r>
            <a:r>
              <a:rPr lang="pl-PL" dirty="0" smtClean="0"/>
              <a:t> (substancja psychotropowa wymieniona w załączniku ustawy o przeciwdziałaniu narkomanii). 2-DPMP to substancja psychoaktywna, która wykazuje długotrwałe działanie </a:t>
            </a:r>
            <a:r>
              <a:rPr lang="pl-PL" dirty="0" err="1" smtClean="0"/>
              <a:t>psychostymulujące</a:t>
            </a:r>
            <a:r>
              <a:rPr lang="pl-PL" dirty="0" smtClean="0"/>
              <a:t> podobne do kokainy. Jej stosowanie wywołuje przedłużoną euforię i silne pobudzenie, pocenie, </a:t>
            </a:r>
            <a:r>
              <a:rPr lang="pl-PL" dirty="0" err="1" smtClean="0"/>
              <a:t>bruksizm</a:t>
            </a:r>
            <a:r>
              <a:rPr lang="pl-PL" dirty="0" smtClean="0"/>
              <a:t> (nocne tarcie zębami), nadciśnienie tętnicze, tachykardia, a także halucynacje i paranoje. Oprócz ciężkich psychoz mogą wystąpić ciężkie uszkodzenia narządów: </a:t>
            </a:r>
            <a:r>
              <a:rPr lang="pl-PL" dirty="0" err="1" smtClean="0"/>
              <a:t>rabdomioliza</a:t>
            </a:r>
            <a:r>
              <a:rPr lang="pl-PL" dirty="0" smtClean="0"/>
              <a:t>, co może doprowadzić do uszkodzenia i rozwoju ostrej niewydolności nerek.</a:t>
            </a:r>
            <a:endParaRPr lang="pl-PL" dirty="0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430E2D-AC0A-44D3-B2E1-7BF12467E2FD}" type="slidenum">
              <a:rPr lang="pl-PL" altLang="pl-PL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030238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smtClean="0"/>
              <a:t>Nieletniego (wg Ustawy o wychowaniu w trzeźwości i przeciwdziałaniu alkoholizmowi – małoletniego) znajdującego się w stanie nietrzeźwości należy przekazać rodzicom lub opiekunom prawnym, pobierając pisemne potwierdzenie przyjęcia nieletniego. Tylko w przypadku niemożności przekazania go rodzicom (opiekunom) należy umieścić go w izbie wytrzeźwień. </a:t>
            </a:r>
          </a:p>
          <a:p>
            <a:r>
              <a:rPr lang="pl-PL" altLang="pl-PL" smtClean="0"/>
              <a:t>Art.. 40 ust.1 pkt 5 </a:t>
            </a:r>
            <a:r>
              <a:rPr lang="pl-PL" altLang="pl-PL" i="1" smtClean="0"/>
              <a:t>ustawy o wychowaniu w trzeźwości i przeciwdziałaniu alkoholizmowi  o</a:t>
            </a:r>
            <a:r>
              <a:rPr lang="pl-PL" altLang="pl-PL" smtClean="0"/>
              <a:t>soba doprowadzona do izby wytrzeźwień lub placówki albo jednostki Policji pozostaje tam aż do wytrzeźwienia, nie dłużej niż 24 godziny. Osoby do lat 18 umieszcza się w odrębnych pomieszczeniach, oddzielnie od osób dorosłych. </a:t>
            </a:r>
          </a:p>
          <a:p>
            <a:r>
              <a:rPr lang="pl-PL" altLang="pl-PL" smtClean="0"/>
              <a:t>Pkt 11. O przyjęciu do izby wytrzeźwień lub placówki albo o zatrzymaniu w jednostce Policji zawiadamia się niezwłocznie: </a:t>
            </a:r>
          </a:p>
          <a:p>
            <a:r>
              <a:rPr lang="pl-PL" altLang="pl-PL" smtClean="0"/>
              <a:t>1) w przypadku małoletnich – ich rodziców lub opiekunów oraz sąd opiekuńczy; </a:t>
            </a:r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346423-9D04-4547-9861-50ED92CDA19C}" type="slidenum">
              <a:rPr lang="pl-PL" altLang="pl-PL" smtClean="0"/>
              <a:pPr eaLnBrk="1" hangingPunct="1">
                <a:spcBef>
                  <a:spcPct val="0"/>
                </a:spcBef>
              </a:pPr>
              <a:t>27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0001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Blisko połowa badanej młodzieży stwierdziła, że nie spotkała się na terenie swojej szkoły z uczniami będącymi pod wpływem alkoholu, a 55,6 % twierdzi, że nie spotkała w swojej szkole uczniów pod wpływem środków odurzających. </a:t>
            </a:r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B55EE8-6EA7-4784-9D74-F3883508F521}" type="slidenum">
              <a:rPr lang="pl-PL" altLang="pl-PL" smtClean="0"/>
              <a:pPr eaLnBrk="1" hangingPunct="1">
                <a:spcBef>
                  <a:spcPct val="0"/>
                </a:spcBef>
              </a:pPr>
              <a:t>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95079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Z ogólnie zadanego pytanie, kogo uczestnicy badania  poinformowaliby o zdarzeniu przemocowym (wobec ich osoby lub kogoś innego), wynika, e uczniowie największym zaufaniem w takich sytuacjach darzą wychowawców i kolegów. Jednak blisko 18 % nikogo nie powiadomiłoby o takiej  sytuacji, dlatego należy uświadamiać młodzież na temat współodpowiedzialności za innych, a także podejmowaniu działań na rzecz poprawy bezpieczeństwa osobistego.</a:t>
            </a: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82E4D8-59F1-4E70-97F1-A7B3BDEAC6D8}" type="slidenum">
              <a:rPr lang="pl-PL" altLang="pl-PL" smtClean="0"/>
              <a:pPr eaLnBrk="1" hangingPunct="1">
                <a:spcBef>
                  <a:spcPct val="0"/>
                </a:spcBef>
              </a:pPr>
              <a:t>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4806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Z pytania tego wynika, że uczniowie mają świadomość, jak istotne jest informowanie o sytuacjach zagrożenia, jednocześnie dostrzegają brak konsekwencji wobec uczniów zachowujących się nieodpowiednio.</a:t>
            </a: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F1484F-559A-4C06-B707-F02648FC96C0}" type="slidenum">
              <a:rPr lang="pl-PL" altLang="pl-PL" smtClean="0"/>
              <a:pPr eaLnBrk="1" hangingPunct="1">
                <a:spcBef>
                  <a:spcPct val="0"/>
                </a:spcBef>
              </a:pPr>
              <a:t>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5346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Z tego badania wynika, że 22,7% uczniów spotkało się na terenie swojej szkoły z narkotykami lub osobami zażywającymi je.</a:t>
            </a:r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D209AF-C7F8-4EB2-9063-15A25BCCAA60}" type="slidenum">
              <a:rPr lang="pl-PL" altLang="pl-PL" smtClean="0"/>
              <a:pPr eaLnBrk="1" hangingPunct="1">
                <a:spcBef>
                  <a:spcPct val="0"/>
                </a:spcBef>
              </a:pPr>
              <a:t>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4870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Blisko 44% badanych uczniów stwierdziło, że nauczyciele w ogóle lub bardzo rzadko rozmawiają z nimi na temat narkotyków czy dopalaczy, a tylko 10,8 % twierdzi, że rozmowy takie odbywają się bardzo często.</a:t>
            </a: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F229E4-7279-49C2-81B8-66B2172D384B}" type="slidenum">
              <a:rPr lang="pl-PL" altLang="pl-PL" smtClean="0"/>
              <a:pPr eaLnBrk="1" hangingPunct="1">
                <a:spcBef>
                  <a:spcPct val="0"/>
                </a:spcBef>
              </a:pPr>
              <a:t>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543918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spc="150" dirty="0" smtClean="0">
                <a:ln w="5080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 najskuteczniejsze formy przeciwdziałania narkomanii uznano: </a:t>
            </a:r>
            <a:br>
              <a:rPr lang="pl-PL" spc="150" dirty="0" smtClean="0">
                <a:ln w="5080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pc="150" dirty="0" smtClean="0">
                <a:ln w="5080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działania profilaktyczne poprzez film, teatr, różnorodne warsztaty oraz pogadanki.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1635C4-CABF-4244-8D55-5D792C64EB56}" type="slidenum">
              <a:rPr lang="pl-PL" altLang="pl-PL" smtClean="0"/>
              <a:pPr eaLnBrk="1" hangingPunct="1">
                <a:spcBef>
                  <a:spcPct val="0"/>
                </a:spcBef>
              </a:pPr>
              <a:t>10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7693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Środki zastępcze i dopalacze nie są najczęściej zabezpieczanymi substancjami odurzającymi na Mazowszu, jednak w ciągu 7 miesięcy tego roku zabezpieczono znacznie więcej tych środków niż w całym roku 2014. Nadal najbardziej popularnymi środkami w naszym regionie są marihuana i amfetamina.		</a:t>
            </a: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F88BD0-C47E-4566-A9E6-C6FECF3D0B74}" type="slidenum">
              <a:rPr lang="pl-PL" altLang="pl-PL" smtClean="0"/>
              <a:pPr eaLnBrk="1" hangingPunct="1">
                <a:spcBef>
                  <a:spcPct val="0"/>
                </a:spcBef>
              </a:pPr>
              <a:t>11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6821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pl-PL" dirty="0" smtClean="0"/>
              <a:t>Głównym celem nowelizacji ustawy o przeciwdziałaniu narkomanii jest wprowadzenie zakazu wytwarzania i wprowadzania do obrotu na terytorium Polski substancji psychoaktywnych, potocznie zwanych dopalaczami, które zdefiniowane zostały jako środki zastępcze. 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dirty="0" smtClean="0"/>
              <a:t>Karę pieniężną, o której mowa w ust. 1 art. 52a, wymierza, w drodze decyzji, państwowy inspektor sanitarny właściwy ze względu na miejsce wytwarzania lub wprowadzania do obrotu środka zastępczego lub nowej substancji psychoaktywnej. Decyzji tej nadaje się rygor natychmiastowej wykonalności.</a:t>
            </a:r>
          </a:p>
          <a:p>
            <a:pPr>
              <a:defRPr/>
            </a:pPr>
            <a:r>
              <a:rPr lang="pl-PL" dirty="0" smtClean="0"/>
              <a:t>Właściwy państwowy inspektor sanitarny będzie mógł nakazać, w drodze decyzji, wstrzymanie wytwarzania środka zastępczego lub produktu albo wycofanie środka zastępczego lub produktu z obrotu.</a:t>
            </a:r>
          </a:p>
          <a:p>
            <a:pPr>
              <a:defRPr/>
            </a:pPr>
            <a:r>
              <a:rPr lang="pl-PL" dirty="0" smtClean="0"/>
              <a:t>W przypadku uzasadnionego podejrzenia, że produkt stwarza zagrożenie życia lub zdrowia ludzi, właściwy państwowy inspektor sanitarny będzie mógł wstrzymać, w drodze decyzji, jego wytwarzanie lub wprowadzanie do obrotu lub nakazać wycofanie produktu z obrotu na czas niezbędny do przeprowadzenia oceny i badań jego bezpieczeństwa, nie dłuższy jednak niż 18 miesięcy.</a:t>
            </a:r>
          </a:p>
          <a:p>
            <a:pPr>
              <a:defRPr/>
            </a:pPr>
            <a:r>
              <a:rPr lang="pl-PL" dirty="0" smtClean="0"/>
              <a:t>Koszty przeprowadzenia oceny i badań, ponosi strona postępowania. </a:t>
            </a:r>
          </a:p>
          <a:p>
            <a:pPr>
              <a:defRPr/>
            </a:pPr>
            <a:r>
              <a:rPr lang="pl-PL" dirty="0" smtClean="0"/>
              <a:t>Jeśli okaże się, że produkt stwarza zagrożenie życia lub zdrowia ludzi, właściwy państwowy inspektor sanitarny zakazuje, w drodze decyzji, wytwarzania produktu lub wprowadzania produktu do obrotu, a także nakazuje wycofanie produktu z obrotu oraz jego zniszczenie na koszt strony postępowania.</a:t>
            </a:r>
          </a:p>
          <a:p>
            <a:pPr>
              <a:defRPr/>
            </a:pPr>
            <a:r>
              <a:rPr lang="pl-PL" dirty="0" smtClean="0"/>
              <a:t>Zmiana w  </a:t>
            </a:r>
            <a:r>
              <a:rPr lang="pl-PL" i="1" dirty="0" smtClean="0"/>
              <a:t>ustawie o swobodzie działalności gospodarczej</a:t>
            </a:r>
            <a:r>
              <a:rPr lang="pl-PL" dirty="0" smtClean="0"/>
              <a:t> polega na zniesieniu obowiązku zawiadomienia przedsiębiorców podejrzanych o wprowadzanie do obrotu środków zastępczych o zamiarze przeprowadzenia kontroli przez organy Państwowej Inspekcji Sanitarnej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9C18A8-F887-4378-A252-71F6202E434B}" type="slidenum">
              <a:rPr lang="pl-PL" altLang="pl-PL" smtClean="0"/>
              <a:pPr eaLnBrk="1" hangingPunct="1">
                <a:spcBef>
                  <a:spcPct val="0"/>
                </a:spcBef>
              </a:pPr>
              <a:t>13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01584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CA71EA0-CFAC-43F9-A410-5F793A53394B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FBE427CA-564F-4A28-A2A1-0D7CE6937E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6849761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CAA92B-CC26-4B8E-BA72-DADE054CD671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8F2A76BB-C84B-44C7-A2F9-789A8428FAF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0560135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5E3680-3DB7-41D0-A044-3F4652480837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58EE27A1-0846-434C-8247-54F108B870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9557768"/>
      </p:ext>
    </p:extLst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BD8A-FE24-47CD-9CCF-E9067C2F41EA}" type="datetime4">
              <a:rPr lang="pl-PL"/>
              <a:pPr>
                <a:defRPr/>
              </a:pPr>
              <a:t>9 października 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Prewencji KWP z siedzibą w Radomiu 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2317-0071-4E53-98C1-DD79E40163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067239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D94D21-8B3A-4F42-84F8-0867A732939D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55DCB442-1F98-4FC1-BDD7-1230ACA400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1978639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7EF83C1-981B-49E4-B0E4-C45599D66F42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333D56CB-48FB-4505-80D0-FF0F9026C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0594456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58286C-B1F4-4111-A9ED-042DF0620E5D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D024E93B-7A93-412B-BC1C-F3C2A23EC0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8512543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CC2A27-7681-41F0-ADB8-2481A13C3538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B5480E7B-3CE0-42ED-A243-8E61F358D0C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4238865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84D5DE-EAA8-44BA-87B3-E9CBEF921C17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B3DD8642-B01A-4334-8009-CA9D621ED35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6111604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rostokąt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212E4A6-AF39-4CEC-AD86-DA1278A1CBCE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94BC3F1B-853F-428F-969D-4DFA0BDDC9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0531434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C873745-520A-4756-8122-E0081AC6FB04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5A44790E-4270-42D3-A92C-DBA177EE9F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60929169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2A0FF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6" name="Schemat blokowy: proce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chemat blokowy: proce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C97ACA8-C531-4FB7-BAED-A48328EAAE7F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-18"/>
              </a:defRPr>
            </a:lvl1pPr>
          </a:lstStyle>
          <a:p>
            <a:pPr>
              <a:defRPr/>
            </a:pPr>
            <a:fld id="{CBCE8D7E-D22D-44CD-A0B8-38018E176D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66922540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rgbClr val="72A0FF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defRPr>
            </a:lvl1pPr>
            <a:extLst/>
          </a:lstStyle>
          <a:p>
            <a:pPr>
              <a:defRPr/>
            </a:pPr>
            <a:fld id="{B4CA17FF-E3CB-4756-AE9A-91D6BE2F0A58}" type="datetimeFigureOut">
              <a:rPr lang="pl-PL"/>
              <a:pPr>
                <a:defRPr/>
              </a:pPr>
              <a:t>2015-10-09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rgbClr val="72A0FF">
                    <a:shade val="50000"/>
                    <a:satMod val="200000"/>
                  </a:srgbClr>
                </a:solidFill>
                <a:effectLst/>
                <a:latin typeface="Comic Sans MS" pitchFamily="66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1D62F0"/>
                </a:solidFill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F8C7474-0B47-485E-A460-61D5B3A63C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593" r:id="rId12"/>
  </p:sldLayoutIdLst>
  <p:transition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6666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C:\Documents and Settings\Policja1\Pulpit\2 plakat dopalacze kradną życ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14"/>
            <a:ext cx="7429552" cy="664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Jak oceniasz na skali od 1 do 10 skuteczność każdej </a:t>
            </a:r>
            <a:b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wymienionych form przeciwdziałania narkomanii?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285852" y="1643050"/>
          <a:ext cx="7499350" cy="462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556" name="Obraz 2" descr="blacha-mazowsze"/>
          <p:cNvPicPr>
            <a:picLocks noChangeAspect="1" noChangeArrowheads="1"/>
          </p:cNvPicPr>
          <p:nvPr/>
        </p:nvPicPr>
        <p:blipFill>
          <a:blip r:embed="rId4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1223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0" descr="pat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8007"/>
            <a:ext cx="1500198" cy="94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1258888" y="1993900"/>
            <a:ext cx="3071812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229475" y="6261100"/>
            <a:ext cx="1714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 = 5265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az 2" descr="blacha-mazowsze"/>
          <p:cNvPicPr>
            <a:picLocks noChangeAspect="1" noChangeArrowheads="1"/>
          </p:cNvPicPr>
          <p:nvPr/>
        </p:nvPicPr>
        <p:blipFill>
          <a:blip r:embed="rId4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9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27088" y="404813"/>
            <a:ext cx="81438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ZABEZPIECZONE NARKOTYKI (w gramach) </a:t>
            </a:r>
            <a:b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0" name="Wykres 4"/>
          <p:cNvGraphicFramePr>
            <a:graphicFrameLocks/>
          </p:cNvGraphicFramePr>
          <p:nvPr/>
        </p:nvGraphicFramePr>
        <p:xfrm>
          <a:off x="857250" y="1428750"/>
          <a:ext cx="828675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r:id="rId5" imgW="8285182" imgH="5291787" progId="Excel.Chart.8">
                  <p:embed/>
                </p:oleObj>
              </mc:Choice>
              <mc:Fallback>
                <p:oleObj r:id="rId5" imgW="8285182" imgH="5291787" progId="Excel.Chart.8">
                  <p:embed/>
                  <p:pic>
                    <p:nvPicPr>
                      <p:cNvPr id="0" name="Wykres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428750"/>
                        <a:ext cx="828675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ipsa 4"/>
          <p:cNvSpPr/>
          <p:nvPr/>
        </p:nvSpPr>
        <p:spPr>
          <a:xfrm>
            <a:off x="7500938" y="2786063"/>
            <a:ext cx="1217612" cy="2078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44126"/>
            <a:ext cx="1571604" cy="111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6786563" cy="868362"/>
          </a:xfrm>
        </p:spPr>
        <p:txBody>
          <a:bodyPr/>
          <a:lstStyle/>
          <a:p>
            <a:pPr algn="ctr">
              <a:defRPr/>
            </a:pPr>
            <a:r>
              <a:rPr lang="pl-PL" sz="3200" spc="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NARZĘDZIA PRAWNE</a:t>
            </a:r>
            <a:endParaRPr lang="pl-PL" sz="3200" spc="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214438" y="1214438"/>
            <a:ext cx="7720012" cy="5357812"/>
          </a:xfrm>
        </p:spPr>
        <p:txBody>
          <a:bodyPr>
            <a:normAutofit fontScale="55000" lnSpcReduction="20000"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ustawa z dnia 29 lipca 2005 o przeciwdziałaniu narkomanii  </a:t>
            </a:r>
          </a:p>
          <a:p>
            <a:pPr algn="just">
              <a:buClrTx/>
              <a:buSzPct val="100000"/>
              <a:buFont typeface="Wingdings 2" pitchFamily="18" charset="2"/>
              <a:buNone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Dz. U. z 2012 r., poz.124 z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zm.)</a:t>
            </a:r>
          </a:p>
          <a:p>
            <a:pPr algn="just">
              <a:buClrTx/>
              <a:buSzPct val="100000"/>
              <a:buFont typeface="Wingdings 2" pitchFamily="18" charset="2"/>
              <a:buNone/>
              <a:defRPr/>
            </a:pPr>
            <a:endParaRPr lang="pl-PL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ustawa z dnia 26 października 1982 r. o postępowaniu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sprawach nieletnich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Dz. U.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z 2014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r., poz. 382 z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zm. )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pl-PL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ustawa z dnia 25 lutego 1964 r. - Kodeks rodzinny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 opiekuńczy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Dz.U. z 2015 r., poz. 583 z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zm.)</a:t>
            </a:r>
          </a:p>
          <a:p>
            <a:pPr algn="just">
              <a:buClrTx/>
              <a:buSzPct val="100000"/>
              <a:buFont typeface="Wingdings 2" pitchFamily="18" charset="2"/>
              <a:buNone/>
              <a:defRPr/>
            </a:pP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ustawa z dnia 6 czerwca 1997 r. - Kodeks karny          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(Dz. U. 1997 r.  nr 88, poz. 553 z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zm.)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ustawa z dnia 20 maja 1971 r. - Kodeks wykroczeń              </a:t>
            </a:r>
          </a:p>
          <a:p>
            <a:pPr algn="just">
              <a:buClrTx/>
              <a:buSzPct val="100000"/>
              <a:buFont typeface="Wingdings 2" pitchFamily="18" charset="2"/>
              <a:buNone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Dz. U. z 2015 r., poz. 1094 z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zm.)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ustawa z dnia 26 października 1982 r. o wychowaniu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 trzeźwości i przeciwdziałaniu alkoholizmowi       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Dz. U. 2015 r., poz. 1286)</a:t>
            </a: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ustawa o Policji z dnia 6 kwietnia 1990r. </a:t>
            </a:r>
          </a:p>
          <a:p>
            <a:pPr algn="just">
              <a:buClrTx/>
              <a:buSzPct val="100000"/>
              <a:buFont typeface="Wingdings 2" pitchFamily="18" charset="2"/>
              <a:buNone/>
              <a:defRPr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t.j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Dz. U z 2015 r., poz. 355 z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zm.)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l-PL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Obraz 2" descr="blacha-mazowsze"/>
          <p:cNvPicPr>
            <a:picLocks noChangeAspect="1" noChangeArrowheads="1"/>
          </p:cNvPicPr>
          <p:nvPr/>
        </p:nvPicPr>
        <p:blipFill>
          <a:blip r:embed="rId3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44126"/>
            <a:ext cx="1571604" cy="111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857375"/>
            <a:ext cx="7791450" cy="4500563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Ustawa zmieniła status </a:t>
            </a: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 substancji rozpoznawanych do tej pory jako dopalacze, a które po wejściu ustawy w życie uzyskały status narkotyków.</a:t>
            </a:r>
          </a:p>
          <a:p>
            <a:pPr>
              <a:buClr>
                <a:schemeClr val="tx1"/>
              </a:buClr>
              <a:buSzPct val="100000"/>
              <a:buFont typeface="Wingdings 2" pitchFamily="18" charset="2"/>
              <a:buNone/>
            </a:pPr>
            <a:endParaRPr lang="pl-PL" altLang="pl-PL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Wprowadzono art. 52a ust.1 „Kto wytwarza lub wprowadza do obrotu na terytorium Rzeczypospolitej Polskiej środek zastępczy lub nową substancję psychoaktywną, podlega </a:t>
            </a: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karze pieniężnej w wysokości </a:t>
            </a:r>
          </a:p>
          <a:p>
            <a:pPr>
              <a:buClr>
                <a:schemeClr val="tx1"/>
              </a:buClr>
              <a:buSzPct val="100000"/>
              <a:buFont typeface="Wingdings 2" pitchFamily="18" charset="2"/>
              <a:buNone/>
            </a:pP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     od 20.000 zł do 1.000.000 zł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tx1"/>
              </a:buClr>
              <a:buSzPct val="100000"/>
              <a:buFont typeface="Wingdings 2" pitchFamily="18" charset="2"/>
              <a:buNone/>
            </a:pPr>
            <a:endParaRPr lang="pl-PL" altLang="pl-PL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Wprowadzono także zmianę w  </a:t>
            </a:r>
            <a:r>
              <a:rPr lang="pl-PL" altLang="pl-PL" sz="2000" i="1" smtClean="0">
                <a:latin typeface="Times New Roman" pitchFamily="18" charset="0"/>
                <a:cs typeface="Times New Roman" pitchFamily="18" charset="0"/>
              </a:rPr>
              <a:t>ustawie o swobodzie działalności gospodarczej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, której  celem jest wzmocnienie skuteczności przeprowadzanych kontroli w celu ochrony zdrowia i życia ludzkiego. </a:t>
            </a:r>
          </a:p>
          <a:p>
            <a:endParaRPr lang="pl-PL" altLang="pl-PL" sz="2000" smtClean="0">
              <a:latin typeface="Times New Roman" pitchFamily="18" charset="0"/>
              <a:cs typeface="Times New Roman" pitchFamily="18" charset="0"/>
            </a:endParaRPr>
          </a:p>
          <a:p>
            <a:endParaRPr lang="pl-PL" altLang="pl-PL" sz="1400" smtClean="0">
              <a:latin typeface="Times New Roman" pitchFamily="18" charset="0"/>
              <a:cs typeface="Times New Roman" pitchFamily="18" charset="0"/>
            </a:endParaRPr>
          </a:p>
          <a:p>
            <a:endParaRPr lang="pl-PL" altLang="pl-PL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Obraz 2" descr="blacha-mazowsze"/>
          <p:cNvPicPr>
            <a:picLocks noChangeAspect="1" noChangeArrowheads="1"/>
          </p:cNvPicPr>
          <p:nvPr/>
        </p:nvPicPr>
        <p:blipFill>
          <a:blip r:embed="rId4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071563" y="214313"/>
            <a:ext cx="7740650" cy="1285875"/>
          </a:xfrm>
          <a:prstGeom prst="rect">
            <a:avLst/>
          </a:prstGeom>
        </p:spPr>
        <p:txBody>
          <a:bodyPr anchor="b"/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pl-PL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pl-PL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l-PL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Zmiany wprowadzone 1 lipca 2015 r. </a:t>
            </a:r>
          </a:p>
          <a:p>
            <a:pPr algn="ctr" eaLnBrk="0" hangingPunct="0">
              <a:lnSpc>
                <a:spcPts val="3000"/>
              </a:lnSpc>
              <a:defRPr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ustawą z dnia 24 kwietnia 2015 r. o zmianie ustawy </a:t>
            </a:r>
            <a:br>
              <a:rPr lang="pl-PL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 przeciwdziałaniu narkomanii oraz niektórych innych ustaw.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428750" y="1700213"/>
            <a:ext cx="7258050" cy="434975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ART. 304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KPK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Każdy dowiedziawszy się o popełnieniu przestępstwa ściganego z urzędu ma </a:t>
            </a: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społeczny obowiązek zawiadomić </a:t>
            </a:r>
            <a:b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o tym prokuratora lub Policję.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ART. 304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KPK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Instytucje państwowe i samorządowe, które w związku ze swą działalnością dowiedziały się o popełnieniu przestępstwa ściganego z urzędu, są obowiązane</a:t>
            </a:r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> niezwłocznie zawiadomić o tym prokuratora lub Policję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oraz przedsięwziąć niezbędne czynności do czasu przybycia organu powołanego do ścigania przestępstw (…)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C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CC0991-23DE-4D9A-A372-332A5C6F4B94}" type="slidenum">
              <a:rPr lang="pl-PL" altLang="pl-PL" sz="1200" smtClean="0">
                <a:solidFill>
                  <a:srgbClr val="1D62F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l-PL" altLang="pl-PL" sz="1200" smtClean="0">
              <a:solidFill>
                <a:srgbClr val="1D62F0"/>
              </a:solidFill>
            </a:endParaRPr>
          </a:p>
        </p:txBody>
      </p:sp>
      <p:pic>
        <p:nvPicPr>
          <p:cNvPr id="27652" name="Obraz 2" descr="blacha-mazowsze"/>
          <p:cNvPicPr>
            <a:picLocks noChangeAspect="1" noChangeArrowheads="1"/>
          </p:cNvPicPr>
          <p:nvPr/>
        </p:nvPicPr>
        <p:blipFill>
          <a:blip r:embed="rId3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435100" y="346075"/>
            <a:ext cx="7499350" cy="8683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pl-PL" sz="2800" spc="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KODEKS POSTĘPOWANIA KARNEGO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44126"/>
            <a:ext cx="1571604" cy="111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 bwMode="auto">
          <a:xfrm>
            <a:off x="1214438" y="0"/>
            <a:ext cx="563721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l-PL" sz="3200" b="1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Narkotyki  i  prawo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644650" y="1428750"/>
            <a:ext cx="7499350" cy="4800600"/>
          </a:xfrm>
        </p:spPr>
        <p:txBody>
          <a:bodyPr/>
          <a:lstStyle/>
          <a:p>
            <a:pPr indent="-365125">
              <a:lnSpc>
                <a:spcPct val="90000"/>
              </a:lnSpc>
            </a:pPr>
            <a:endParaRPr lang="pl-PL" altLang="pl-PL" sz="2000" b="1" smtClean="0">
              <a:solidFill>
                <a:srgbClr val="6600FF"/>
              </a:solidFill>
              <a:latin typeface="Calibri" pitchFamily="34" charset="0"/>
            </a:endParaRPr>
          </a:p>
          <a:p>
            <a:pPr indent="-365125">
              <a:lnSpc>
                <a:spcPct val="90000"/>
              </a:lnSpc>
              <a:buFont typeface="Wingdings" pitchFamily="2" charset="2"/>
              <a:buNone/>
            </a:pPr>
            <a:endParaRPr lang="pl-PL" altLang="pl-PL" sz="2000" b="1" smtClean="0">
              <a:solidFill>
                <a:srgbClr val="6600FF"/>
              </a:solidFill>
              <a:latin typeface="Calibri" pitchFamily="34" charset="0"/>
            </a:endParaRPr>
          </a:p>
        </p:txBody>
      </p:sp>
      <p:pic>
        <p:nvPicPr>
          <p:cNvPr id="28676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094" y="-24"/>
            <a:ext cx="1931500" cy="157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1143000" y="1214438"/>
            <a:ext cx="7500938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-365125" eaLnBrk="0" hangingPunct="0">
              <a:buFont typeface="Wingdings" pitchFamily="2" charset="2"/>
              <a:buChar char="§"/>
              <a:defRPr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przywóz, wywóz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wewnątrzwspólnotowe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nabycie, 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wewnątrzwspólnotowe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dostawy lub przewóz przez terytorium Rzeczypospolitej Polskiej lub terytorium innego państwa środków odurzające, substancji psychotropowych lub słomy makowej, </a:t>
            </a:r>
            <a:r>
              <a:rPr lang="pl-P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podlega grzywnie i karze pozbawienia wolności do lat 5</a:t>
            </a:r>
            <a:r>
              <a:rPr lang="pl-PL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(art. 55 ust.1 ustawy)</a:t>
            </a:r>
            <a:r>
              <a:rPr lang="pl-PL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-365125" eaLnBrk="0" hangingPunct="0">
              <a:defRPr/>
            </a:pPr>
            <a:endParaRPr lang="pl-PL" sz="20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-365125" eaLnBrk="0" hangingPunct="0">
              <a:buFont typeface="Wingdings" pitchFamily="2" charset="2"/>
              <a:buChar char="§"/>
              <a:defRPr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wprowadzanie do obrotu środków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odurzających, substancji psychotropowych lub słomy makowej albo uczestniczenie w takim obrocie, </a:t>
            </a:r>
            <a:r>
              <a:rPr lang="pl-P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podlega grzywnie i karze pozbawienia wolności od </a:t>
            </a:r>
            <a:br>
              <a:rPr lang="pl-P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miesięcy do lat 8</a:t>
            </a:r>
            <a:r>
              <a:rPr lang="pl-PL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(art. 56 ust.1 ustawy),</a:t>
            </a:r>
          </a:p>
          <a:p>
            <a:pPr indent="-365125" eaLnBrk="0" hangingPunct="0">
              <a:defRPr/>
            </a:pPr>
            <a:endParaRPr lang="pl-PL" sz="20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indent="-365125" eaLnBrk="0" hangingPunct="0">
              <a:buFont typeface="Wingdings" pitchFamily="2" charset="2"/>
              <a:buChar char="§"/>
              <a:defRPr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udzielanie innej osobie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środka odurzającego lub substancji psychotropowej,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ułatwianie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albo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umożliwianie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ich używania albo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nakłanianie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do użycia takiego środka lub substancji, </a:t>
            </a:r>
            <a:r>
              <a:rPr lang="pl-P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podlega karze pozbawienia wolności do lat 3 </a:t>
            </a:r>
            <a:r>
              <a:rPr lang="pl-PL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(art. 58 ust.1 ustawy),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 bwMode="auto">
          <a:xfrm>
            <a:off x="1214438" y="0"/>
            <a:ext cx="563721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l-PL" sz="3200" b="1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Narkotyki  i  prawo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500188"/>
            <a:ext cx="7934325" cy="4748212"/>
          </a:xfrm>
        </p:spPr>
        <p:txBody>
          <a:bodyPr/>
          <a:lstStyle/>
          <a:p>
            <a:pPr marL="365125" lvl="1" indent="-365125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jeżeli sprawca czynu (…) </a:t>
            </a: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udziela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 środka odurzającego lub substancji psychotropowej </a:t>
            </a:r>
            <a:r>
              <a:rPr lang="pl-PL" altLang="pl-PL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małoletniemu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 lub </a:t>
            </a: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nakłania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 go do użycia takiego środka lub substancji albo </a:t>
            </a: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udziela ich w znacznych ilościach innej osobie,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podlega karze pozbawienia wolności od 6 miesięcy do lat 8 </a:t>
            </a:r>
            <a:r>
              <a:rPr lang="pl-PL" altLang="pl-PL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(art. 58 ust.2 ustawy).</a:t>
            </a:r>
          </a:p>
          <a:p>
            <a:pPr marL="365125" lvl="1" indent="-365125">
              <a:spcBef>
                <a:spcPts val="600"/>
              </a:spcBef>
              <a:buClr>
                <a:schemeClr val="tx1"/>
              </a:buClr>
              <a:buFont typeface="Verdana" pitchFamily="34" charset="0"/>
              <a:buNone/>
            </a:pPr>
            <a:endParaRPr lang="pl-PL" altLang="pl-PL" sz="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125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udzielanie, ułatwianie albo umożliwianie oraz nakłanianie 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do użycia środków odurzających lub substancji psychotropowych </a:t>
            </a: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w celu osiągnięcia korzyści majątkowej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podlega karze pozbawienia wolności do lat 10 </a:t>
            </a:r>
            <a:r>
              <a:rPr lang="pl-PL" altLang="pl-PL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(art. 59 ust.1 ustawy),</a:t>
            </a:r>
          </a:p>
          <a:p>
            <a:pPr indent="-365125">
              <a:buClr>
                <a:schemeClr val="tx1"/>
              </a:buClr>
              <a:buSzPct val="100000"/>
              <a:buFont typeface="Wingdings 2" pitchFamily="18" charset="2"/>
              <a:buNone/>
            </a:pPr>
            <a:endParaRPr lang="pl-PL" altLang="pl-PL" sz="8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125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posiadanie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 środków odurzających lub substancji psychotropowych </a:t>
            </a:r>
            <a:r>
              <a:rPr lang="pl-PL" altLang="pl-PL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podlega karze pozbawienia wolności do lat 3</a:t>
            </a:r>
            <a:r>
              <a:rPr lang="pl-PL" altLang="pl-PL" sz="2000" b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20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(art. 62 ust.1 ustawy),</a:t>
            </a:r>
          </a:p>
          <a:p>
            <a:pPr indent="-365125">
              <a:buClr>
                <a:schemeClr val="tx1"/>
              </a:buClr>
              <a:buSzPct val="100000"/>
              <a:buFont typeface="Wingdings 2" pitchFamily="18" charset="2"/>
              <a:buNone/>
            </a:pPr>
            <a:endParaRPr lang="pl-PL" altLang="pl-PL" sz="8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125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postępowanie w sprawie posiadania środków odurzających                  </a:t>
            </a:r>
            <a:br>
              <a:rPr lang="pl-PL" alt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i substancji psychotropowych w ilości nieznacznej, przeznaczonej na własny użytek sprawcy </a:t>
            </a: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może</a:t>
            </a: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 zostać umorzone </a:t>
            </a:r>
            <a:r>
              <a:rPr lang="pl-PL" altLang="pl-PL" sz="20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(art. 62a ustawy),</a:t>
            </a:r>
          </a:p>
        </p:txBody>
      </p:sp>
      <p:pic>
        <p:nvPicPr>
          <p:cNvPr id="29700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9460" y="13447"/>
            <a:ext cx="1871099" cy="152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3200" b="1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Odpowiedzialność nieletnich</a:t>
            </a:r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>
          <a:xfrm>
            <a:off x="1214438" y="1714500"/>
            <a:ext cx="7720012" cy="45339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altLang="pl-PL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altLang="pl-PL" sz="2400" b="1" smtClean="0">
                <a:latin typeface="Times New Roman" pitchFamily="18" charset="0"/>
                <a:cs typeface="Times New Roman" pitchFamily="18" charset="0"/>
              </a:rPr>
              <a:t>W każdym przypadku popełnienia czynu karalnego przez ucznia, który </a:t>
            </a:r>
            <a:r>
              <a:rPr lang="pl-PL" altLang="pl-PL" sz="2400" b="1" u="sng" smtClean="0">
                <a:latin typeface="Times New Roman" pitchFamily="18" charset="0"/>
                <a:cs typeface="Times New Roman" pitchFamily="18" charset="0"/>
              </a:rPr>
              <a:t>nie ukończył 17 lat</a:t>
            </a:r>
            <a:r>
              <a:rPr lang="pl-PL" altLang="pl-PL" sz="2400" b="1" smtClean="0">
                <a:latin typeface="Times New Roman" pitchFamily="18" charset="0"/>
                <a:cs typeface="Times New Roman" pitchFamily="18" charset="0"/>
              </a:rPr>
              <a:t> należy zawiadomić policję lub sąd rodzinny, a w przypadku popełnienia przestępstwa przez ucznia, który </a:t>
            </a:r>
            <a:r>
              <a:rPr lang="pl-PL" altLang="pl-PL" sz="2400" b="1" u="sng" smtClean="0">
                <a:latin typeface="Times New Roman" pitchFamily="18" charset="0"/>
                <a:cs typeface="Times New Roman" pitchFamily="18" charset="0"/>
              </a:rPr>
              <a:t>ukończył 17 rok życia </a:t>
            </a:r>
            <a:r>
              <a:rPr lang="pl-PL" altLang="pl-PL" sz="2400" b="1" smtClean="0">
                <a:latin typeface="Times New Roman" pitchFamily="18" charset="0"/>
                <a:cs typeface="Times New Roman" pitchFamily="18" charset="0"/>
              </a:rPr>
              <a:t>prokuratora lub policję  (art. 4 Upn i art. 304 Kpk).</a:t>
            </a:r>
            <a:endParaRPr lang="pl-PL" altLang="pl-PL" sz="2400" smtClean="0"/>
          </a:p>
        </p:txBody>
      </p:sp>
      <p:pic>
        <p:nvPicPr>
          <p:cNvPr id="30724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>
          <a:xfrm>
            <a:off x="3571875" y="1357313"/>
            <a:ext cx="5208588" cy="5072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altLang="pl-PL" sz="2200" smtClean="0">
                <a:latin typeface="Times New Roman" pitchFamily="18" charset="0"/>
                <a:cs typeface="Times New Roman" pitchFamily="18" charset="0"/>
              </a:rPr>
              <a:t>    to produkt zawierający </a:t>
            </a:r>
            <a:r>
              <a:rPr lang="pl-PL" altLang="pl-PL" sz="2200" b="1" smtClean="0">
                <a:latin typeface="Times New Roman" pitchFamily="18" charset="0"/>
                <a:cs typeface="Times New Roman" pitchFamily="18" charset="0"/>
              </a:rPr>
              <a:t>co najmniej jedną nową substancję psychoaktywną </a:t>
            </a:r>
            <a:r>
              <a:rPr lang="pl-PL" altLang="pl-PL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2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200" smtClean="0">
                <a:latin typeface="Times New Roman" pitchFamily="18" charset="0"/>
                <a:cs typeface="Times New Roman" pitchFamily="18" charset="0"/>
              </a:rPr>
              <a:t>lub inną substancję o podobnym działaniu na ośrodkowy układ nerwowy, który może być użyty zamiast środka odurzającego lub substancji psychotropowej lub w takich samych celach jak środek odurzający,</a:t>
            </a:r>
            <a:br>
              <a:rPr lang="pl-PL" altLang="pl-PL" sz="22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200" smtClean="0">
                <a:latin typeface="Times New Roman" pitchFamily="18" charset="0"/>
                <a:cs typeface="Times New Roman" pitchFamily="18" charset="0"/>
              </a:rPr>
              <a:t>lub substancja psychotropowa, których wytwarzanie i wprowadzanie do obrotu nie jest regulowane na podstawie przepisów odrębnych.</a:t>
            </a:r>
          </a:p>
          <a:p>
            <a:pPr>
              <a:buFont typeface="Wingdings 2" pitchFamily="18" charset="2"/>
              <a:buNone/>
            </a:pPr>
            <a:r>
              <a:rPr lang="pl-PL" altLang="pl-PL" sz="2200" smtClean="0">
                <a:latin typeface="Times New Roman" pitchFamily="18" charset="0"/>
                <a:cs typeface="Times New Roman" pitchFamily="18" charset="0"/>
              </a:rPr>
              <a:t>	Do środków zastępczych nie stosuje się przepisów o ogólnym bezpieczeństwie produktów.</a:t>
            </a:r>
          </a:p>
        </p:txBody>
      </p:sp>
      <p:pic>
        <p:nvPicPr>
          <p:cNvPr id="31747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538" y="1645437"/>
            <a:ext cx="2570151" cy="213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1214438" y="142875"/>
            <a:ext cx="75723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pl-PL" sz="3200" b="1" spc="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Środek zastępczy</a:t>
            </a: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wg art. 4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pkt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27 ustawy</a:t>
            </a:r>
            <a:endParaRPr lang="pl-PL" sz="2000" spc="3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Obraz 8" descr="fake-sqn-1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976708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>
          <a:xfrm>
            <a:off x="1000125" y="1447800"/>
            <a:ext cx="5072063" cy="441007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pl-PL" dirty="0" smtClean="0"/>
              <a:t>	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zwane  ”smart </a:t>
            </a:r>
            <a:r>
              <a:rPr lang="pl-PL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>
              <a:buFont typeface="Wingdings 2" pitchFamily="18" charset="2"/>
              <a:buNone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stanowią preparaty zawierające w swym składzie substancje psychoaktywne, których produkcja, sprzedaż, reklamowanie jest obecnie w Polsce ustawowo zakazana. Udając produkty kolekcjonerskie, kadzidła, sole do kąpieli oferowane są w nielegalnej sprzedaży.      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pl-PL" sz="2400" dirty="0" smtClean="0">
                <a:latin typeface="Calibri" pitchFamily="34" charset="0"/>
              </a:rPr>
              <a:t>                              </a:t>
            </a:r>
            <a:r>
              <a:rPr lang="pl-PL" dirty="0" smtClean="0"/>
              <a:t>         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32772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14818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1214438" y="142875"/>
            <a:ext cx="75723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pl-PL" sz="3200" b="1" spc="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to są  dopalacze ?</a:t>
            </a:r>
            <a:endParaRPr lang="pl-PL" sz="3200" spc="3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Obraz 7" descr="dopalac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857362"/>
            <a:ext cx="2857520" cy="199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63" y="217488"/>
            <a:ext cx="7929562" cy="711200"/>
          </a:xfrm>
        </p:spPr>
        <p:txBody>
          <a:bodyPr/>
          <a:lstStyle/>
          <a:p>
            <a:pPr algn="ctr">
              <a:defRPr/>
            </a:pPr>
            <a:r>
              <a:rPr lang="pl-PL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„Dopalacze w świetle prawa” </a:t>
            </a:r>
            <a:endParaRPr lang="pl-PL" sz="3200" dirty="0"/>
          </a:p>
        </p:txBody>
      </p:sp>
      <p:sp>
        <p:nvSpPr>
          <p:cNvPr id="1536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pl-PL" altLang="pl-PL" smtClean="0"/>
              <a:t> </a:t>
            </a:r>
          </a:p>
        </p:txBody>
      </p:sp>
      <p:sp>
        <p:nvSpPr>
          <p:cNvPr id="1536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143000" y="1143000"/>
            <a:ext cx="7467600" cy="5214938"/>
          </a:xfrm>
        </p:spPr>
        <p:txBody>
          <a:bodyPr/>
          <a:lstStyle/>
          <a:p>
            <a:pPr marL="596900" indent="-514350">
              <a:buFont typeface="Gill Sans MT" pitchFamily="34" charset="-18"/>
              <a:buAutoNum type="arabicPeriod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Badania sondażowe – wyniki - </a:t>
            </a:r>
            <a:r>
              <a:rPr lang="pl-PL" altLang="pl-PL" sz="2000" dirty="0" smtClean="0">
                <a:latin typeface="Times New Roman" pitchFamily="18" charset="0"/>
                <a:cs typeface="Times New Roman" pitchFamily="18" charset="0"/>
              </a:rPr>
              <a:t>slajd 3-10</a:t>
            </a:r>
          </a:p>
          <a:p>
            <a:pPr marL="596900" indent="-514350">
              <a:buFont typeface="Gill Sans MT" pitchFamily="34" charset="-18"/>
              <a:buAutoNum type="arabicPeriod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Skala zjawiska narkomanii - </a:t>
            </a:r>
            <a:r>
              <a:rPr lang="pl-PL" altLang="pl-PL" sz="2000" dirty="0" smtClean="0">
                <a:latin typeface="Times New Roman" pitchFamily="18" charset="0"/>
                <a:cs typeface="Times New Roman" pitchFamily="18" charset="0"/>
              </a:rPr>
              <a:t>slajd  11</a:t>
            </a:r>
          </a:p>
          <a:p>
            <a:pPr marL="596900" indent="-514350">
              <a:buFont typeface="Gill Sans MT" pitchFamily="34" charset="-18"/>
              <a:buAutoNum type="arabicPeriod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Przepisy prawne - </a:t>
            </a:r>
            <a:r>
              <a:rPr lang="pl-PL" altLang="pl-PL" sz="2000" dirty="0" smtClean="0">
                <a:latin typeface="Times New Roman" pitchFamily="18" charset="0"/>
                <a:cs typeface="Times New Roman" pitchFamily="18" charset="0"/>
              </a:rPr>
              <a:t>slajd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2000" dirty="0" smtClean="0">
                <a:latin typeface="Times New Roman" pitchFamily="18" charset="0"/>
                <a:cs typeface="Times New Roman" pitchFamily="18" charset="0"/>
              </a:rPr>
              <a:t>12-17</a:t>
            </a:r>
          </a:p>
          <a:p>
            <a:pPr marL="596900" indent="-514350">
              <a:buFont typeface="Gill Sans MT" pitchFamily="34" charset="-18"/>
              <a:buAutoNum type="arabicPeriod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Środki zastępcze, dopalacze - definicja, skład, zagrożenia dla życia i zdrowia - </a:t>
            </a:r>
            <a:r>
              <a:rPr lang="pl-PL" altLang="pl-PL" sz="2000" dirty="0" smtClean="0">
                <a:latin typeface="Times New Roman" pitchFamily="18" charset="0"/>
                <a:cs typeface="Times New Roman" pitchFamily="18" charset="0"/>
              </a:rPr>
              <a:t>slajd 18-23</a:t>
            </a:r>
          </a:p>
          <a:p>
            <a:pPr marL="596900" indent="-514350">
              <a:spcBef>
                <a:spcPct val="0"/>
              </a:spcBef>
              <a:buFont typeface="Gill Sans MT" pitchFamily="34" charset="-18"/>
              <a:buAutoNum type="arabicPeriod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Procedury postępowania nauczycieli </a:t>
            </a:r>
            <a:br>
              <a:rPr lang="pl-PL" alt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i zasady współpracy szkół z policją </a:t>
            </a:r>
          </a:p>
          <a:p>
            <a:pPr marL="596900" indent="-514350">
              <a:spcBef>
                <a:spcPct val="0"/>
              </a:spcBef>
              <a:buFont typeface="Wingdings 2" pitchFamily="18" charset="2"/>
              <a:buNone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pl-PL" altLang="pl-PL" sz="2000" dirty="0" smtClean="0">
                <a:latin typeface="Times New Roman" pitchFamily="18" charset="0"/>
                <a:cs typeface="Times New Roman" pitchFamily="18" charset="0"/>
              </a:rPr>
              <a:t>slajd 27-29</a:t>
            </a:r>
          </a:p>
          <a:p>
            <a:pPr marL="596900" indent="-514350">
              <a:buFont typeface="Gill Sans MT" pitchFamily="34" charset="-18"/>
              <a:buAutoNum type="arabicPeriod" startAt="6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Działania profilaktyczne - </a:t>
            </a:r>
            <a:r>
              <a:rPr lang="pl-PL" altLang="pl-PL" sz="2000" dirty="0" smtClean="0">
                <a:latin typeface="Times New Roman" pitchFamily="18" charset="0"/>
                <a:cs typeface="Times New Roman" pitchFamily="18" charset="0"/>
              </a:rPr>
              <a:t>slajd 31-35</a:t>
            </a:r>
          </a:p>
          <a:p>
            <a:pPr marL="596900" indent="-514350">
              <a:buFont typeface="Gill Sans MT" pitchFamily="34" charset="-18"/>
              <a:buAutoNum type="arabicPeriod"/>
            </a:pPr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596900" indent="-514350">
              <a:buFont typeface="Gill Sans MT" pitchFamily="34" charset="-18"/>
              <a:buAutoNum type="arabicPeriod"/>
            </a:pPr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596900" indent="-514350">
              <a:buFont typeface="Gill Sans MT" pitchFamily="34" charset="-18"/>
              <a:buAutoNum type="arabicPeriod"/>
            </a:pPr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596900" indent="-514350">
              <a:buFont typeface="Gill Sans MT" pitchFamily="34" charset="-18"/>
              <a:buAutoNum type="arabicPeriod"/>
            </a:pPr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596900" indent="-514350">
              <a:buFont typeface="Gill Sans MT" pitchFamily="34" charset="-18"/>
              <a:buAutoNum type="arabicPeriod"/>
            </a:pPr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23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8688" y="214313"/>
            <a:ext cx="7805737" cy="5643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pl-PL" sz="3600" b="1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Dopalacze</a:t>
            </a: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sprzedawane są jako:</a:t>
            </a: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proszki </a:t>
            </a:r>
            <a:b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tabletki </a:t>
            </a:r>
            <a:b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kapsułki </a:t>
            </a:r>
            <a:b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papierosy </a:t>
            </a:r>
            <a:b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skręty </a:t>
            </a:r>
            <a:b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kadzidełka </a:t>
            </a:r>
            <a:b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aerozole </a:t>
            </a:r>
            <a:b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ż</a:t>
            </a: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ywice </a:t>
            </a:r>
            <a:b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mieszanki ziołowe </a:t>
            </a:r>
            <a:br>
              <a:rPr lang="pl-PL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</a:br>
            <a:endParaRPr lang="pl-PL" sz="22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28688"/>
            <a:ext cx="4748213" cy="5740400"/>
          </a:xfrm>
        </p:spPr>
        <p:txBody>
          <a:bodyPr/>
          <a:lstStyle/>
          <a:p>
            <a:pPr marL="530225" indent="-530225" eaLnBrk="1" hangingPunct="1">
              <a:lnSpc>
                <a:spcPct val="80000"/>
              </a:lnSpc>
            </a:pPr>
            <a:endParaRPr lang="pl-PL" altLang="pl-PL" sz="4000" smtClean="0">
              <a:latin typeface="Verdana" pitchFamily="34" charset="0"/>
            </a:endParaRPr>
          </a:p>
          <a:p>
            <a:pPr marL="530225" indent="-530225" eaLnBrk="1" hangingPunct="1">
              <a:lnSpc>
                <a:spcPct val="80000"/>
              </a:lnSpc>
            </a:pPr>
            <a:endParaRPr lang="pl-PL" altLang="pl-PL" sz="4000" smtClean="0">
              <a:latin typeface="Verdana" pitchFamily="34" charset="0"/>
            </a:endParaRPr>
          </a:p>
          <a:p>
            <a:pPr marL="530225" indent="-530225" eaLnBrk="1" hangingPunct="1">
              <a:lnSpc>
                <a:spcPct val="80000"/>
              </a:lnSpc>
            </a:pPr>
            <a:endParaRPr lang="pl-PL" altLang="pl-PL" sz="4000" smtClean="0">
              <a:latin typeface="Verdana" pitchFamily="34" charset="0"/>
            </a:endParaRPr>
          </a:p>
          <a:p>
            <a:pPr marL="530225" indent="-530225" eaLnBrk="1" hangingPunct="1">
              <a:lnSpc>
                <a:spcPct val="80000"/>
              </a:lnSpc>
            </a:pPr>
            <a:endParaRPr lang="pl-PL" altLang="pl-PL" smtClean="0">
              <a:latin typeface="Calibri" pitchFamily="34" charset="0"/>
            </a:endParaRPr>
          </a:p>
          <a:p>
            <a:pPr marL="530225" indent="-530225" eaLnBrk="1" hangingPunct="1">
              <a:lnSpc>
                <a:spcPct val="80000"/>
              </a:lnSpc>
            </a:pPr>
            <a:endParaRPr lang="pl-PL" altLang="pl-PL" smtClean="0">
              <a:latin typeface="Calibri" pitchFamily="34" charset="0"/>
            </a:endParaRPr>
          </a:p>
          <a:p>
            <a:pPr marL="1050925" lvl="2" indent="-530225" eaLnBrk="1" hangingPunct="1">
              <a:lnSpc>
                <a:spcPct val="80000"/>
              </a:lnSpc>
            </a:pPr>
            <a:endParaRPr lang="pl-PL" altLang="pl-PL" smtClean="0">
              <a:latin typeface="Calibri" pitchFamily="34" charset="0"/>
            </a:endParaRPr>
          </a:p>
          <a:p>
            <a:pPr marL="530225" indent="-530225" algn="ctr" eaLnBrk="1" hangingPunct="1">
              <a:lnSpc>
                <a:spcPct val="80000"/>
              </a:lnSpc>
              <a:buFontTx/>
              <a:buNone/>
            </a:pPr>
            <a:endParaRPr lang="pl-PL" altLang="pl-PL" sz="4000" smtClean="0">
              <a:latin typeface="Verdana" pitchFamily="34" charset="0"/>
            </a:endParaRPr>
          </a:p>
        </p:txBody>
      </p:sp>
      <p:sp>
        <p:nvSpPr>
          <p:cNvPr id="3379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2103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C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CB79D70-ECDA-4C4D-98D7-61C6060310CC}" type="slidenum">
              <a:rPr lang="pl-PL" altLang="pl-PL" sz="1200" smtClean="0">
                <a:solidFill>
                  <a:srgbClr val="1D62F0"/>
                </a:solidFill>
                <a:latin typeface="Comic Sans MS" pitchFamily="66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l-PL" altLang="pl-PL" sz="1200" smtClean="0">
              <a:solidFill>
                <a:srgbClr val="1D62F0"/>
              </a:solidFill>
              <a:latin typeface="Comic Sans MS" pitchFamily="66" charset="0"/>
            </a:endParaRPr>
          </a:p>
        </p:txBody>
      </p:sp>
      <p:pic>
        <p:nvPicPr>
          <p:cNvPr id="33797" name="Obraz 2" descr="blacha-mazowsze"/>
          <p:cNvPicPr>
            <a:picLocks noChangeAspect="1" noChangeArrowheads="1"/>
          </p:cNvPicPr>
          <p:nvPr/>
        </p:nvPicPr>
        <p:blipFill>
          <a:blip r:embed="rId3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Diagram 15"/>
          <p:cNvGraphicFramePr/>
          <p:nvPr/>
        </p:nvGraphicFramePr>
        <p:xfrm>
          <a:off x="1214414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5827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pl-PL" sz="2400" b="1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Wyniki analizy grupy dopalaczy 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Centralnego Laboratorium Kryminalistycznego Policji </a:t>
            </a:r>
            <a:b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z 2014 roku</a:t>
            </a:r>
            <a:endParaRPr lang="pl-PL" sz="2400" i="1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9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571625" y="1928813"/>
          <a:ext cx="6856413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Worksheet" r:id="rId4" imgW="7505652" imgH="4457700" progId="Excel.Sheet.8">
                  <p:embed/>
                </p:oleObj>
              </mc:Choice>
              <mc:Fallback>
                <p:oleObj name="Worksheet" r:id="rId4" imgW="7505652" imgH="4457700" progId="Excel.Sheet.8">
                  <p:embed/>
                  <p:pic>
                    <p:nvPicPr>
                      <p:cNvPr id="0" name="Symbol zastępczy zawartości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1928813"/>
                        <a:ext cx="6856413" cy="407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ostokąt 3"/>
          <p:cNvSpPr/>
          <p:nvPr/>
        </p:nvSpPr>
        <p:spPr>
          <a:xfrm>
            <a:off x="1571625" y="5929313"/>
            <a:ext cx="67865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i="1" dirty="0">
                <a:solidFill>
                  <a:srgbClr val="68007F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„Raport Głównego Inspektora Sanitarnego w sprawie </a:t>
            </a:r>
          </a:p>
          <a:p>
            <a:pPr algn="ctr">
              <a:defRPr/>
            </a:pPr>
            <a:r>
              <a:rPr lang="pl-PL" sz="1600" i="1" dirty="0">
                <a:solidFill>
                  <a:srgbClr val="68007F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środków zastępczych-razem przeciw dopalaczom 2013-2014”</a:t>
            </a:r>
            <a:endParaRPr lang="pl-PL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1357313" y="142875"/>
            <a:ext cx="7499350" cy="8683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pl-PL" sz="3200" b="1" spc="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SKŁAD  DOPALACZY</a:t>
            </a:r>
            <a:endParaRPr lang="pl-PL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214414" y="1571612"/>
            <a:ext cx="2500330" cy="242889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slop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 fontScale="4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l-PL" sz="5100" b="1" spc="150" dirty="0">
                <a:ln w="50800"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pestycydy</a:t>
            </a:r>
            <a:endParaRPr lang="pl-PL" sz="4500" b="1" spc="150" dirty="0">
              <a:ln w="50800"/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pl-PL" sz="2500" spc="150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substancje stosowane głównie do zwalczania szkodników w uprawach roślin, kiedy dostaną się do organizmu ludzkiego powodują wiele dolegliwości :od zapalenia skóry, ogólnego osłabienia, bólów głowy i bezsenności po zmiany morfologiczne krwi, zapalenie wątroby i zaburzenia pracy serc</a:t>
            </a:r>
            <a:r>
              <a:rPr lang="pl-PL" sz="2500" b="1" spc="150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r" eaLnBrk="0" fontAlgn="auto" hangingPunct="0">
              <a:spcAft>
                <a:spcPts val="0"/>
              </a:spcAft>
              <a:defRPr/>
            </a:pPr>
            <a:endParaRPr lang="pl-PL" sz="1900" b="1" spc="150" dirty="0">
              <a:ln w="50800"/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857620" y="1571612"/>
            <a:ext cx="2500330" cy="242889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 fontScale="6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l-PL" sz="3800" b="1" spc="150" dirty="0">
                <a:ln w="50800"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ołów </a:t>
            </a:r>
            <a:endParaRPr lang="pl-PL" sz="3400" b="1" spc="150" dirty="0">
              <a:ln w="50800"/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pl-PL" sz="2000" spc="150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jeden z najbardziej toksycznych metali ciężkich, który kumuluje się w organizmie - w kościach, nerkach, mózgu. Skutkuje to zaburzeniami układu krążenia, nadciśnieniem tętniczym, chorobami układu nerwowego, a nawet uszkodzeniem mózgu</a:t>
            </a:r>
          </a:p>
          <a:p>
            <a:pPr algn="r" eaLnBrk="0" fontAlgn="auto" hangingPunct="0">
              <a:spcAft>
                <a:spcPts val="0"/>
              </a:spcAft>
              <a:defRPr/>
            </a:pPr>
            <a:endParaRPr lang="pl-PL" sz="1900" spc="150" dirty="0">
              <a:ln w="50800"/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500794" y="1571612"/>
            <a:ext cx="2500362" cy="242889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l-PL" sz="2400" b="1" spc="150" dirty="0" err="1">
                <a:ln w="50800"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mefedron</a:t>
            </a:r>
            <a:r>
              <a:rPr lang="pl-PL" sz="2400" spc="150" dirty="0">
                <a:ln w="5080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pl-PL" sz="2100" spc="150" dirty="0">
              <a:ln w="5080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pl-PL" sz="1200" spc="150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zażycie może skutkować śmiercią z powodu wylewu, bo substancja ta przyczynia się do znacznego podwyższenia ciśnienia krwi. Inne łagodniejsze skutki przyjmowania </a:t>
            </a:r>
            <a:r>
              <a:rPr lang="pl-PL" sz="1200" spc="150" dirty="0" err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mefedronu</a:t>
            </a:r>
            <a:r>
              <a:rPr lang="pl-PL" sz="1200" spc="150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krwawienie z nosa, halucynacje, wymioty, kłopoty z krążeniem krwi, uczucie niepokoju, urojenia. </a:t>
            </a:r>
          </a:p>
          <a:p>
            <a:pPr eaLnBrk="0" fontAlgn="auto" hangingPunct="0">
              <a:spcAft>
                <a:spcPts val="0"/>
              </a:spcAft>
              <a:defRPr/>
            </a:pPr>
            <a:endParaRPr lang="pl-PL" sz="1200" spc="150" dirty="0">
              <a:ln w="5080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214414" y="4214818"/>
            <a:ext cx="3786214" cy="242889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 fontScale="2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l-PL" sz="9600" b="1" spc="150" dirty="0">
                <a:ln w="50800"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muchomor czerwony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pl-PL" sz="4800" spc="150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przyjęcie początkowo daje skutki podobne do stanu upojenia alkoholowego, później pojawiają się halucynacje, uczucie przygnębienia, a czasami także silne pobudzenie, zaburzenia wzroku, które mogą prowadzić nawet do jego utraty. Objawom tym może towarzyszyć szereg innych dolegliwości, takich jak: nagłe osłabienie, nadmierne pocenie się, zawroty głowy, biegunka, wymioty, wysoka gorączka, zaburzenia oddechu, obniżenie ciśnienia krwi, śpiączka.</a:t>
            </a:r>
          </a:p>
          <a:p>
            <a:pPr eaLnBrk="0" fontAlgn="auto" hangingPunct="0">
              <a:spcAft>
                <a:spcPts val="0"/>
              </a:spcAft>
              <a:defRPr/>
            </a:pPr>
            <a:endParaRPr lang="pl-PL" sz="4800" spc="150" dirty="0">
              <a:ln w="50800"/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214942" y="4214818"/>
            <a:ext cx="3643338" cy="242889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pl-PL" sz="2400" b="1" spc="150" dirty="0">
                <a:ln w="50800"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rtęć</a:t>
            </a:r>
            <a:endParaRPr lang="pl-PL" sz="2300" b="1" spc="150" dirty="0">
              <a:ln w="50800"/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pl-PL" sz="1200" spc="150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przyjęcie małej dawki przez człowieka powoduje początkowo osłabienie i bóle głowy, do tego dochodzą zaburzenia snu, problemy z koncentracją i pamięcią, a także zmiany osobowości. W ostrych zatruciach rtęcią pojawia się m.in. niewydolność krążenia, uszkodzenie nerek i układu nerwowego, drgawki, a w końcu śpiączka.</a:t>
            </a:r>
          </a:p>
          <a:p>
            <a:pPr algn="r" eaLnBrk="0" fontAlgn="auto" hangingPunct="0">
              <a:spcAft>
                <a:spcPts val="0"/>
              </a:spcAft>
              <a:defRPr/>
            </a:pPr>
            <a:endParaRPr lang="pl-PL" sz="1900" b="1" spc="150" dirty="0">
              <a:ln w="50800"/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l-PL" sz="3200" b="1" spc="3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NIEBEZPIECZEŃSTWA</a:t>
            </a:r>
            <a:r>
              <a:rPr lang="pl-PL" sz="3200" b="1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związane z zażywaniem dopalaczy</a:t>
            </a:r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>
          <a:xfrm>
            <a:off x="1071563" y="1500188"/>
            <a:ext cx="7862887" cy="4214812"/>
          </a:xfrm>
        </p:spPr>
        <p:txBody>
          <a:bodyPr/>
          <a:lstStyle/>
          <a:p>
            <a:pPr algn="just"/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Obecnie dopalacze to wielka niespodzianka dla policjantów, lekarzy </a:t>
            </a:r>
            <a:br>
              <a:rPr lang="pl-PL" alt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i ludzi zajmujących się problemami narkomani. Powstają nowe projekty substancji, których konsekwencji zażywania nikt nie zna. </a:t>
            </a:r>
            <a:br>
              <a:rPr lang="pl-PL" altLang="pl-PL" sz="20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To jest największe niebezpieczeństwo, bo nie wiadomo czym ludzi zatrutych odtruwać, ani jak im pomóc.</a:t>
            </a:r>
          </a:p>
          <a:p>
            <a:pPr algn="just"/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Skład chemiczny nie jest podawany i w wypadku zatrucia lekarze są  bezradni.</a:t>
            </a:r>
          </a:p>
          <a:p>
            <a:pPr algn="just"/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Ze względu na to, że zawartość substancji w mieszankach jest zmienna, może dochodzić do przypadków przedawkowania prowadzących do zatruć.</a:t>
            </a:r>
          </a:p>
          <a:p>
            <a:pPr algn="just"/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Dopalacze produkowane są w fatalnych warunkach. </a:t>
            </a:r>
            <a:r>
              <a:rPr lang="pl-PL" altLang="pl-PL" sz="2000" b="1" smtClean="0">
                <a:latin typeface="Times New Roman" pitchFamily="18" charset="0"/>
                <a:cs typeface="Times New Roman" pitchFamily="18" charset="0"/>
              </a:rPr>
              <a:t>Do ich produkcji używa się różnych toksyn, rozpuszczalników itp.</a:t>
            </a:r>
          </a:p>
          <a:p>
            <a:pPr algn="just"/>
            <a:endParaRPr lang="pl-PL" altLang="pl-PL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pl-PL" altLang="pl-PL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500702"/>
            <a:ext cx="714380" cy="110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429264"/>
            <a:ext cx="714380" cy="116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pentedrone-05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5572140"/>
            <a:ext cx="107157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mefedron-4-mmc.jpg"/>
          <p:cNvPicPr>
            <a:picLocks noChangeAspect="1"/>
          </p:cNvPicPr>
          <p:nvPr/>
        </p:nvPicPr>
        <p:blipFill>
          <a:blip r:embed="rId6" cstate="print">
            <a:lum bright="9000"/>
          </a:blip>
          <a:stretch>
            <a:fillRect/>
          </a:stretch>
        </p:blipFill>
        <p:spPr>
          <a:xfrm>
            <a:off x="1142976" y="5429264"/>
            <a:ext cx="1357346" cy="135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mary-jane-5g.jpg"/>
          <p:cNvPicPr>
            <a:picLocks noChangeAspect="1"/>
          </p:cNvPicPr>
          <p:nvPr/>
        </p:nvPicPr>
        <p:blipFill>
          <a:blip r:embed="rId7">
            <a:lum bright="12000"/>
          </a:blip>
          <a:stretch>
            <a:fillRect/>
          </a:stretch>
        </p:blipFill>
        <p:spPr>
          <a:xfrm>
            <a:off x="7143768" y="5429264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37892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135572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693"/>
            <a:ext cx="8156567" cy="685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83" y="214313"/>
            <a:ext cx="3226209" cy="3429000"/>
          </a:xfrm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286125"/>
            <a:ext cx="37163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29063"/>
            <a:ext cx="369093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Obraz 2" descr="blacha-mazowsze"/>
          <p:cNvPicPr>
            <a:picLocks noChangeAspect="1" noChangeArrowheads="1"/>
          </p:cNvPicPr>
          <p:nvPr/>
        </p:nvPicPr>
        <p:blipFill>
          <a:blip r:embed="rId5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88" y="1447800"/>
            <a:ext cx="7858125" cy="48006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Procedury  postępowania nauczycieli </a:t>
            </a:r>
            <a:b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oraz zasady współpracy szkół z policją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w sytuacjach zagrożenia dzieci oraz młodzieży przestępczością i demoralizacją, w szczególności narkomanią, alkoholizmem  i prostytucją</a:t>
            </a:r>
            <a:endParaRPr lang="pl-PL" sz="2400" dirty="0"/>
          </a:p>
        </p:txBody>
      </p:sp>
      <p:pic>
        <p:nvPicPr>
          <p:cNvPr id="39939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357313" y="80963"/>
            <a:ext cx="7499350" cy="15001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W przypadku, gdy nauczyciel </a:t>
            </a:r>
            <a:r>
              <a:rPr lang="pl-PL" sz="22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podejrzewa, że na terenie szkoły znajduje się uczeń będący pod wpływem </a:t>
            </a: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alkoholu lub narkotyków powinien podjąć następujące kroki: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071563" y="1428750"/>
            <a:ext cx="7862887" cy="5214938"/>
          </a:xfrm>
        </p:spPr>
        <p:txBody>
          <a:bodyPr/>
          <a:lstStyle/>
          <a:p>
            <a:pPr>
              <a:buClrTx/>
              <a:buSzPct val="150000"/>
              <a:buFont typeface="Arial" charset="0"/>
              <a:buChar char="•"/>
            </a:pP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Powiadamia o swoich przypuszczeniach wychowawcę klasy.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Odizolowuje ucznia od reszty klasy, ale ze względów bezpieczeństwa nie pozostawia go samego, stwarza warunki, w których nie będzie zagrożone jego życie ani zdrowie.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altLang="pl-PL" sz="1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Wzywa lekarza </a:t>
            </a: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w celu stwierdzenia stanu trzeźwości lub odurzenia, ewentualnie udzielenia pomocy medycznej.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Zawiadamia o tym fakcie dyrektora szkoły oraz rodziców/opiekunów, których zobowiązuje do niezwłocznego odebrania ucznia ze szkoły. </a:t>
            </a:r>
            <a:r>
              <a:rPr lang="pl-PL" altLang="pl-PL" sz="1300" b="1" smtClean="0">
                <a:latin typeface="Times New Roman" pitchFamily="18" charset="0"/>
                <a:cs typeface="Times New Roman" pitchFamily="18" charset="0"/>
              </a:rPr>
              <a:t>Gdy rodzice/opiekunowie odmówią odebrania dziecka</a:t>
            </a: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, o pozostaniu ucznia </a:t>
            </a:r>
            <a:br>
              <a:rPr lang="pl-PL" altLang="pl-PL" sz="13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w szkole, czy przewiezieniu do placówki służby zdrowia, albo przekazaniu go do dyspozycji funkcjonariuszom policji - decyduje lekarz, po ustaleniu aktualnego stanu zdrowia ucznia i w porozumieniu </a:t>
            </a:r>
            <a:br>
              <a:rPr lang="pl-PL" altLang="pl-PL" sz="13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z dyrektorem szkoły/placówki.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Szkoła zawiadamia najbliższą jednostkę policji, gdy rodzice ucznia będącego pod wpływem alkoholu </a:t>
            </a:r>
            <a:r>
              <a:rPr lang="pl-PL" altLang="pl-PL" sz="1300" b="1" smtClean="0">
                <a:latin typeface="Times New Roman" pitchFamily="18" charset="0"/>
                <a:cs typeface="Times New Roman" pitchFamily="18" charset="0"/>
              </a:rPr>
              <a:t>- odmawiają przyjścia do szkoły</a:t>
            </a: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, a jest on agresywny, bądź swoim zachowaniem daje powód do zgorszenia albo zagraża życiu lub zdrowiu innych osób. W przypadku stwierdzenia stanu nietrzeźwości, policja ma możliwość przewiezienia ucznia do izby wytrzeźwień albo do policyjnych pomieszczeń dla osób zatrzymanych - na czas niezbędny do wytrzeźwienia (maksymalnie do 24 godzin). O fakcie umieszczenia zawiadamia się rodziców/opiekunów oraz sąd rodzinny jeśli uczeń nie ukończył 18 lat.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Jeżeli powtarzają się przypadki, w których uczeń (przed ukończeniem 18 lat) znajduje się pod wpływem alkoholu lub narkotyków na terenie szkoły, to szkoła ma obowiązek powiadomienia o tym policji (</a:t>
            </a:r>
            <a:r>
              <a:rPr lang="pl-PL" altLang="pl-PL" sz="1300" i="1" smtClean="0">
                <a:latin typeface="Times New Roman" pitchFamily="18" charset="0"/>
                <a:cs typeface="Times New Roman" pitchFamily="18" charset="0"/>
              </a:rPr>
              <a:t>specjalisty ds. nieletnich</a:t>
            </a: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) lub sądu rodzinnego. 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Spożywanie alkoholu na terenie szkoły przez ucznia, który ukończył 17 lat, stanowi wykroczenie z art. 43</a:t>
            </a:r>
            <a:r>
              <a:rPr lang="pl-PL" altLang="pl-PL" sz="1300" baseline="3000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ust. 1 </a:t>
            </a:r>
            <a:r>
              <a:rPr lang="pl-PL" altLang="pl-PL" sz="1300" baseline="30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Ustawy z dnia 26 października 1982 r. o wychowaniu w trzeźwości i przeciwdziałaniu alkoholizmowi. Należy o tym fakcie powiadomić policję. Dalszy tok postępowania leży w kompetencji tej instytucji.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altLang="pl-PL" sz="1300" smtClean="0">
                <a:latin typeface="Times New Roman" pitchFamily="18" charset="0"/>
                <a:cs typeface="Times New Roman" pitchFamily="18" charset="0"/>
              </a:rPr>
              <a:t>Stan nietrzeźwości kiedy stężenie alkoholu we krwi jest powyżej 0,5 ‰ alkoholu lub w wydychanym powietrzu powyżej 0,25 mg alkoholu w 1 dm</a:t>
            </a:r>
            <a:r>
              <a:rPr lang="pl-PL" altLang="pl-PL" sz="1300" baseline="3000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pl-PL" altLang="pl-PL" sz="13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Obraz 2" descr="blacha-mazowsze"/>
          <p:cNvPicPr>
            <a:picLocks noChangeAspect="1" noChangeArrowheads="1"/>
          </p:cNvPicPr>
          <p:nvPr/>
        </p:nvPicPr>
        <p:blipFill>
          <a:blip r:embed="rId3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zawartości 2"/>
          <p:cNvSpPr>
            <a:spLocks noGrp="1"/>
          </p:cNvSpPr>
          <p:nvPr>
            <p:ph idx="1"/>
          </p:nvPr>
        </p:nvSpPr>
        <p:spPr>
          <a:xfrm>
            <a:off x="1071563" y="1285875"/>
            <a:ext cx="7862887" cy="5143500"/>
          </a:xfrm>
        </p:spPr>
        <p:txBody>
          <a:bodyPr/>
          <a:lstStyle/>
          <a:p>
            <a:pPr marL="425450" indent="-342900">
              <a:buClr>
                <a:schemeClr val="tx1"/>
              </a:buClr>
              <a:buSzPct val="100000"/>
              <a:buFont typeface="Gill Sans MT" pitchFamily="34" charset="-18"/>
              <a:buAutoNum type="arabicPeriod"/>
            </a:pPr>
            <a:r>
              <a:rPr lang="pl-PL" altLang="pl-PL" sz="1800" u="sng" smtClean="0">
                <a:latin typeface="Times New Roman" pitchFamily="18" charset="0"/>
                <a:cs typeface="Times New Roman" pitchFamily="18" charset="0"/>
              </a:rPr>
              <a:t>Nauczyciel w obecności innej osoby (wychowawca, pedagog, dyrektor, itp.) ma prawo 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żądać, aby uczeń przekazał mu tę substancję, pokazał zawartość torby szkolnej oraz kieszeni (we własnej odzieży), ewentualnie innych przedmiotów budzących podejrzenie co do ich związku z poszukiwaną substancją. </a:t>
            </a: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Nauczyciel nie ma prawa samodzielnie wykonać czynności przeszukania odzieży ani teczki ucznia - jest to czynność zastrzeżona wyłącznie dla policji.</a:t>
            </a:r>
          </a:p>
          <a:p>
            <a:pPr marL="425450" indent="-342900">
              <a:buClr>
                <a:schemeClr val="tx1"/>
              </a:buClr>
              <a:buSzPct val="100000"/>
              <a:buFont typeface="Gill Sans MT" pitchFamily="34" charset="-18"/>
              <a:buAutoNum type="arabicPeriod"/>
            </a:pPr>
            <a:r>
              <a:rPr lang="pl-PL" altLang="pl-PL" sz="1800" u="sng" smtClean="0">
                <a:latin typeface="Times New Roman" pitchFamily="18" charset="0"/>
                <a:cs typeface="Times New Roman" pitchFamily="18" charset="0"/>
              </a:rPr>
              <a:t>O swoich spostrzeżeniach powiadamia dyrektora szkoły oraz rodziców/ opiekunów</a:t>
            </a:r>
            <a:r>
              <a:rPr lang="pl-PL" altLang="pl-PL" sz="1800" b="1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ucznia i wzywa ich do </a:t>
            </a: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natychmiastowego stawiennictwa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5450" indent="-342900">
              <a:buClr>
                <a:schemeClr val="tx1"/>
              </a:buClr>
              <a:buSzPct val="100000"/>
              <a:buFont typeface="Gill Sans MT" pitchFamily="34" charset="-18"/>
              <a:buAutoNum type="arabicPeriod"/>
            </a:pPr>
            <a:r>
              <a:rPr lang="pl-PL" altLang="pl-PL" sz="1800" u="sng" smtClean="0">
                <a:latin typeface="Times New Roman" pitchFamily="18" charset="0"/>
                <a:cs typeface="Times New Roman" pitchFamily="18" charset="0"/>
              </a:rPr>
              <a:t>W przypadku, gdy uczeń, mimo wezwania, odmawia 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przekazania nauczycielowi substancji i pokazania zawartości teczki, </a:t>
            </a:r>
            <a:r>
              <a:rPr lang="pl-PL" altLang="pl-PL" sz="1800" u="sng" smtClean="0">
                <a:latin typeface="Times New Roman" pitchFamily="18" charset="0"/>
                <a:cs typeface="Times New Roman" pitchFamily="18" charset="0"/>
              </a:rPr>
              <a:t>szkoła wzywa policję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, która przeszukuje odzież i przedmioty należące do ucznia oraz zabezpiecza znalezioną substancję i zabiera ją do ekspertyzy.</a:t>
            </a:r>
          </a:p>
          <a:p>
            <a:pPr marL="425450" indent="-342900">
              <a:buClr>
                <a:schemeClr val="tx1"/>
              </a:buClr>
              <a:buSzPct val="100000"/>
              <a:buFont typeface="Gill Sans MT" pitchFamily="34" charset="-18"/>
              <a:buAutoNum type="arabicPeriod"/>
            </a:pP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Jeżeli uczeń wyda substancję dobrowolnie, </a:t>
            </a:r>
            <a:r>
              <a:rPr lang="pl-PL" altLang="pl-PL" sz="1800" u="sng" smtClean="0">
                <a:latin typeface="Times New Roman" pitchFamily="18" charset="0"/>
                <a:cs typeface="Times New Roman" pitchFamily="18" charset="0"/>
              </a:rPr>
              <a:t>nauczyciel, po odpowiednim zabezpieczeniu, zobowiązany jest bezzwłocznie przekazać ją do jednostki policji. 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Wcześniej próbuje ustalić, w jaki sposób i od kogo, uczeń nabył substancję</a:t>
            </a: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wraz ze swoimi spostrzeżeniami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 . Całe zdarzenie nauczyciel dokumentuje, sporządzając możliwie dokładną notatkę  z ustaleń </a:t>
            </a:r>
            <a:endParaRPr lang="pl-PL" altLang="pl-PL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W przypadku, gdy nauczyciel </a:t>
            </a:r>
            <a:r>
              <a:rPr lang="pl-PL" sz="2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podejrzewa, że uczeń posiada przy sobie</a:t>
            </a: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substancję  przypominającą narkotyk, powinien podjąć następujące kroki:</a:t>
            </a:r>
            <a:b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pl-PL" sz="2200" b="1" dirty="0" smtClean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435100" y="214313"/>
            <a:ext cx="7499350" cy="13573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W przypadku, gdy nauczyciel </a:t>
            </a:r>
            <a:r>
              <a:rPr lang="pl-PL" sz="22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znajduje na terenie szkoły </a:t>
            </a: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substancję przypominającą wyglądem narkotyk powinien podjąć następujące kroki: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714500"/>
            <a:ext cx="7791450" cy="4533900"/>
          </a:xfrm>
        </p:spPr>
        <p:txBody>
          <a:bodyPr/>
          <a:lstStyle/>
          <a:p>
            <a:pPr marL="252000" indent="-252000">
              <a:spcBef>
                <a:spcPts val="0"/>
              </a:spcBef>
              <a:buClr>
                <a:schemeClr val="tx1"/>
              </a:buClr>
              <a:buSzPct val="100000"/>
              <a:buFont typeface="Wingdings 2" pitchFamily="18" charset="2"/>
              <a:buNone/>
              <a:defRPr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indent="-45720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Nauczyciel zachowując środki ostrożności zabezpiecza substancję przed dostępem do niej osób niepowołanych oraz ewentualnym jej zniszczeniem do czasu przyjazdu policji, próbuje (o ile to jest możliwe w zakresie działań pedagogicznych) ustalić, do kogo znaleziona substancja należy.</a:t>
            </a:r>
          </a:p>
          <a:p>
            <a:pPr marL="539750" indent="-45720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Powiadamia o zaistniałym zdarzeniu dyrektora szkoły i wzywa policję. </a:t>
            </a:r>
          </a:p>
          <a:p>
            <a:pPr marL="539750" indent="-45720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 przyjeździe policji niezwłocznie przekazuje zabezpieczoną substancję i informacje dotyczące szczegółów zdarzenia.</a:t>
            </a:r>
          </a:p>
          <a:p>
            <a:pPr>
              <a:defRPr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571500"/>
            <a:ext cx="7570788" cy="9953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„Dziecko bezpieczne w rodzinie i w szkole” </a:t>
            </a:r>
            <a:r>
              <a:rPr lang="pl-PL" sz="27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marca - 29 maja 2014 r.</a:t>
            </a: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25" y="1571625"/>
            <a:ext cx="5286375" cy="4714875"/>
          </a:xfrm>
        </p:spPr>
        <p:txBody>
          <a:bodyPr>
            <a:normAutofit fontScale="92500"/>
          </a:bodyPr>
          <a:lstStyle/>
          <a:p>
            <a:pPr marL="174625" indent="-174625">
              <a:lnSpc>
                <a:spcPct val="143000"/>
              </a:lnSpc>
              <a:spcBef>
                <a:spcPts val="700"/>
              </a:spcBef>
              <a:spcAft>
                <a:spcPts val="700"/>
              </a:spcAft>
              <a:buFont typeface="Wingdings 2" pitchFamily="18" charset="2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W ramach projektu zorganizowano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29 debat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których uczestniczyło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1137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uczniów szkół gimnazjalnych oraz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ponadgimnazjalnych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43000"/>
              </a:lnSpc>
              <a:buFont typeface="Wingdings 2" pitchFamily="18" charset="2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Uczestnicy brali udział w badaniu 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sondażowym mającym na celu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diagnozę </a:t>
            </a:r>
            <a:br>
              <a:rPr 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poziomu bezpieczeństwa w szkołach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z wykorzystaniem kwestionariusza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ankiety.</a:t>
            </a:r>
          </a:p>
        </p:txBody>
      </p:sp>
      <p:pic>
        <p:nvPicPr>
          <p:cNvPr id="16388" name="Obraz 2" descr="blacha-mazowsze"/>
          <p:cNvPicPr>
            <a:picLocks noChangeAspect="1" noChangeArrowheads="1"/>
          </p:cNvPicPr>
          <p:nvPr/>
        </p:nvPicPr>
        <p:blipFill>
          <a:blip r:embed="rId3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23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 descr="DSC001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736"/>
            <a:ext cx="2575238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 descr="DSC001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143248"/>
            <a:ext cx="2575238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DSC001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786322"/>
            <a:ext cx="2575238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Prostokąt 6"/>
          <p:cNvSpPr>
            <a:spLocks noChangeArrowheads="1"/>
          </p:cNvSpPr>
          <p:nvPr/>
        </p:nvSpPr>
        <p:spPr bwMode="auto">
          <a:xfrm>
            <a:off x="1258888" y="1557338"/>
            <a:ext cx="7634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4033838" algn="l"/>
                <a:tab pos="4310063" algn="l"/>
              </a:tabLst>
              <a:defRPr sz="32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tabLst>
                <a:tab pos="4033838" algn="l"/>
                <a:tab pos="4310063" algn="l"/>
              </a:tabLst>
              <a:defRPr sz="2800"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400"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C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FF"/>
              </a:buClr>
              <a:buSzTx/>
              <a:buFontTx/>
              <a:buChar char="•"/>
            </a:pPr>
            <a:endParaRPr lang="pl-PL" altLang="pl-PL" sz="2000">
              <a:latin typeface="Garamond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85875" y="1214438"/>
            <a:ext cx="76342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r>
              <a:rPr lang="pl-PL" sz="4000" spc="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Działania profilaktyczne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551" y="2071677"/>
            <a:ext cx="6243591" cy="453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791450" cy="796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400" b="1" spc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PLANOWANE PRZEDSIĘWZIĘCIA </a:t>
            </a:r>
            <a:br>
              <a:rPr lang="pl-PL" sz="2400" b="1" spc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400" b="1" spc="1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2015/2016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>
          <a:xfrm>
            <a:off x="1000125" y="1285875"/>
            <a:ext cx="7858125" cy="5195888"/>
          </a:xfrm>
        </p:spPr>
        <p:txBody>
          <a:bodyPr/>
          <a:lstStyle/>
          <a:p>
            <a:pPr algn="just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w dniach </a:t>
            </a: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03-10.09.2015r.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 odbędzie się </a:t>
            </a: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pięć narad 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strefowych inaugurujących rok szkolny 2015/2016 z dyrektorami szkół i placówek z udziałem funkcjonariuszy KWP zs. w Radomiu (3.09.2015r. Płock, 4.09.2015r. Radom, 8.09.2015r. Ostrołęka, 9.09.2015r. Ciechanów, 10.09.2015 r. Siedlce.)</a:t>
            </a:r>
          </a:p>
          <a:p>
            <a:pPr algn="just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Rady Pedagogiczne z udziałem funkcjonariuszy komórek/ zespołów </a:t>
            </a:r>
            <a:b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ds. nieletnich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w październiku i listopadzie br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. odbędzie się </a:t>
            </a: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pięć konferencji strefowych 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adresowanych do pedagogów, psychologów i nauczycieli wskazanych przez dyrektora –</a:t>
            </a: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 koordynatorów 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przedsięwzięć antydopalczowych w szkole </a:t>
            </a:r>
            <a:br>
              <a:rPr lang="pl-PL" altLang="pl-PL" sz="18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z funkcjonariuszami KWP zs. w Radomiu oraz przedstawicielami innych podmiotów, w tym: Sanepid, KBdsPN, Poradnie Psychologiczno - Pedagogiczne, Szpitalne Oddziały Toksykologii, Poradnie Uzależnień, Stowarzyszenie MONAR itp.</a:t>
            </a:r>
          </a:p>
          <a:p>
            <a:pPr algn="just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zalecenia dla KMP/KPP</a:t>
            </a:r>
            <a:r>
              <a:rPr lang="pl-PL" altLang="pl-PL" sz="1800" b="1" smtClean="0">
                <a:latin typeface="Times New Roman" pitchFamily="18" charset="0"/>
                <a:cs typeface="Times New Roman" pitchFamily="18" charset="0"/>
              </a:rPr>
              <a:t> do stałego kontaktu </a:t>
            </a:r>
            <a:r>
              <a:rPr lang="pl-PL" altLang="pl-PL" sz="1800" smtClean="0">
                <a:latin typeface="Times New Roman" pitchFamily="18" charset="0"/>
                <a:cs typeface="Times New Roman" pitchFamily="18" charset="0"/>
              </a:rPr>
              <a:t>ze szkołami w przedmiocie przeciwdziałania zagrożeniom, a  w szczególności narkomanii i dopalaczom. </a:t>
            </a:r>
          </a:p>
          <a:p>
            <a:pPr algn="just">
              <a:spcAft>
                <a:spcPts val="600"/>
              </a:spcAft>
              <a:buClrTx/>
              <a:buFontTx/>
              <a:buChar char="-"/>
            </a:pPr>
            <a:endParaRPr lang="pl-PL" altLang="pl-PL" sz="1400" smtClean="0">
              <a:latin typeface="Garamond" pitchFamily="18" charset="0"/>
            </a:endParaRPr>
          </a:p>
        </p:txBody>
      </p:sp>
      <p:pic>
        <p:nvPicPr>
          <p:cNvPr id="45060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313" y="1428750"/>
            <a:ext cx="75057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USTAWA z dnia 6 kwietnia 1990 r. o Policji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Symbol zastępczy zawartości 2"/>
          <p:cNvSpPr>
            <a:spLocks noGrp="1"/>
          </p:cNvSpPr>
          <p:nvPr>
            <p:ph idx="1"/>
          </p:nvPr>
        </p:nvSpPr>
        <p:spPr>
          <a:xfrm>
            <a:off x="1214438" y="2286000"/>
            <a:ext cx="7286625" cy="3014663"/>
          </a:xfrm>
        </p:spPr>
        <p:txBody>
          <a:bodyPr/>
          <a:lstStyle/>
          <a:p>
            <a:pPr lvl="1" algn="ctr">
              <a:buFont typeface="Verdana" pitchFamily="34" charset="0"/>
              <a:buNone/>
            </a:pPr>
            <a:r>
              <a:rPr lang="pl-PL" altLang="pl-PL" b="1" i="1" smtClean="0">
                <a:latin typeface="Times New Roman" pitchFamily="18" charset="0"/>
                <a:cs typeface="Times New Roman" pitchFamily="18" charset="0"/>
              </a:rPr>
              <a:t>art. 1 ust. 1 </a:t>
            </a:r>
          </a:p>
          <a:p>
            <a:pPr algn="just">
              <a:buFont typeface="Wingdings 2" pitchFamily="18" charset="2"/>
              <a:buNone/>
            </a:pP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	Tworzy się Policję jako umundurowaną </a:t>
            </a:r>
            <a:br>
              <a:rPr lang="pl-PL" altLang="pl-PL" sz="28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i uzbrojoną formację </a:t>
            </a:r>
            <a:r>
              <a:rPr lang="pl-PL" altLang="pl-PL" sz="2800" b="1" smtClean="0">
                <a:latin typeface="Times New Roman" pitchFamily="18" charset="0"/>
                <a:cs typeface="Times New Roman" pitchFamily="18" charset="0"/>
              </a:rPr>
              <a:t>służącą społeczeństwu</a:t>
            </a: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altLang="pl-PL" sz="28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i przeznaczoną do ochrony bezpieczeństwa ludzi oraz do utrzymywania bezpieczeństwa </a:t>
            </a:r>
            <a:br>
              <a:rPr lang="pl-PL" altLang="pl-PL" sz="280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i porządku publicznego.</a:t>
            </a:r>
            <a:endParaRPr lang="pl-PL" altLang="pl-PL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2375" y="71438"/>
            <a:ext cx="7850188" cy="857250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pl-PL" sz="2800" b="1" spc="3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PROFILAKTYKA KRYMINALNA </a:t>
            </a:r>
            <a:endParaRPr lang="pl-PL" sz="2800" b="1" dirty="0" smtClean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1285875" y="928688"/>
            <a:ext cx="7500938" cy="500062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None/>
              <a:defRPr/>
            </a:pP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PaTPORT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to najlepsze rozwiązanie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dla szkół ponadpodstawowych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 zachęcaniu uczniów do inicjowania działań w obszarze profilaktyki uzależnień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metodą twórczej profilaktyki rówieśniczej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W każdej szkole może powstać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PaTPORT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którego działalność w oczywisty sposób wpisuje się w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szkolny program profilaktyki </a:t>
            </a:r>
            <a:br>
              <a:rPr 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i upowszechnianie wolontariatu.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None/>
              <a:defRPr/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 2" pitchFamily="18" charset="2"/>
              <a:buNone/>
              <a:defRPr/>
            </a:pPr>
            <a:endParaRPr lang="pl-PL" altLang="pl-PL" sz="8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Każdy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PaTPORT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może realizować w ciągu roku szkolnego swój własny program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włączając się równolegle w działania gminne, miejskie, powiatowe, wojewódzkie </a:t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i ogólnopolskie. Najbardziej istotna dla wszystkich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PaTPORTÓW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i grup młodzieżowych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PaT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jest wspólna idea, czyli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promowanie życia wolnego od przemocy i uzależnień.</a:t>
            </a:r>
          </a:p>
          <a:p>
            <a:pPr marL="0" indent="0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None/>
              <a:defRPr/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None/>
              <a:defRPr/>
            </a:pPr>
            <a:endParaRPr lang="pl-PL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Aktualnie Ministerstwo Edukacji Narodowej pracuje nad rozwiązaniem strukturalno-finansowym, które umożliwi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bezpośrednio dyrektorom szkół, dofinansowanie działań m.in. szkolnych </a:t>
            </a:r>
            <a:r>
              <a:rPr lang="pl-PL" sz="1600" b="1" dirty="0" err="1" smtClean="0">
                <a:latin typeface="Times New Roman" pitchFamily="18" charset="0"/>
                <a:cs typeface="Times New Roman" pitchFamily="18" charset="0"/>
              </a:rPr>
              <a:t>PaTPORTÓW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None/>
              <a:defRPr/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None/>
              <a:defRPr/>
            </a:pPr>
            <a:endParaRPr lang="pl-PL" altLang="pl-PL" sz="8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None/>
              <a:defRPr/>
            </a:pPr>
            <a:r>
              <a:rPr lang="pl-PL" altLang="pl-PL" sz="16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Pierwsze</a:t>
            </a:r>
            <a:r>
              <a:rPr lang="pl-PL" alt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TPORTY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16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na Mazowszu </a:t>
            </a:r>
          </a:p>
          <a:p>
            <a:pPr marL="0" indent="0"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pl-PL" altLang="pl-PL" sz="1600" b="1" dirty="0" smtClean="0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Jedenaście szkół </a:t>
            </a:r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z Powiatu Wyszkowskiego otrzymało </a:t>
            </a:r>
          </a:p>
          <a:p>
            <a:pPr marL="0" indent="0"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oficjalne nominacje na funkcjonowanie </a:t>
            </a:r>
            <a:r>
              <a:rPr lang="pl-PL" altLang="pl-PL" sz="1600" dirty="0" err="1" smtClean="0">
                <a:latin typeface="Times New Roman" pitchFamily="18" charset="0"/>
                <a:cs typeface="Times New Roman" pitchFamily="18" charset="0"/>
              </a:rPr>
              <a:t>PaTPORTów</a:t>
            </a:r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Nominacje dyrektorom szkół wręczał osobiście Szef </a:t>
            </a:r>
            <a:r>
              <a:rPr lang="pl-PL" altLang="pl-PL" sz="1600" dirty="0" err="1" smtClean="0">
                <a:latin typeface="Times New Roman" pitchFamily="18" charset="0"/>
                <a:cs typeface="Times New Roman" pitchFamily="18" charset="0"/>
              </a:rPr>
              <a:t>PaT-u</a:t>
            </a:r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pl-PL" altLang="pl-PL" sz="1600" dirty="0" err="1" smtClean="0">
                <a:latin typeface="Times New Roman" pitchFamily="18" charset="0"/>
                <a:cs typeface="Times New Roman" pitchFamily="18" charset="0"/>
              </a:rPr>
              <a:t>insp</a:t>
            </a:r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. Grzegorz Jach oraz władze samorządowe nadzorujące </a:t>
            </a:r>
          </a:p>
          <a:p>
            <a:pPr marL="0" indent="0"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szkoły. </a:t>
            </a:r>
          </a:p>
          <a:p>
            <a:pPr marL="0" indent="0"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 2" pitchFamily="18" charset="2"/>
              <a:buNone/>
              <a:defRPr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Char char="Ø"/>
              <a:defRPr/>
            </a:pPr>
            <a:endParaRPr lang="pl-PL" alt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Char char="Ø"/>
              <a:defRPr/>
            </a:pPr>
            <a:endParaRPr lang="pl-PL" alt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Char char="Ø"/>
              <a:defRPr/>
            </a:pPr>
            <a:endParaRPr lang="pl-PL" alt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Char char="Ø"/>
              <a:defRPr/>
            </a:pPr>
            <a:endParaRPr lang="pl-PL" altLang="pl-PL" sz="1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 2" pitchFamily="18" charset="2"/>
              <a:buNone/>
              <a:defRPr/>
            </a:pPr>
            <a:endParaRPr lang="pl-PL" altLang="pl-PL" sz="1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 2" pitchFamily="18" charset="2"/>
              <a:buNone/>
              <a:defRPr/>
            </a:pPr>
            <a:endParaRPr lang="pl-PL" altLang="pl-PL" sz="1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pl-PL" altLang="pl-PL" sz="1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pl-PL" altLang="pl-PL" sz="1400" b="1" dirty="0" smtClean="0">
              <a:solidFill>
                <a:srgbClr val="00277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 2" pitchFamily="18" charset="2"/>
              <a:buNone/>
              <a:defRPr/>
            </a:pPr>
            <a:endParaRPr lang="pl-PL" alt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 2" pitchFamily="18" charset="2"/>
              <a:buNone/>
              <a:defRPr/>
            </a:pPr>
            <a:endParaRPr lang="pl-PL" alt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Char char="Ø"/>
              <a:defRPr/>
            </a:pPr>
            <a:endParaRPr lang="pl-PL" alt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" pitchFamily="2" charset="2"/>
              <a:buChar char="Ø"/>
              <a:defRPr/>
            </a:pPr>
            <a:endParaRPr lang="pl-PL" alt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349E"/>
              </a:buClr>
              <a:buFont typeface="Wingdings 2" pitchFamily="18" charset="2"/>
              <a:buNone/>
              <a:defRPr/>
            </a:pPr>
            <a:endParaRPr lang="pl-PL" alt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pl-PL" altLang="pl-PL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 descr="14T8ezRJSYHQJ282u6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360425"/>
            <a:ext cx="2137827" cy="142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0" name="Picture 18" descr="NleLWGl0V3bRZcxPnq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356853"/>
            <a:ext cx="2143140" cy="150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800" b="1" spc="3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PROFILAKTYKA KRYMINALNA</a:t>
            </a:r>
            <a:endParaRPr lang="pl-PL" sz="2800" dirty="0"/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altLang="pl-PL" smtClean="0"/>
              <a:t>  </a:t>
            </a: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Pakiet profilaktyczno - edukacyjny w skład którego wchodzi pięć filmów wraz ze scenariuszami zajęć.</a:t>
            </a:r>
          </a:p>
          <a:p>
            <a:pPr>
              <a:buFont typeface="Wingdings 2" pitchFamily="18" charset="2"/>
              <a:buNone/>
            </a:pPr>
            <a:endParaRPr lang="pl-PL" altLang="pl-PL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  8.Ogólnopolskie Spotkania Filmowe </a:t>
            </a:r>
          </a:p>
          <a:p>
            <a:pPr>
              <a:buFont typeface="Wingdings 2" pitchFamily="18" charset="2"/>
              <a:buNone/>
            </a:pP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  „Kameralne Lato 2015”</a:t>
            </a:r>
          </a:p>
          <a:p>
            <a:pPr>
              <a:buFont typeface="Wingdings 2" pitchFamily="18" charset="2"/>
              <a:buNone/>
            </a:pP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- film „Antek” w reż. Sylwii Galon,</a:t>
            </a:r>
          </a:p>
          <a:p>
            <a:pPr>
              <a:buFont typeface="Wingdings 2" pitchFamily="18" charset="2"/>
              <a:buNone/>
            </a:pPr>
            <a:r>
              <a:rPr lang="pl-PL" altLang="pl-PL" sz="2800" smtClean="0">
                <a:latin typeface="Times New Roman" pitchFamily="18" charset="0"/>
                <a:cs typeface="Times New Roman" pitchFamily="18" charset="0"/>
              </a:rPr>
              <a:t>- etiuda filmowa „Marcello” </a:t>
            </a:r>
          </a:p>
          <a:p>
            <a:pPr>
              <a:buFont typeface="Wingdings 2" pitchFamily="18" charset="2"/>
              <a:buNone/>
            </a:pPr>
            <a:endParaRPr lang="pl-PL" altLang="pl-PL" smtClean="0"/>
          </a:p>
          <a:p>
            <a:pPr>
              <a:buFont typeface="Wingdings 2" pitchFamily="18" charset="2"/>
              <a:buNone/>
            </a:pPr>
            <a:endParaRPr lang="pl-PL" altLang="pl-PL" smtClean="0"/>
          </a:p>
          <a:p>
            <a:pPr>
              <a:buFontTx/>
              <a:buChar char="-"/>
            </a:pPr>
            <a:endParaRPr lang="pl-PL" altLang="pl-PL" smtClean="0"/>
          </a:p>
        </p:txBody>
      </p:sp>
      <p:pic>
        <p:nvPicPr>
          <p:cNvPr id="49156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Obraz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7725" r="35835" b="28836"/>
          <a:stretch>
            <a:fillRect/>
          </a:stretch>
        </p:blipFill>
        <p:spPr bwMode="auto">
          <a:xfrm>
            <a:off x="5464175" y="5189538"/>
            <a:ext cx="33813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Prostokąt 6"/>
          <p:cNvSpPr>
            <a:spLocks noChangeArrowheads="1"/>
          </p:cNvSpPr>
          <p:nvPr/>
        </p:nvSpPr>
        <p:spPr bwMode="auto">
          <a:xfrm>
            <a:off x="1258888" y="1557338"/>
            <a:ext cx="7634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4033838" algn="l"/>
                <a:tab pos="4310063" algn="l"/>
              </a:tabLst>
              <a:defRPr sz="32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tabLst>
                <a:tab pos="4033838" algn="l"/>
                <a:tab pos="4310063" algn="l"/>
              </a:tabLst>
              <a:defRPr sz="2800"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400"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C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tabLst>
                <a:tab pos="4033838" algn="l"/>
                <a:tab pos="4310063" algn="l"/>
              </a:tabLst>
              <a:defRPr sz="20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FF"/>
              </a:buClr>
              <a:buSzTx/>
              <a:buFontTx/>
              <a:buChar char="•"/>
            </a:pPr>
            <a:endParaRPr lang="pl-PL" altLang="pl-PL" sz="2000">
              <a:latin typeface="Garamond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85875" y="2286000"/>
            <a:ext cx="76342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r>
              <a:rPr lang="pl-PL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Dziękuję za uwagę</a:t>
            </a:r>
          </a:p>
        </p:txBody>
      </p:sp>
      <p:sp>
        <p:nvSpPr>
          <p:cNvPr id="5" name="Prostokąt 4"/>
          <p:cNvSpPr/>
          <p:nvPr/>
        </p:nvSpPr>
        <p:spPr>
          <a:xfrm>
            <a:off x="1214438" y="4143375"/>
            <a:ext cx="7634287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r>
              <a:rPr lang="pl-PL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podinsp</a:t>
            </a:r>
            <a:r>
              <a:rPr lang="pl-PL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 Aneta Pawlińska </a:t>
            </a:r>
          </a:p>
          <a:p>
            <a:pPr algn="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r>
              <a:rPr lang="pl-PL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tel. 48 345 30 65</a:t>
            </a:r>
          </a:p>
          <a:p>
            <a:pPr algn="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r>
              <a:rPr lang="pl-PL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nadkom</a:t>
            </a:r>
            <a:r>
              <a:rPr lang="pl-PL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 Katarzyna Kucharska</a:t>
            </a:r>
          </a:p>
          <a:p>
            <a:pPr algn="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r>
              <a:rPr lang="pl-PL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tel. 48 345 30 57</a:t>
            </a:r>
          </a:p>
          <a:p>
            <a:pPr algn="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endParaRPr lang="pl-PL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r>
              <a:rPr lang="pl-PL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Wydział Prewencji</a:t>
            </a:r>
          </a:p>
          <a:p>
            <a:pPr algn="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r>
              <a:rPr lang="pl-PL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KWP </a:t>
            </a:r>
            <a:r>
              <a:rPr lang="pl-PL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zs</a:t>
            </a:r>
            <a:r>
              <a:rPr lang="pl-PL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 w Radomiu</a:t>
            </a:r>
          </a:p>
          <a:p>
            <a:pPr algn="r">
              <a:buClr>
                <a:srgbClr val="0000FF"/>
              </a:buClr>
              <a:tabLst>
                <a:tab pos="4033838" algn="l"/>
                <a:tab pos="4310063" algn="l"/>
              </a:tabLst>
              <a:defRPr/>
            </a:pPr>
            <a:endParaRPr lang="pl-PL" sz="28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spotkałeś/</a:t>
            </a:r>
            <a:r>
              <a:rPr lang="pl-PL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aś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się na terenie swojej szkoły z uczniami będącymi pod wpływem alkoholu lub środków odurzających?</a:t>
            </a:r>
            <a:endParaRPr lang="pl-PL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14414" y="1714488"/>
          <a:ext cx="7472386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2" name="Obraz 2" descr="blacha-mazowsze"/>
          <p:cNvPicPr>
            <a:picLocks noChangeAspect="1" noChangeArrowheads="1"/>
          </p:cNvPicPr>
          <p:nvPr/>
        </p:nvPicPr>
        <p:blipFill>
          <a:blip r:embed="rId4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1223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000875" y="6072188"/>
            <a:ext cx="1714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 = 1137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Kogo poinformowałbyś o zdarzeniu </a:t>
            </a:r>
            <a:r>
              <a:rPr lang="pl-PL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przemocowym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000100" y="1714488"/>
          <a:ext cx="7929618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6" name="Obraz 2" descr="blacha-mazowsze"/>
          <p:cNvPicPr>
            <a:picLocks noChangeAspect="1" noChangeArrowheads="1"/>
          </p:cNvPicPr>
          <p:nvPr/>
        </p:nvPicPr>
        <p:blipFill>
          <a:blip r:embed="rId4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23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202488" y="6327775"/>
            <a:ext cx="1714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 = 1137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Twoim zdaniem można zrobić żeby w szkole było bezpieczniej?</a:t>
            </a:r>
            <a:endParaRPr lang="pl-PL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59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071563" y="1616075"/>
          <a:ext cx="7891462" cy="45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Worksheet" r:id="rId4" imgW="7905560" imgH="4514707" progId="Excel.Sheet.8">
                  <p:embed/>
                </p:oleObj>
              </mc:Choice>
              <mc:Fallback>
                <p:oleObj name="Worksheet" r:id="rId4" imgW="7905560" imgH="4514707" progId="Excel.Sheet.8">
                  <p:embed/>
                  <p:pic>
                    <p:nvPicPr>
                      <p:cNvPr id="0" name="Symbol zastępczy zawartości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16075"/>
                        <a:ext cx="7891462" cy="450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Obraz 2" descr="blacha-mazowsze"/>
          <p:cNvPicPr>
            <a:picLocks noChangeAspect="1" noChangeArrowheads="1"/>
          </p:cNvPicPr>
          <p:nvPr/>
        </p:nvPicPr>
        <p:blipFill>
          <a:blip r:embed="rId6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229475" y="6261100"/>
            <a:ext cx="1714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 = 1137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2" descr="blacha-mazowsze"/>
          <p:cNvPicPr>
            <a:picLocks noChangeAspect="1" noChangeArrowheads="1"/>
          </p:cNvPicPr>
          <p:nvPr/>
        </p:nvPicPr>
        <p:blipFill>
          <a:blip r:embed="rId2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1223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862887" cy="1643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Badanie na temat:</a:t>
            </a:r>
            <a:b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Młodzież </a:t>
            </a:r>
            <a:r>
              <a:rPr lang="pl-PL" sz="2400" b="1" i="1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 narkotykach i profilaktyce</a:t>
            </a:r>
            <a:br>
              <a:rPr lang="pl-PL" sz="2400" b="1" i="1" spc="3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2011-2013</a:t>
            </a:r>
            <a:endParaRPr lang="pl-PL" sz="2400" i="1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Symbol zastępczy zawartości 4"/>
          <p:cNvSpPr>
            <a:spLocks noGrp="1"/>
          </p:cNvSpPr>
          <p:nvPr>
            <p:ph idx="1"/>
          </p:nvPr>
        </p:nvSpPr>
        <p:spPr>
          <a:xfrm>
            <a:off x="1357313" y="2214563"/>
            <a:ext cx="7499350" cy="392906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Celem badania było poznanie opinii uczniów </a:t>
            </a:r>
          </a:p>
          <a:p>
            <a:pPr algn="just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szkół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ponadgimnazjalnych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na temat kontaktu </a:t>
            </a:r>
          </a:p>
          <a:p>
            <a:pPr algn="just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ze środkami odurzającymi oraz 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oczekiwań w zakresie </a:t>
            </a:r>
          </a:p>
          <a:p>
            <a:pPr algn="just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działań profilaktycznych.</a:t>
            </a:r>
          </a:p>
          <a:p>
            <a:pPr algn="just">
              <a:buClr>
                <a:schemeClr val="tx1"/>
              </a:buClr>
              <a:buFont typeface="Wingdings 2" pitchFamily="18" charset="2"/>
              <a:buNone/>
              <a:defRPr/>
            </a:pPr>
            <a:endParaRPr lang="pl-PL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 badaniu wzięło udział 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5265 uczniów.</a:t>
            </a:r>
          </a:p>
          <a:p>
            <a:pPr>
              <a:buClr>
                <a:schemeClr val="tx1"/>
              </a:buClr>
              <a:buFont typeface="Wingdings 2" pitchFamily="18" charset="2"/>
              <a:buNone/>
              <a:defRPr/>
            </a:pPr>
            <a:endParaRPr lang="pl-PL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Przeprowadzono je przez Komendę Główną Policji w ramach ogólnopolskiego programu profilaktycznego „Profilaktyka a Ty”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(Wyniki badania należy traktować poglądowo).</a:t>
            </a:r>
          </a:p>
        </p:txBody>
      </p:sp>
      <p:pic>
        <p:nvPicPr>
          <p:cNvPr id="5" name="Obraz 0" descr="pat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02" y="0"/>
            <a:ext cx="1500198" cy="94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Czy na terenie Twojej szkoły pojawiają się narkotyki/dopalacze (czy są one dostępne, czy widziałeś/</a:t>
            </a:r>
            <a:r>
              <a:rPr lang="pl-PL" sz="240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aś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jak ktoś je zażywa, handluje nimi itp.)?</a:t>
            </a:r>
            <a:endParaRPr lang="pl-PL" sz="24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14500" y="2147888"/>
          <a:ext cx="6383338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Wykres" r:id="rId4" imgW="5495996" imgH="3010029" progId="Excel.Sheet.8">
                  <p:embed/>
                </p:oleObj>
              </mc:Choice>
              <mc:Fallback>
                <p:oleObj name="Wykres" r:id="rId4" imgW="5495996" imgH="301002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147888"/>
                        <a:ext cx="6383338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Obraz 2" descr="blacha-mazowsze"/>
          <p:cNvPicPr>
            <a:picLocks noChangeAspect="1" noChangeArrowheads="1"/>
          </p:cNvPicPr>
          <p:nvPr/>
        </p:nvPicPr>
        <p:blipFill>
          <a:blip r:embed="rId6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1223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0" descr="pat_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08007"/>
            <a:ext cx="1500198" cy="94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7229475" y="6261100"/>
            <a:ext cx="1714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 = 5265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Czy nauczyciele rozmawiają z Tobą na temat szkodliwości zażywania narkotyków/dopalaczy? </a:t>
            </a:r>
            <a:endParaRPr lang="pl-PL" sz="24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928813"/>
          <a:ext cx="73215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Wykres" r:id="rId4" imgW="5934110" imgH="2810009" progId="Excel.Sheet.8">
                  <p:embed/>
                </p:oleObj>
              </mc:Choice>
              <mc:Fallback>
                <p:oleObj name="Wykres" r:id="rId4" imgW="5934110" imgH="28100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28813"/>
                        <a:ext cx="732155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Obraz 2" descr="blacha-mazowsze"/>
          <p:cNvPicPr>
            <a:picLocks noChangeAspect="1" noChangeArrowheads="1"/>
          </p:cNvPicPr>
          <p:nvPr/>
        </p:nvPicPr>
        <p:blipFill>
          <a:blip r:embed="rId6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12239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0" descr="pat_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08007"/>
            <a:ext cx="1500198" cy="94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7229475" y="6261100"/>
            <a:ext cx="1714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 = 5265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3">
      <a:dk1>
        <a:sysClr val="windowText" lastClr="000000"/>
      </a:dk1>
      <a:lt1>
        <a:sysClr val="window" lastClr="FFFFFF"/>
      </a:lt1>
      <a:dk2>
        <a:srgbClr val="666666"/>
      </a:dk2>
      <a:lt2>
        <a:srgbClr val="72A0FF"/>
      </a:lt2>
      <a:accent1>
        <a:srgbClr val="72A0FF"/>
      </a:accent1>
      <a:accent2>
        <a:srgbClr val="7F7F7F"/>
      </a:accent2>
      <a:accent3>
        <a:srgbClr val="7F7F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  <a:effectLst/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/>
          <a:contourClr>
            <a:schemeClr val="dk1"/>
          </a:contourClr>
        </a:sp3d>
      </a:spPr>
      <a:bodyPr wrap="none" anchor="ctr">
        <a:normAutofit/>
        <a:scene3d>
          <a:camera prst="orthographicFront"/>
          <a:lightRig rig="balanced" dir="t">
            <a:rot lat="0" lon="0" rev="2100000"/>
          </a:lightRig>
        </a:scene3d>
        <a:sp3d extrusionH="57150" prstMaterial="metal">
          <a:bevelT w="38100" h="25400"/>
          <a:contourClr>
            <a:schemeClr val="bg2"/>
          </a:contourClr>
        </a:sp3d>
      </a:bodyPr>
      <a:lstStyle>
        <a:defPPr algn="r" fontAlgn="auto">
          <a:spcAft>
            <a:spcPts val="0"/>
          </a:spcAft>
          <a:defRPr sz="1900" b="1" spc="150" dirty="0">
            <a:ln w="50800"/>
            <a:solidFill>
              <a:srgbClr val="1F497D">
                <a:lumMod val="50000"/>
              </a:srgbClr>
            </a:solidFill>
            <a:cs typeface="Arial" pitchFamily="34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3">
    <a:dk1>
      <a:sysClr val="windowText" lastClr="000000"/>
    </a:dk1>
    <a:lt1>
      <a:sysClr val="window" lastClr="FFFFFF"/>
    </a:lt1>
    <a:dk2>
      <a:srgbClr val="666666"/>
    </a:dk2>
    <a:lt2>
      <a:srgbClr val="72A0FF"/>
    </a:lt2>
    <a:accent1>
      <a:srgbClr val="72A0FF"/>
    </a:accent1>
    <a:accent2>
      <a:srgbClr val="7F7F7F"/>
    </a:accent2>
    <a:accent3>
      <a:srgbClr val="7F7F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Przesileni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Przesileni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Niestandardowy 3">
    <a:dk1>
      <a:sysClr val="windowText" lastClr="000000"/>
    </a:dk1>
    <a:lt1>
      <a:sysClr val="window" lastClr="FFFFFF"/>
    </a:lt1>
    <a:dk2>
      <a:srgbClr val="666666"/>
    </a:dk2>
    <a:lt2>
      <a:srgbClr val="72A0FF"/>
    </a:lt2>
    <a:accent1>
      <a:srgbClr val="72A0FF"/>
    </a:accent1>
    <a:accent2>
      <a:srgbClr val="7F7F7F"/>
    </a:accent2>
    <a:accent3>
      <a:srgbClr val="7F7F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Przesileni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Przesileni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rojekt domyśln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2115</Words>
  <Application>Microsoft Office PowerPoint</Application>
  <PresentationFormat>Pokaz na ekranie (4:3)</PresentationFormat>
  <Paragraphs>261</Paragraphs>
  <Slides>36</Slides>
  <Notes>13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36</vt:i4>
      </vt:variant>
    </vt:vector>
  </HeadingPairs>
  <TitlesOfParts>
    <vt:vector size="50" baseType="lpstr">
      <vt:lpstr>Arial</vt:lpstr>
      <vt:lpstr>Calibri</vt:lpstr>
      <vt:lpstr>Comic Sans MS</vt:lpstr>
      <vt:lpstr>Garamond</vt:lpstr>
      <vt:lpstr>Gill Sans MT</vt:lpstr>
      <vt:lpstr>Palatino Linotype</vt:lpstr>
      <vt:lpstr>Times New Roman</vt:lpstr>
      <vt:lpstr>Verdana</vt:lpstr>
      <vt:lpstr>Wingdings</vt:lpstr>
      <vt:lpstr>Wingdings 2</vt:lpstr>
      <vt:lpstr>Przesilenie</vt:lpstr>
      <vt:lpstr>Worksheet</vt:lpstr>
      <vt:lpstr>Wykres</vt:lpstr>
      <vt:lpstr>Wykres programu Microsoft Excel</vt:lpstr>
      <vt:lpstr>Prezentacja programu PowerPoint</vt:lpstr>
      <vt:lpstr>„Dopalacze w świetle prawa” </vt:lpstr>
      <vt:lpstr>„Dziecko bezpieczne w rodzinie i w szkole” 26 marca - 29 maja 2014 r. </vt:lpstr>
      <vt:lpstr>Czy spotkałeś/aś się na terenie swojej szkoły z uczniami będącymi pod wpływem alkoholu lub środków odurzających?</vt:lpstr>
      <vt:lpstr>Kogo poinformowałbyś o zdarzeniu przemocowym?</vt:lpstr>
      <vt:lpstr>Co Twoim zdaniem można zrobić żeby w szkole było bezpieczniej?</vt:lpstr>
      <vt:lpstr>Badanie na temat: „Młodzież o narkotykach i profilaktyce 2011-2013</vt:lpstr>
      <vt:lpstr>Czy na terenie Twojej szkoły pojawiają się narkotyki/dopalacze (czy są one dostępne, czy widziałeś/aś, jak ktoś je zażywa, handluje nimi itp.)?</vt:lpstr>
      <vt:lpstr>Czy nauczyciele rozmawiają z Tobą na temat szkodliwości zażywania narkotyków/dopalaczy? </vt:lpstr>
      <vt:lpstr>Jak oceniasz na skali od 1 do 10 skuteczność każdej  z wymienionych form przeciwdziałania narkomanii? </vt:lpstr>
      <vt:lpstr>Prezentacja programu PowerPoint</vt:lpstr>
      <vt:lpstr>NARZĘDZIA PRAWNE</vt:lpstr>
      <vt:lpstr>Prezentacja programu PowerPoint</vt:lpstr>
      <vt:lpstr>Prezentacja programu PowerPoint</vt:lpstr>
      <vt:lpstr>Narkotyki  i  prawo</vt:lpstr>
      <vt:lpstr>Narkotyki  i  prawo</vt:lpstr>
      <vt:lpstr>Odpowiedzialność nieletnich</vt:lpstr>
      <vt:lpstr>Prezentacja programu PowerPoint</vt:lpstr>
      <vt:lpstr>  </vt:lpstr>
      <vt:lpstr>Dopalacze  sprzedawane są jako:    proszki  tabletki  kapsułki  papierosy  skręty  kadzidełka  aerozole  żywice  mieszanki ziołowe  </vt:lpstr>
      <vt:lpstr>Wyniki analizy grupy dopalaczy  Centralnego Laboratorium Kryminalistycznego Policji  z 2014 roku</vt:lpstr>
      <vt:lpstr>Prezentacja programu PowerPoint</vt:lpstr>
      <vt:lpstr>NIEBEZPIECZEŃSTWA związane z zażywaniem dopalaczy</vt:lpstr>
      <vt:lpstr>Prezentacja programu PowerPoint</vt:lpstr>
      <vt:lpstr> </vt:lpstr>
      <vt:lpstr>Prezentacja programu PowerPoint</vt:lpstr>
      <vt:lpstr>W przypadku, gdy nauczyciel podejrzewa, że na terenie szkoły znajduje się uczeń będący pod wpływem alkoholu lub narkotyków powinien podjąć następujące kroki:</vt:lpstr>
      <vt:lpstr> W przypadku, gdy nauczyciel podejrzewa, że uczeń posiada przy sobie substancję  przypominającą narkotyk, powinien podjąć następujące kroki: </vt:lpstr>
      <vt:lpstr>W przypadku, gdy nauczyciel znajduje na terenie szkoły substancję przypominającą wyglądem narkotyk powinien podjąć następujące kroki:</vt:lpstr>
      <vt:lpstr>Prezentacja programu PowerPoint</vt:lpstr>
      <vt:lpstr>PLANOWANE PRZEDSIĘWZIĘCIA  w roku szkolnym 2015/2016</vt:lpstr>
      <vt:lpstr>USTAWA z dnia 6 kwietnia 1990 r. o Policji </vt:lpstr>
      <vt:lpstr>Prezentacja programu PowerPoint</vt:lpstr>
      <vt:lpstr>PROFILAKTYKA KRYMINALNA </vt:lpstr>
      <vt:lpstr>PROFILAKTYKA KRYMINALNA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„(…)Tworzy się Policję jako umundurowaną uzbrojoną formację służącą społeczeństwu...”   (Ustawa o Policji z dnia 6 kwietnia 1990 roku )</dc:title>
  <dc:creator>Policja;A. Guza</dc:creator>
  <cp:lastModifiedBy>Magdalena Teper</cp:lastModifiedBy>
  <cp:revision>306</cp:revision>
  <dcterms:created xsi:type="dcterms:W3CDTF">2014-05-26T06:38:19Z</dcterms:created>
  <dcterms:modified xsi:type="dcterms:W3CDTF">2015-10-09T10:30:16Z</dcterms:modified>
</cp:coreProperties>
</file>