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2" r:id="rId2"/>
    <p:sldId id="316" r:id="rId3"/>
    <p:sldId id="344" r:id="rId4"/>
    <p:sldId id="314" r:id="rId5"/>
    <p:sldId id="315" r:id="rId6"/>
    <p:sldId id="317" r:id="rId7"/>
    <p:sldId id="318" r:id="rId8"/>
    <p:sldId id="319" r:id="rId9"/>
    <p:sldId id="345" r:id="rId10"/>
    <p:sldId id="322" r:id="rId11"/>
    <p:sldId id="320" r:id="rId12"/>
    <p:sldId id="346" r:id="rId13"/>
    <p:sldId id="323" r:id="rId14"/>
    <p:sldId id="321" r:id="rId15"/>
    <p:sldId id="347" r:id="rId16"/>
    <p:sldId id="324" r:id="rId17"/>
    <p:sldId id="325" r:id="rId18"/>
    <p:sldId id="326" r:id="rId19"/>
    <p:sldId id="327" r:id="rId20"/>
    <p:sldId id="328" r:id="rId21"/>
    <p:sldId id="313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588" autoAdjust="0"/>
  </p:normalViewPr>
  <p:slideViewPr>
    <p:cSldViewPr>
      <p:cViewPr varScale="1">
        <p:scale>
          <a:sx n="46" d="100"/>
          <a:sy n="46" d="100"/>
        </p:scale>
        <p:origin x="124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4F3E7-2379-48EA-AD1C-4E02D7A9070A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0FAE0-30A5-4FE7-8F79-80641FC6C3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84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805264"/>
            <a:ext cx="8640960" cy="504056"/>
          </a:xfrm>
        </p:spPr>
        <p:txBody>
          <a:bodyPr>
            <a:noAutofit/>
          </a:bodyPr>
          <a:lstStyle/>
          <a:p>
            <a:pPr algn="l"/>
            <a:r>
              <a:rPr lang="pl-PL" sz="2400" b="1" dirty="0" smtClean="0">
                <a:solidFill>
                  <a:srgbClr val="002060"/>
                </a:solidFill>
              </a:rPr>
              <a:t>Marek Tomasiewicz</a:t>
            </a:r>
          </a:p>
        </p:txBody>
      </p:sp>
      <p:sp>
        <p:nvSpPr>
          <p:cNvPr id="4" name="Prostokąt 16"/>
          <p:cNvSpPr>
            <a:spLocks noChangeArrowheads="1"/>
          </p:cNvSpPr>
          <p:nvPr/>
        </p:nvSpPr>
        <p:spPr bwMode="auto">
          <a:xfrm>
            <a:off x="0" y="-27384"/>
            <a:ext cx="9108504" cy="220086"/>
          </a:xfrm>
          <a:prstGeom prst="rect">
            <a:avLst/>
          </a:prstGeom>
          <a:solidFill>
            <a:srgbClr val="00006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956" y="146478"/>
            <a:ext cx="90364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3200" b="1" i="1" dirty="0"/>
              <a:t>M</a:t>
            </a:r>
            <a:r>
              <a:rPr lang="pl-PL" sz="3200" b="1" i="1" dirty="0" smtClean="0"/>
              <a:t>onitorowanie realizacji podstawy </a:t>
            </a:r>
            <a:r>
              <a:rPr lang="pl-PL" sz="3200" b="1" i="1" dirty="0"/>
              <a:t>programowej</a:t>
            </a:r>
            <a:endParaRPr lang="pl-PL" sz="3200" dirty="0"/>
          </a:p>
        </p:txBody>
      </p:sp>
      <p:sp>
        <p:nvSpPr>
          <p:cNvPr id="11" name="Prostokąt 18"/>
          <p:cNvSpPr>
            <a:spLocks noChangeArrowheads="1"/>
          </p:cNvSpPr>
          <p:nvPr/>
        </p:nvSpPr>
        <p:spPr bwMode="auto">
          <a:xfrm>
            <a:off x="-10096" y="692696"/>
            <a:ext cx="9118600" cy="216024"/>
          </a:xfrm>
          <a:prstGeom prst="rect">
            <a:avLst/>
          </a:prstGeom>
          <a:solidFill>
            <a:srgbClr val="C0000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0" y="1477857"/>
            <a:ext cx="8748464" cy="2736652"/>
          </a:xfrm>
        </p:spPr>
        <p:txBody>
          <a:bodyPr>
            <a:normAutofit/>
          </a:bodyPr>
          <a:lstStyle/>
          <a:p>
            <a:pPr algn="just"/>
            <a:r>
              <a:rPr lang="pl-PL" b="1" dirty="0" smtClean="0"/>
              <a:t>                      </a:t>
            </a:r>
            <a:r>
              <a:rPr lang="pl-PL" sz="4000" dirty="0" smtClean="0"/>
              <a:t>Prezentacja narzędzia do monitorowania </a:t>
            </a:r>
            <a:r>
              <a:rPr lang="pl-PL" sz="4000" dirty="0"/>
              <a:t>realizacji podstawy </a:t>
            </a:r>
            <a:r>
              <a:rPr lang="pl-PL" sz="4000" dirty="0" smtClean="0"/>
              <a:t>programowej kształcenia w </a:t>
            </a:r>
            <a:r>
              <a:rPr lang="pl-PL" sz="4000" dirty="0"/>
              <a:t>zawodach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dla </a:t>
            </a:r>
            <a:r>
              <a:rPr lang="pl-PL" sz="4000" dirty="0"/>
              <a:t>pięcioletniego technikum</a:t>
            </a:r>
          </a:p>
        </p:txBody>
      </p:sp>
      <p:sp>
        <p:nvSpPr>
          <p:cNvPr id="2" name="Prostokąt 1"/>
          <p:cNvSpPr/>
          <p:nvPr/>
        </p:nvSpPr>
        <p:spPr>
          <a:xfrm>
            <a:off x="-18344" y="4889299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przewodniczący Zespołu Wsparcia Edukacji Zawodowej </a:t>
            </a: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województwie </a:t>
            </a: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mazowieckim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01" y="623531"/>
            <a:ext cx="2697043" cy="183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6"/>
          <p:cNvSpPr>
            <a:spLocks noChangeArrowheads="1"/>
          </p:cNvSpPr>
          <p:nvPr/>
        </p:nvSpPr>
        <p:spPr bwMode="auto">
          <a:xfrm>
            <a:off x="0" y="-27384"/>
            <a:ext cx="9108504" cy="220086"/>
          </a:xfrm>
          <a:prstGeom prst="rect">
            <a:avLst/>
          </a:prstGeom>
          <a:solidFill>
            <a:srgbClr val="00006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956" y="208033"/>
            <a:ext cx="9036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 smtClean="0"/>
              <a:t>Narzędzie do monitorowania realizacji podstawy programowej.</a:t>
            </a:r>
            <a:endParaRPr lang="pl-PL" sz="2400" dirty="0"/>
          </a:p>
        </p:txBody>
      </p:sp>
      <p:sp>
        <p:nvSpPr>
          <p:cNvPr id="11" name="Prostokąt 18"/>
          <p:cNvSpPr>
            <a:spLocks noChangeArrowheads="1"/>
          </p:cNvSpPr>
          <p:nvPr/>
        </p:nvSpPr>
        <p:spPr bwMode="auto">
          <a:xfrm>
            <a:off x="-10096" y="692696"/>
            <a:ext cx="9118600" cy="216024"/>
          </a:xfrm>
          <a:prstGeom prst="rect">
            <a:avLst/>
          </a:prstGeom>
          <a:solidFill>
            <a:srgbClr val="C0000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65273" y="994261"/>
            <a:ext cx="7772400" cy="613397"/>
          </a:xfrm>
        </p:spPr>
        <p:txBody>
          <a:bodyPr>
            <a:normAutofit fontScale="90000"/>
          </a:bodyPr>
          <a:lstStyle/>
          <a:p>
            <a:pPr algn="l"/>
            <a:r>
              <a:rPr lang="pl-PL" sz="1800" b="1" dirty="0" smtClean="0"/>
              <a:t>Arkusz Monitoringu planowania i realizacji I kwalifikacji w zawodzie – arkusz dla dyrektora</a:t>
            </a:r>
            <a:endParaRPr lang="pl-PL" sz="18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58047"/>
            <a:ext cx="8676456" cy="341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8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6"/>
          <p:cNvSpPr>
            <a:spLocks noChangeArrowheads="1"/>
          </p:cNvSpPr>
          <p:nvPr/>
        </p:nvSpPr>
        <p:spPr bwMode="auto">
          <a:xfrm>
            <a:off x="0" y="-27384"/>
            <a:ext cx="9108504" cy="220086"/>
          </a:xfrm>
          <a:prstGeom prst="rect">
            <a:avLst/>
          </a:prstGeom>
          <a:solidFill>
            <a:srgbClr val="00006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956" y="208033"/>
            <a:ext cx="9036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 smtClean="0"/>
              <a:t>Narzędzie do monitorowania realizacji podstawy programowej.</a:t>
            </a:r>
            <a:endParaRPr lang="pl-PL" sz="2400" dirty="0"/>
          </a:p>
        </p:txBody>
      </p:sp>
      <p:sp>
        <p:nvSpPr>
          <p:cNvPr id="11" name="Prostokąt 18"/>
          <p:cNvSpPr>
            <a:spLocks noChangeArrowheads="1"/>
          </p:cNvSpPr>
          <p:nvPr/>
        </p:nvSpPr>
        <p:spPr bwMode="auto">
          <a:xfrm>
            <a:off x="-10096" y="692696"/>
            <a:ext cx="9118600" cy="216024"/>
          </a:xfrm>
          <a:prstGeom prst="rect">
            <a:avLst/>
          </a:prstGeom>
          <a:solidFill>
            <a:srgbClr val="C0000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22601"/>
            <a:ext cx="8140060" cy="352839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7504" y="112474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Kodowanie II kwalifikacji w zawodzie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3765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6"/>
          <p:cNvSpPr>
            <a:spLocks noChangeArrowheads="1"/>
          </p:cNvSpPr>
          <p:nvPr/>
        </p:nvSpPr>
        <p:spPr bwMode="auto">
          <a:xfrm>
            <a:off x="0" y="-27384"/>
            <a:ext cx="9108504" cy="220086"/>
          </a:xfrm>
          <a:prstGeom prst="rect">
            <a:avLst/>
          </a:prstGeom>
          <a:solidFill>
            <a:srgbClr val="00006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956" y="208033"/>
            <a:ext cx="9036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 smtClean="0"/>
              <a:t>Narzędzie do monitorowania realizacji podstawy programowej.</a:t>
            </a:r>
            <a:endParaRPr lang="pl-PL" sz="2400" dirty="0"/>
          </a:p>
        </p:txBody>
      </p:sp>
      <p:sp>
        <p:nvSpPr>
          <p:cNvPr id="11" name="Prostokąt 18"/>
          <p:cNvSpPr>
            <a:spLocks noChangeArrowheads="1"/>
          </p:cNvSpPr>
          <p:nvPr/>
        </p:nvSpPr>
        <p:spPr bwMode="auto">
          <a:xfrm>
            <a:off x="-10096" y="692696"/>
            <a:ext cx="9118600" cy="216024"/>
          </a:xfrm>
          <a:prstGeom prst="rect">
            <a:avLst/>
          </a:prstGeom>
          <a:solidFill>
            <a:srgbClr val="C0000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96" y="1637112"/>
            <a:ext cx="9144000" cy="2868091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59556" y="1085548"/>
            <a:ext cx="8328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Kodowanie efektów kształcenia w arkuszu dla nauczyciela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922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6"/>
          <p:cNvSpPr>
            <a:spLocks noChangeArrowheads="1"/>
          </p:cNvSpPr>
          <p:nvPr/>
        </p:nvSpPr>
        <p:spPr bwMode="auto">
          <a:xfrm>
            <a:off x="0" y="-27384"/>
            <a:ext cx="9108504" cy="220086"/>
          </a:xfrm>
          <a:prstGeom prst="rect">
            <a:avLst/>
          </a:prstGeom>
          <a:solidFill>
            <a:srgbClr val="00006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956" y="208033"/>
            <a:ext cx="9036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 smtClean="0"/>
              <a:t>Narzędzie do monitorowania realizacji podstawy programowej.</a:t>
            </a:r>
            <a:endParaRPr lang="pl-PL" sz="2400" dirty="0"/>
          </a:p>
        </p:txBody>
      </p:sp>
      <p:sp>
        <p:nvSpPr>
          <p:cNvPr id="11" name="Prostokąt 18"/>
          <p:cNvSpPr>
            <a:spLocks noChangeArrowheads="1"/>
          </p:cNvSpPr>
          <p:nvPr/>
        </p:nvSpPr>
        <p:spPr bwMode="auto">
          <a:xfrm>
            <a:off x="-10096" y="692696"/>
            <a:ext cx="9118600" cy="216024"/>
          </a:xfrm>
          <a:prstGeom prst="rect">
            <a:avLst/>
          </a:prstGeom>
          <a:solidFill>
            <a:srgbClr val="C0000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11050"/>
            <a:ext cx="8388424" cy="282238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31247" y="1025219"/>
            <a:ext cx="8835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Arkusz Monitoringu planowania i realizacji </a:t>
            </a:r>
            <a:r>
              <a:rPr lang="pl-PL" b="1" dirty="0" smtClean="0"/>
              <a:t>II </a:t>
            </a:r>
            <a:r>
              <a:rPr lang="pl-PL" b="1" dirty="0"/>
              <a:t>kwalifikacji w zawodzie – arkusz dla dyrektora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49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6"/>
          <p:cNvSpPr>
            <a:spLocks noChangeArrowheads="1"/>
          </p:cNvSpPr>
          <p:nvPr/>
        </p:nvSpPr>
        <p:spPr bwMode="auto">
          <a:xfrm>
            <a:off x="0" y="-27384"/>
            <a:ext cx="9108504" cy="220086"/>
          </a:xfrm>
          <a:prstGeom prst="rect">
            <a:avLst/>
          </a:prstGeom>
          <a:solidFill>
            <a:srgbClr val="00006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956" y="208033"/>
            <a:ext cx="9036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 smtClean="0"/>
              <a:t>Narzędzie do monitorowania realizacji podstawy programowej.</a:t>
            </a:r>
            <a:endParaRPr lang="pl-PL" sz="2400" dirty="0"/>
          </a:p>
        </p:txBody>
      </p:sp>
      <p:sp>
        <p:nvSpPr>
          <p:cNvPr id="11" name="Prostokąt 18"/>
          <p:cNvSpPr>
            <a:spLocks noChangeArrowheads="1"/>
          </p:cNvSpPr>
          <p:nvPr/>
        </p:nvSpPr>
        <p:spPr bwMode="auto">
          <a:xfrm>
            <a:off x="-10096" y="692696"/>
            <a:ext cx="9118600" cy="216024"/>
          </a:xfrm>
          <a:prstGeom prst="rect">
            <a:avLst/>
          </a:prstGeom>
          <a:solidFill>
            <a:srgbClr val="C0000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81442"/>
            <a:ext cx="8501484" cy="466465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07504" y="975589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Kodowanie dodatkowych umiejętności zawodowych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8451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6"/>
          <p:cNvSpPr>
            <a:spLocks noChangeArrowheads="1"/>
          </p:cNvSpPr>
          <p:nvPr/>
        </p:nvSpPr>
        <p:spPr bwMode="auto">
          <a:xfrm>
            <a:off x="0" y="-27384"/>
            <a:ext cx="9108504" cy="220086"/>
          </a:xfrm>
          <a:prstGeom prst="rect">
            <a:avLst/>
          </a:prstGeom>
          <a:solidFill>
            <a:srgbClr val="00006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956" y="208033"/>
            <a:ext cx="9036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 smtClean="0"/>
              <a:t>Narzędzie do monitorowania realizacji podstawy programowej.</a:t>
            </a:r>
            <a:endParaRPr lang="pl-PL" sz="2400" dirty="0"/>
          </a:p>
        </p:txBody>
      </p:sp>
      <p:sp>
        <p:nvSpPr>
          <p:cNvPr id="11" name="Prostokąt 18"/>
          <p:cNvSpPr>
            <a:spLocks noChangeArrowheads="1"/>
          </p:cNvSpPr>
          <p:nvPr/>
        </p:nvSpPr>
        <p:spPr bwMode="auto">
          <a:xfrm>
            <a:off x="-10096" y="692696"/>
            <a:ext cx="9118600" cy="216024"/>
          </a:xfrm>
          <a:prstGeom prst="rect">
            <a:avLst/>
          </a:prstGeom>
          <a:solidFill>
            <a:srgbClr val="C0000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0" y="1590675"/>
            <a:ext cx="8924925" cy="45910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86740" y="962916"/>
            <a:ext cx="8229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Kodowanie </a:t>
            </a:r>
            <a:r>
              <a:rPr lang="pl-PL" b="1" dirty="0" smtClean="0"/>
              <a:t>dodatkowych umiejętności zawodowych w </a:t>
            </a:r>
            <a:r>
              <a:rPr lang="pl-PL" b="1" dirty="0"/>
              <a:t>arkuszu dla nauczyciela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771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6"/>
          <p:cNvSpPr>
            <a:spLocks noChangeArrowheads="1"/>
          </p:cNvSpPr>
          <p:nvPr/>
        </p:nvSpPr>
        <p:spPr bwMode="auto">
          <a:xfrm>
            <a:off x="0" y="-27384"/>
            <a:ext cx="9108504" cy="220086"/>
          </a:xfrm>
          <a:prstGeom prst="rect">
            <a:avLst/>
          </a:prstGeom>
          <a:solidFill>
            <a:srgbClr val="00006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956" y="208033"/>
            <a:ext cx="9036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 smtClean="0"/>
              <a:t>Narzędzie do monitorowania realizacji podstawy programowej.</a:t>
            </a:r>
            <a:endParaRPr lang="pl-PL" sz="2400" dirty="0"/>
          </a:p>
        </p:txBody>
      </p:sp>
      <p:sp>
        <p:nvSpPr>
          <p:cNvPr id="11" name="Prostokąt 18"/>
          <p:cNvSpPr>
            <a:spLocks noChangeArrowheads="1"/>
          </p:cNvSpPr>
          <p:nvPr/>
        </p:nvSpPr>
        <p:spPr bwMode="auto">
          <a:xfrm>
            <a:off x="-10096" y="692696"/>
            <a:ext cx="9118600" cy="216024"/>
          </a:xfrm>
          <a:prstGeom prst="rect">
            <a:avLst/>
          </a:prstGeom>
          <a:solidFill>
            <a:srgbClr val="C0000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24512" y="1010748"/>
            <a:ext cx="8887939" cy="504056"/>
          </a:xfrm>
        </p:spPr>
        <p:txBody>
          <a:bodyPr>
            <a:normAutofit fontScale="90000"/>
          </a:bodyPr>
          <a:lstStyle/>
          <a:p>
            <a:r>
              <a:rPr lang="pl-PL" sz="1800" b="1" dirty="0"/>
              <a:t>Arkusz Monitoringu planowania i realizacji </a:t>
            </a:r>
            <a:r>
              <a:rPr lang="pl-PL" sz="1800" b="1" dirty="0" smtClean="0"/>
              <a:t>kwalifikacji dodatkowych w </a:t>
            </a:r>
            <a:r>
              <a:rPr lang="pl-PL" sz="1800" b="1" dirty="0"/>
              <a:t>zawodzie – arkusz dla dyrektora</a:t>
            </a:r>
            <a:endParaRPr lang="pl-PL" sz="1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16833"/>
            <a:ext cx="8748464" cy="328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6"/>
          <p:cNvSpPr>
            <a:spLocks noChangeArrowheads="1"/>
          </p:cNvSpPr>
          <p:nvPr/>
        </p:nvSpPr>
        <p:spPr bwMode="auto">
          <a:xfrm>
            <a:off x="0" y="-27384"/>
            <a:ext cx="9108504" cy="220086"/>
          </a:xfrm>
          <a:prstGeom prst="rect">
            <a:avLst/>
          </a:prstGeom>
          <a:solidFill>
            <a:srgbClr val="00006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956" y="208033"/>
            <a:ext cx="9036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 smtClean="0"/>
              <a:t>Narzędzie do monitorowania realizacji podstawy programowej.</a:t>
            </a:r>
            <a:endParaRPr lang="pl-PL" sz="2400" dirty="0"/>
          </a:p>
        </p:txBody>
      </p:sp>
      <p:sp>
        <p:nvSpPr>
          <p:cNvPr id="11" name="Prostokąt 18"/>
          <p:cNvSpPr>
            <a:spLocks noChangeArrowheads="1"/>
          </p:cNvSpPr>
          <p:nvPr/>
        </p:nvSpPr>
        <p:spPr bwMode="auto">
          <a:xfrm>
            <a:off x="-10096" y="692696"/>
            <a:ext cx="9118600" cy="216024"/>
          </a:xfrm>
          <a:prstGeom prst="rect">
            <a:avLst/>
          </a:prstGeom>
          <a:solidFill>
            <a:srgbClr val="C0000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3118" y="10169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sz="3200" dirty="0" smtClean="0"/>
              <a:t>Aktualizacja danych:</a:t>
            </a:r>
          </a:p>
          <a:p>
            <a:pPr algn="l"/>
            <a:r>
              <a:rPr lang="pl-PL" altLang="pl-PL" sz="3200" dirty="0" smtClean="0">
                <a:solidFill>
                  <a:srgbClr val="FF0000"/>
                </a:solidFill>
              </a:rPr>
              <a:t>Możliwa tylko i wyłącznie przez plik o nazwie:</a:t>
            </a:r>
          </a:p>
          <a:p>
            <a:pPr algn="l"/>
            <a:r>
              <a:rPr lang="pl-PL" altLang="pl-PL" sz="3200" dirty="0" smtClean="0">
                <a:solidFill>
                  <a:srgbClr val="FF0000"/>
                </a:solidFill>
              </a:rPr>
              <a:t>00_Program monitorowania_podstawy_programowej_5_letni</a:t>
            </a:r>
          </a:p>
        </p:txBody>
      </p:sp>
      <p:sp>
        <p:nvSpPr>
          <p:cNvPr id="10" name="pole tekstowe 8"/>
          <p:cNvSpPr txBox="1">
            <a:spLocks noChangeArrowheads="1"/>
          </p:cNvSpPr>
          <p:nvPr/>
        </p:nvSpPr>
        <p:spPr bwMode="auto">
          <a:xfrm>
            <a:off x="5286375" y="2636912"/>
            <a:ext cx="33900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Arial" panose="020B0604020202020204" pitchFamily="34" charset="0"/>
              </a:rPr>
              <a:t>Przycisk do aktualizacji danych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8" y="2636912"/>
            <a:ext cx="4895850" cy="1314450"/>
          </a:xfrm>
          <a:prstGeom prst="rect">
            <a:avLst/>
          </a:prstGeom>
        </p:spPr>
      </p:pic>
      <p:cxnSp>
        <p:nvCxnSpPr>
          <p:cNvPr id="13" name="Łącznik prosty ze strzałką 12"/>
          <p:cNvCxnSpPr>
            <a:stCxn id="10" idx="1"/>
          </p:cNvCxnSpPr>
          <p:nvPr/>
        </p:nvCxnSpPr>
        <p:spPr>
          <a:xfrm flipH="1">
            <a:off x="389831" y="2821578"/>
            <a:ext cx="4896544" cy="24997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27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6"/>
          <p:cNvSpPr>
            <a:spLocks noChangeArrowheads="1"/>
          </p:cNvSpPr>
          <p:nvPr/>
        </p:nvSpPr>
        <p:spPr bwMode="auto">
          <a:xfrm>
            <a:off x="0" y="-27384"/>
            <a:ext cx="9108504" cy="220086"/>
          </a:xfrm>
          <a:prstGeom prst="rect">
            <a:avLst/>
          </a:prstGeom>
          <a:solidFill>
            <a:srgbClr val="00006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956" y="208033"/>
            <a:ext cx="9036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 smtClean="0"/>
              <a:t>Narzędzie do monitorowania realizacji podstawy programowej.</a:t>
            </a:r>
            <a:endParaRPr lang="pl-PL" sz="2400" dirty="0"/>
          </a:p>
        </p:txBody>
      </p:sp>
      <p:sp>
        <p:nvSpPr>
          <p:cNvPr id="11" name="Prostokąt 18"/>
          <p:cNvSpPr>
            <a:spLocks noChangeArrowheads="1"/>
          </p:cNvSpPr>
          <p:nvPr/>
        </p:nvSpPr>
        <p:spPr bwMode="auto">
          <a:xfrm>
            <a:off x="-10096" y="692696"/>
            <a:ext cx="9118600" cy="216024"/>
          </a:xfrm>
          <a:prstGeom prst="rect">
            <a:avLst/>
          </a:prstGeom>
          <a:solidFill>
            <a:srgbClr val="C0000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254000" y="12886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sz="3200" dirty="0" smtClean="0"/>
              <a:t>Aktualizacja danych  </a:t>
            </a:r>
            <a:br>
              <a:rPr lang="pl-PL" altLang="pl-PL" sz="3200" dirty="0" smtClean="0"/>
            </a:br>
            <a:r>
              <a:rPr lang="pl-PL" altLang="pl-PL" sz="3200" dirty="0" smtClean="0">
                <a:solidFill>
                  <a:srgbClr val="FF0000"/>
                </a:solidFill>
              </a:rPr>
              <a:t>wskazanie plików do scalenia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72" y="2564904"/>
            <a:ext cx="5766704" cy="3564982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4106008" y="4115193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Podczas scalania plików należy wybrać opcję: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Skoroszyt binarny programu Excel (*.xlsb)</a:t>
            </a:r>
            <a:endParaRPr lang="pl-PL" dirty="0">
              <a:solidFill>
                <a:srgbClr val="FF0000"/>
              </a:solidFill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5652120" y="4850482"/>
            <a:ext cx="1044116" cy="11904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7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6"/>
          <p:cNvSpPr>
            <a:spLocks noChangeArrowheads="1"/>
          </p:cNvSpPr>
          <p:nvPr/>
        </p:nvSpPr>
        <p:spPr bwMode="auto">
          <a:xfrm>
            <a:off x="0" y="-27384"/>
            <a:ext cx="9108504" cy="220086"/>
          </a:xfrm>
          <a:prstGeom prst="rect">
            <a:avLst/>
          </a:prstGeom>
          <a:solidFill>
            <a:srgbClr val="00006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956" y="208033"/>
            <a:ext cx="9036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 smtClean="0"/>
              <a:t>Narzędzie do monitorowania realizacji podstawy programowej.</a:t>
            </a:r>
            <a:endParaRPr lang="pl-PL" sz="2400" dirty="0"/>
          </a:p>
        </p:txBody>
      </p:sp>
      <p:sp>
        <p:nvSpPr>
          <p:cNvPr id="11" name="Prostokąt 18"/>
          <p:cNvSpPr>
            <a:spLocks noChangeArrowheads="1"/>
          </p:cNvSpPr>
          <p:nvPr/>
        </p:nvSpPr>
        <p:spPr bwMode="auto">
          <a:xfrm>
            <a:off x="-10096" y="692696"/>
            <a:ext cx="9118600" cy="216024"/>
          </a:xfrm>
          <a:prstGeom prst="rect">
            <a:avLst/>
          </a:prstGeom>
          <a:solidFill>
            <a:srgbClr val="C0000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125174" y="9125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altLang="pl-PL" sz="3200" dirty="0" smtClean="0"/>
              <a:t>Aktualizacja danych  </a:t>
            </a:r>
            <a:br>
              <a:rPr lang="pl-PL" altLang="pl-PL" sz="3200" dirty="0" smtClean="0"/>
            </a:br>
            <a:r>
              <a:rPr lang="pl-PL" altLang="pl-PL" sz="3200" dirty="0" smtClean="0">
                <a:solidFill>
                  <a:srgbClr val="FF0000"/>
                </a:solidFill>
              </a:rPr>
              <a:t>wskazanie plików do scalenia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55599"/>
            <a:ext cx="5974184" cy="427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6"/>
          <p:cNvSpPr>
            <a:spLocks noChangeArrowheads="1"/>
          </p:cNvSpPr>
          <p:nvPr/>
        </p:nvSpPr>
        <p:spPr bwMode="auto">
          <a:xfrm>
            <a:off x="0" y="-27384"/>
            <a:ext cx="9108504" cy="220086"/>
          </a:xfrm>
          <a:prstGeom prst="rect">
            <a:avLst/>
          </a:prstGeom>
          <a:solidFill>
            <a:srgbClr val="00006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956" y="200339"/>
            <a:ext cx="903649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500" b="1" i="1" dirty="0" smtClean="0"/>
              <a:t>Narzędzie do monitorowania realizacji podstawy programowej.</a:t>
            </a:r>
            <a:endParaRPr lang="pl-PL" sz="2500" dirty="0"/>
          </a:p>
        </p:txBody>
      </p:sp>
      <p:sp>
        <p:nvSpPr>
          <p:cNvPr id="11" name="Prostokąt 18"/>
          <p:cNvSpPr>
            <a:spLocks noChangeArrowheads="1"/>
          </p:cNvSpPr>
          <p:nvPr/>
        </p:nvSpPr>
        <p:spPr bwMode="auto">
          <a:xfrm>
            <a:off x="-10096" y="692696"/>
            <a:ext cx="9118600" cy="216024"/>
          </a:xfrm>
          <a:prstGeom prst="rect">
            <a:avLst/>
          </a:prstGeom>
          <a:solidFill>
            <a:srgbClr val="C0000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07504" y="1340768"/>
            <a:ext cx="8959947" cy="2232248"/>
          </a:xfrm>
        </p:spPr>
        <p:txBody>
          <a:bodyPr>
            <a:noAutofit/>
          </a:bodyPr>
          <a:lstStyle/>
          <a:p>
            <a:pPr algn="l"/>
            <a:r>
              <a:rPr lang="pl-PL" sz="2400" dirty="0" smtClean="0"/>
              <a:t>Rozporządzenie Ministra Edukacji Narodowej z dnia 16 maja 2019 r. </a:t>
            </a:r>
            <a:br>
              <a:rPr lang="pl-PL" sz="2400" dirty="0" smtClean="0"/>
            </a:br>
            <a:r>
              <a:rPr lang="pl-PL" sz="2400" dirty="0" smtClean="0"/>
              <a:t>w sprawie podstaw programowych kształcenia w zawodach szkolnictwa branżowego oraz dodatkowych umiejętności zawodowych w zakresie wybranych zawodów szkolnictwa branżowego </a:t>
            </a:r>
            <a:br>
              <a:rPr lang="pl-PL" sz="2400" dirty="0" smtClean="0"/>
            </a:br>
            <a:r>
              <a:rPr lang="pl-PL" sz="2400" dirty="0" smtClean="0"/>
              <a:t>(Dz. U. z 2019 poz. 991 </a:t>
            </a:r>
            <a:r>
              <a:rPr lang="pl-PL" sz="2400" smtClean="0"/>
              <a:t>ze zm.).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2" name="Prostokąt 1"/>
          <p:cNvSpPr/>
          <p:nvPr/>
        </p:nvSpPr>
        <p:spPr>
          <a:xfrm>
            <a:off x="143507" y="3429000"/>
            <a:ext cx="888793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Rozporządzenie Ministra Edukacji Narodowej z dnia 11 marca 2020 r. zmieniające rozporządzenie w sprawie podstaw programowych kształcenia w zawodach szkolnictwa branżowego oraz dodatkowych umiejętności zawodowych w zakresie wybranych zawodów szkolnictwa </a:t>
            </a:r>
            <a:r>
              <a:rPr lang="pl-PL" sz="2400" dirty="0" smtClean="0"/>
              <a:t>branżowego (Dz. U. z 2020 poz. 635)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402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6"/>
          <p:cNvSpPr>
            <a:spLocks noChangeArrowheads="1"/>
          </p:cNvSpPr>
          <p:nvPr/>
        </p:nvSpPr>
        <p:spPr bwMode="auto">
          <a:xfrm>
            <a:off x="0" y="-27384"/>
            <a:ext cx="9108504" cy="220086"/>
          </a:xfrm>
          <a:prstGeom prst="rect">
            <a:avLst/>
          </a:prstGeom>
          <a:solidFill>
            <a:srgbClr val="00006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956" y="208033"/>
            <a:ext cx="9036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 smtClean="0"/>
              <a:t>Narzędzie do monitorowania realizacji podstawy programowej.</a:t>
            </a:r>
            <a:endParaRPr lang="pl-PL" sz="2400" dirty="0"/>
          </a:p>
        </p:txBody>
      </p:sp>
      <p:sp>
        <p:nvSpPr>
          <p:cNvPr id="11" name="Prostokąt 18"/>
          <p:cNvSpPr>
            <a:spLocks noChangeArrowheads="1"/>
          </p:cNvSpPr>
          <p:nvPr/>
        </p:nvSpPr>
        <p:spPr bwMode="auto">
          <a:xfrm>
            <a:off x="-10096" y="692696"/>
            <a:ext cx="9118600" cy="216024"/>
          </a:xfrm>
          <a:prstGeom prst="rect">
            <a:avLst/>
          </a:prstGeom>
          <a:solidFill>
            <a:srgbClr val="C0000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6755904" cy="460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4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04664"/>
            <a:ext cx="86409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48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            </a:t>
            </a:r>
            <a:r>
              <a:rPr kumimoji="0" lang="pl-PL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Dziękuję</a:t>
            </a:r>
            <a:r>
              <a:rPr kumimoji="0" lang="pl-PL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za uwagę 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5536" y="2828836"/>
            <a:ext cx="8496944" cy="333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pl-PL" sz="2800" b="1" dirty="0" smtClean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pl-PL" sz="2800" b="1" dirty="0" smtClean="0">
                <a:solidFill>
                  <a:srgbClr val="002060"/>
                </a:solidFill>
              </a:rPr>
              <a:t>Opracował:  Marek Tomasiewicz</a:t>
            </a:r>
          </a:p>
          <a:p>
            <a:pPr lvl="0">
              <a:spcBef>
                <a:spcPct val="20000"/>
              </a:spcBef>
            </a:pPr>
            <a:endParaRPr lang="pl-PL" sz="2800" b="1" dirty="0" smtClean="0">
              <a:solidFill>
                <a:srgbClr val="002060"/>
              </a:solidFill>
            </a:endParaRPr>
          </a:p>
          <a:p>
            <a:pPr algn="just">
              <a:spcBef>
                <a:spcPct val="20000"/>
              </a:spcBef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przewodniczący Zespołu Wsparcia Edukacji Zawodowej </a:t>
            </a: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województwie mazowieckim</a:t>
            </a:r>
          </a:p>
          <a:p>
            <a:pPr lvl="0">
              <a:spcBef>
                <a:spcPct val="20000"/>
              </a:spcBef>
            </a:pPr>
            <a:endParaRPr lang="pl-PL" sz="2800" b="1" dirty="0" smtClean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pl-PL" sz="2000" b="1" dirty="0" smtClean="0">
                <a:solidFill>
                  <a:srgbClr val="002060"/>
                </a:solidFill>
              </a:rPr>
              <a:t> </a:t>
            </a:r>
            <a:r>
              <a:rPr lang="pl-PL" sz="2400" b="1" dirty="0" smtClean="0">
                <a:solidFill>
                  <a:srgbClr val="002060"/>
                </a:solidFill>
              </a:rPr>
              <a:t>Warszawa  04.02.2021 r.</a:t>
            </a:r>
            <a:endParaRPr lang="pl-PL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1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6"/>
          <p:cNvSpPr>
            <a:spLocks noChangeArrowheads="1"/>
          </p:cNvSpPr>
          <p:nvPr/>
        </p:nvSpPr>
        <p:spPr bwMode="auto">
          <a:xfrm>
            <a:off x="0" y="-27384"/>
            <a:ext cx="9108504" cy="220086"/>
          </a:xfrm>
          <a:prstGeom prst="rect">
            <a:avLst/>
          </a:prstGeom>
          <a:solidFill>
            <a:srgbClr val="00006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956" y="208033"/>
            <a:ext cx="9036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 smtClean="0"/>
              <a:t>Narzędzie do monitorowania realizacji podstawy programowej.</a:t>
            </a:r>
            <a:endParaRPr lang="pl-PL" sz="2400" dirty="0"/>
          </a:p>
        </p:txBody>
      </p:sp>
      <p:sp>
        <p:nvSpPr>
          <p:cNvPr id="11" name="Prostokąt 18"/>
          <p:cNvSpPr>
            <a:spLocks noChangeArrowheads="1"/>
          </p:cNvSpPr>
          <p:nvPr/>
        </p:nvSpPr>
        <p:spPr bwMode="auto">
          <a:xfrm>
            <a:off x="-10096" y="692696"/>
            <a:ext cx="9118600" cy="216024"/>
          </a:xfrm>
          <a:prstGeom prst="rect">
            <a:avLst/>
          </a:prstGeom>
          <a:solidFill>
            <a:srgbClr val="C0000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35440" y="1006349"/>
            <a:ext cx="223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u="sng" dirty="0"/>
              <a:t>Narzędzie obejmuje</a:t>
            </a:r>
            <a:r>
              <a:rPr lang="pl-PL" altLang="pl-PL" u="sng" dirty="0" smtClean="0"/>
              <a:t>:</a:t>
            </a:r>
          </a:p>
          <a:p>
            <a:endParaRPr lang="pl-PL" altLang="pl-PL" u="sng" dirty="0"/>
          </a:p>
        </p:txBody>
      </p:sp>
      <p:sp>
        <p:nvSpPr>
          <p:cNvPr id="12" name="Prostokąt 11"/>
          <p:cNvSpPr/>
          <p:nvPr/>
        </p:nvSpPr>
        <p:spPr>
          <a:xfrm>
            <a:off x="190748" y="1408714"/>
            <a:ext cx="87169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/>
              <a:t>Założenia nowej podstawy </a:t>
            </a:r>
            <a:r>
              <a:rPr lang="pl-PL" altLang="pl-PL" dirty="0" smtClean="0"/>
              <a:t>programowej </a:t>
            </a:r>
            <a:r>
              <a:rPr lang="pl-PL" altLang="pl-PL" dirty="0"/>
              <a:t>do przedmiotów </a:t>
            </a:r>
            <a:r>
              <a:rPr lang="pl-PL" altLang="pl-PL" dirty="0" smtClean="0"/>
              <a:t>zawodowych </a:t>
            </a:r>
            <a:r>
              <a:rPr lang="pl-PL" altLang="pl-PL" dirty="0"/>
              <a:t>2019 </a:t>
            </a:r>
            <a:r>
              <a:rPr lang="pl-PL" altLang="pl-PL" dirty="0" smtClean="0"/>
              <a:t>r. nie tylko w technikum 5 letnim ale również </a:t>
            </a:r>
            <a:r>
              <a:rPr lang="pl-PL" altLang="pl-PL" dirty="0"/>
              <a:t>w  branżowej </a:t>
            </a:r>
            <a:r>
              <a:rPr lang="pl-PL" altLang="pl-PL" dirty="0" smtClean="0"/>
              <a:t>szkole I </a:t>
            </a:r>
            <a:r>
              <a:rPr lang="pl-PL" altLang="pl-PL" dirty="0" err="1" smtClean="0"/>
              <a:t>i</a:t>
            </a:r>
            <a:r>
              <a:rPr lang="pl-PL" altLang="pl-PL" dirty="0" smtClean="0"/>
              <a:t> II stopnia.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/>
              <a:t>Sposób kodowania kwalifikacji zawodowych, jednostek efektów kształcenia i efektów kształcenia.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/>
              <a:t>Zmniejszenie czasu </a:t>
            </a:r>
            <a:r>
              <a:rPr lang="pl-PL" altLang="pl-PL" dirty="0"/>
              <a:t>pracy </a:t>
            </a:r>
            <a:r>
              <a:rPr lang="pl-PL" altLang="pl-PL" dirty="0" smtClean="0"/>
              <a:t>dyrektora i zespołów zawodowych w zakresie analizy podstawy programowej kształcenia w zawodach.</a:t>
            </a:r>
            <a:endParaRPr lang="pl-PL" altLang="pl-PL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/>
              <a:t>Jednoczesne korzystanie z programu przez wielu </a:t>
            </a:r>
            <a:r>
              <a:rPr lang="pl-PL" altLang="pl-PL" dirty="0" smtClean="0"/>
              <a:t>nauczycieli oraz informację zwrotną </a:t>
            </a:r>
            <a:br>
              <a:rPr lang="pl-PL" altLang="pl-PL" dirty="0" smtClean="0"/>
            </a:br>
            <a:r>
              <a:rPr lang="pl-PL" altLang="pl-PL" dirty="0" smtClean="0"/>
              <a:t>o realizacji podstawy programowej dla dyrektora i nauczycieli.</a:t>
            </a:r>
            <a:endParaRPr lang="en-US" altLang="pl-PL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/>
              <a:t>Możliwość równomiernego zaplanowania podstawy programowej z uwzględnieniem możliwości edukacyjnych uczniów.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30904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6"/>
          <p:cNvSpPr>
            <a:spLocks noChangeArrowheads="1"/>
          </p:cNvSpPr>
          <p:nvPr/>
        </p:nvSpPr>
        <p:spPr bwMode="auto">
          <a:xfrm>
            <a:off x="0" y="-27384"/>
            <a:ext cx="9108504" cy="220086"/>
          </a:xfrm>
          <a:prstGeom prst="rect">
            <a:avLst/>
          </a:prstGeom>
          <a:solidFill>
            <a:srgbClr val="00006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956" y="208033"/>
            <a:ext cx="9036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 smtClean="0"/>
              <a:t>Narzędzie do monitorowania realizacji podstawy programowej.</a:t>
            </a:r>
            <a:endParaRPr lang="pl-PL" sz="2400" dirty="0"/>
          </a:p>
        </p:txBody>
      </p:sp>
      <p:sp>
        <p:nvSpPr>
          <p:cNvPr id="11" name="Prostokąt 18"/>
          <p:cNvSpPr>
            <a:spLocks noChangeArrowheads="1"/>
          </p:cNvSpPr>
          <p:nvPr/>
        </p:nvSpPr>
        <p:spPr bwMode="auto">
          <a:xfrm>
            <a:off x="-10096" y="692696"/>
            <a:ext cx="9118600" cy="216024"/>
          </a:xfrm>
          <a:prstGeom prst="rect">
            <a:avLst/>
          </a:prstGeom>
          <a:solidFill>
            <a:srgbClr val="C0000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35440" y="1006349"/>
            <a:ext cx="223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u="sng" dirty="0"/>
              <a:t>Narzędzie obejmuje</a:t>
            </a:r>
            <a:r>
              <a:rPr lang="pl-PL" altLang="pl-PL" u="sng" dirty="0" smtClean="0"/>
              <a:t>:</a:t>
            </a:r>
          </a:p>
          <a:p>
            <a:endParaRPr lang="pl-PL" altLang="pl-PL" u="sng" dirty="0"/>
          </a:p>
        </p:txBody>
      </p:sp>
      <p:sp>
        <p:nvSpPr>
          <p:cNvPr id="12" name="Prostokąt 11"/>
          <p:cNvSpPr/>
          <p:nvPr/>
        </p:nvSpPr>
        <p:spPr>
          <a:xfrm>
            <a:off x="190748" y="1408714"/>
            <a:ext cx="87169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/>
              <a:t>Możliwość projektowania </a:t>
            </a:r>
            <a:r>
              <a:rPr lang="pl-PL" altLang="pl-PL" dirty="0"/>
              <a:t>cyklu </a:t>
            </a:r>
            <a:r>
              <a:rPr lang="pl-PL" altLang="pl-PL" dirty="0" smtClean="0"/>
              <a:t>kształcenia i jego modyfikacji w zależności </a:t>
            </a:r>
            <a:br>
              <a:rPr lang="pl-PL" altLang="pl-PL" dirty="0" smtClean="0"/>
            </a:br>
            <a:r>
              <a:rPr lang="pl-PL" altLang="pl-PL" dirty="0" smtClean="0"/>
              <a:t>od okoliczności, w tym również podczas kształcenia zdalnego.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/>
              <a:t>Znajomość rozplanowanych treści wynikających z podstawy programowej przed rozpoczęciem procesu kształcenia.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/>
              <a:t>Indywidualizację pracy nauczycieli w zakresie planowania i realizacji, poprzez zespołowe zbiorcze analizowanie wprowadzonych danych.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/>
              <a:t>Natychmiastową identyfikację niezaplanowanych i niezrealizowanych efektów kształcenia w zbiorczym podsumowaniu.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/>
              <a:t>Kształtowanie kompetencji kluczowych w zakresie wykorzystywania narzędzi cyfrowych przez nauczycieli. </a:t>
            </a:r>
          </a:p>
        </p:txBody>
      </p:sp>
    </p:spTree>
    <p:extLst>
      <p:ext uri="{BB962C8B-B14F-4D97-AF65-F5344CB8AC3E}">
        <p14:creationId xmlns:p14="http://schemas.microsoft.com/office/powerpoint/2010/main" val="54453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6"/>
          <p:cNvSpPr>
            <a:spLocks noChangeArrowheads="1"/>
          </p:cNvSpPr>
          <p:nvPr/>
        </p:nvSpPr>
        <p:spPr bwMode="auto">
          <a:xfrm>
            <a:off x="0" y="-27384"/>
            <a:ext cx="9108504" cy="220086"/>
          </a:xfrm>
          <a:prstGeom prst="rect">
            <a:avLst/>
          </a:prstGeom>
          <a:solidFill>
            <a:srgbClr val="00006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956" y="208033"/>
            <a:ext cx="9036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 smtClean="0"/>
              <a:t>Narzędzie do monitorowania realizacji podstawy programowej.</a:t>
            </a:r>
            <a:endParaRPr lang="pl-PL" sz="2400" dirty="0"/>
          </a:p>
        </p:txBody>
      </p:sp>
      <p:sp>
        <p:nvSpPr>
          <p:cNvPr id="11" name="Prostokąt 18"/>
          <p:cNvSpPr>
            <a:spLocks noChangeArrowheads="1"/>
          </p:cNvSpPr>
          <p:nvPr/>
        </p:nvSpPr>
        <p:spPr bwMode="auto">
          <a:xfrm>
            <a:off x="-10096" y="692696"/>
            <a:ext cx="9118600" cy="216024"/>
          </a:xfrm>
          <a:prstGeom prst="rect">
            <a:avLst/>
          </a:prstGeom>
          <a:solidFill>
            <a:srgbClr val="C0000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Symbol zastępczy zawartości 4" descr="kom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888" y="3798932"/>
            <a:ext cx="1817687" cy="1443038"/>
          </a:xfrm>
          <a:prstGeom prst="rect">
            <a:avLst/>
          </a:prstGeom>
        </p:spPr>
      </p:pic>
      <p:pic>
        <p:nvPicPr>
          <p:cNvPr id="10" name="Symbol zastępczy zawartości 4" descr="kom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63" y="3643357"/>
            <a:ext cx="9604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ymbol zastępczy zawartości 4" descr="kom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25" y="2143170"/>
            <a:ext cx="960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ymbol zastępczy zawartości 4" descr="kom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00" y="2143170"/>
            <a:ext cx="960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ymbol zastępczy zawartości 4" descr="kom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75" y="2143170"/>
            <a:ext cx="960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ymbol zastępczy zawartości 4" descr="kom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13" y="2143170"/>
            <a:ext cx="9604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Symbol zastępczy zawartości 4" descr="kom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50" y="2143170"/>
            <a:ext cx="960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ymbol zastępczy zawartości 4" descr="kom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13" y="5357857"/>
            <a:ext cx="9604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Symbol zastępczy zawartości 4" descr="kom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63" y="5214982"/>
            <a:ext cx="9604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Symbol zastępczy zawartości 4" descr="kom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13" y="3571920"/>
            <a:ext cx="9604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Łącznik prosty ze strzałką 19"/>
          <p:cNvCxnSpPr/>
          <p:nvPr/>
        </p:nvCxnSpPr>
        <p:spPr>
          <a:xfrm>
            <a:off x="1687463" y="2857545"/>
            <a:ext cx="1928812" cy="107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1758900" y="4143420"/>
            <a:ext cx="1928813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V="1">
            <a:off x="1616025" y="4929232"/>
            <a:ext cx="1857375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rot="16200000" flipH="1">
            <a:off x="3401963" y="2857544"/>
            <a:ext cx="928688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rot="5400000">
            <a:off x="4294931" y="3250451"/>
            <a:ext cx="785813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rot="10800000" flipV="1">
            <a:off x="5259338" y="2928982"/>
            <a:ext cx="2143125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rot="10800000" flipV="1">
            <a:off x="5187900" y="2928982"/>
            <a:ext cx="928688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rot="10800000" flipV="1">
            <a:off x="5259338" y="3929107"/>
            <a:ext cx="2214562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rot="10800000">
            <a:off x="5259338" y="4857795"/>
            <a:ext cx="2214562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e tekstowe 45"/>
          <p:cNvSpPr txBox="1">
            <a:spLocks noChangeArrowheads="1"/>
          </p:cNvSpPr>
          <p:nvPr/>
        </p:nvSpPr>
        <p:spPr bwMode="auto">
          <a:xfrm>
            <a:off x="615900" y="2928982"/>
            <a:ext cx="150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Nauczyciel 1</a:t>
            </a:r>
          </a:p>
        </p:txBody>
      </p:sp>
      <p:sp>
        <p:nvSpPr>
          <p:cNvPr id="30" name="pole tekstowe 46"/>
          <p:cNvSpPr txBox="1">
            <a:spLocks noChangeArrowheads="1"/>
          </p:cNvSpPr>
          <p:nvPr/>
        </p:nvSpPr>
        <p:spPr bwMode="auto">
          <a:xfrm>
            <a:off x="2401838" y="2928982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Nauczyciel 2</a:t>
            </a:r>
          </a:p>
        </p:txBody>
      </p:sp>
      <p:sp>
        <p:nvSpPr>
          <p:cNvPr id="31" name="pole tekstowe 47"/>
          <p:cNvSpPr txBox="1">
            <a:spLocks noChangeArrowheads="1"/>
          </p:cNvSpPr>
          <p:nvPr/>
        </p:nvSpPr>
        <p:spPr bwMode="auto">
          <a:xfrm>
            <a:off x="687338" y="4357732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Nauczyciel 9</a:t>
            </a:r>
          </a:p>
        </p:txBody>
      </p:sp>
      <p:sp>
        <p:nvSpPr>
          <p:cNvPr id="32" name="pole tekstowe 48"/>
          <p:cNvSpPr txBox="1">
            <a:spLocks noChangeArrowheads="1"/>
          </p:cNvSpPr>
          <p:nvPr/>
        </p:nvSpPr>
        <p:spPr bwMode="auto">
          <a:xfrm>
            <a:off x="544463" y="6215107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Nauczyciel 8</a:t>
            </a:r>
          </a:p>
        </p:txBody>
      </p:sp>
      <p:sp>
        <p:nvSpPr>
          <p:cNvPr id="33" name="pole tekstowe 49"/>
          <p:cNvSpPr txBox="1">
            <a:spLocks noChangeArrowheads="1"/>
          </p:cNvSpPr>
          <p:nvPr/>
        </p:nvSpPr>
        <p:spPr bwMode="auto">
          <a:xfrm>
            <a:off x="4044900" y="2928982"/>
            <a:ext cx="150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Nauczyciel 3</a:t>
            </a:r>
          </a:p>
        </p:txBody>
      </p:sp>
      <p:sp>
        <p:nvSpPr>
          <p:cNvPr id="34" name="pole tekstowe 50"/>
          <p:cNvSpPr txBox="1">
            <a:spLocks noChangeArrowheads="1"/>
          </p:cNvSpPr>
          <p:nvPr/>
        </p:nvSpPr>
        <p:spPr bwMode="auto">
          <a:xfrm>
            <a:off x="5545088" y="2857545"/>
            <a:ext cx="1500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Nauczyciel 4</a:t>
            </a:r>
          </a:p>
        </p:txBody>
      </p:sp>
      <p:sp>
        <p:nvSpPr>
          <p:cNvPr id="35" name="pole tekstowe 51"/>
          <p:cNvSpPr txBox="1">
            <a:spLocks noChangeArrowheads="1"/>
          </p:cNvSpPr>
          <p:nvPr/>
        </p:nvSpPr>
        <p:spPr bwMode="auto">
          <a:xfrm>
            <a:off x="7188150" y="2928982"/>
            <a:ext cx="150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Nauczyciel 5</a:t>
            </a:r>
          </a:p>
        </p:txBody>
      </p:sp>
      <p:sp>
        <p:nvSpPr>
          <p:cNvPr id="36" name="pole tekstowe 52"/>
          <p:cNvSpPr txBox="1">
            <a:spLocks noChangeArrowheads="1"/>
          </p:cNvSpPr>
          <p:nvPr/>
        </p:nvSpPr>
        <p:spPr bwMode="auto">
          <a:xfrm>
            <a:off x="7116713" y="4429170"/>
            <a:ext cx="1500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Nauczyciel 6</a:t>
            </a:r>
          </a:p>
        </p:txBody>
      </p:sp>
      <p:sp>
        <p:nvSpPr>
          <p:cNvPr id="37" name="pole tekstowe 53"/>
          <p:cNvSpPr txBox="1">
            <a:spLocks noChangeArrowheads="1"/>
          </p:cNvSpPr>
          <p:nvPr/>
        </p:nvSpPr>
        <p:spPr bwMode="auto">
          <a:xfrm>
            <a:off x="7188150" y="6072232"/>
            <a:ext cx="150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Nauczyciel 7</a:t>
            </a:r>
          </a:p>
        </p:txBody>
      </p:sp>
      <p:sp>
        <p:nvSpPr>
          <p:cNvPr id="38" name="pole tekstowe 56"/>
          <p:cNvSpPr txBox="1">
            <a:spLocks noChangeArrowheads="1"/>
          </p:cNvSpPr>
          <p:nvPr/>
        </p:nvSpPr>
        <p:spPr bwMode="auto">
          <a:xfrm>
            <a:off x="3259087" y="5341982"/>
            <a:ext cx="2714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Arial" panose="020B0604020202020204" pitchFamily="34" charset="0"/>
              </a:rPr>
              <a:t>DYREKTOR SZKOŁY</a:t>
            </a:r>
          </a:p>
        </p:txBody>
      </p:sp>
      <p:sp>
        <p:nvSpPr>
          <p:cNvPr id="68" name="Tytuł 1"/>
          <p:cNvSpPr txBox="1">
            <a:spLocks/>
          </p:cNvSpPr>
          <p:nvPr/>
        </p:nvSpPr>
        <p:spPr>
          <a:xfrm>
            <a:off x="357931" y="8563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dirty="0" smtClean="0"/>
              <a:t>Idea narzędzia</a:t>
            </a:r>
          </a:p>
        </p:txBody>
      </p:sp>
      <p:pic>
        <p:nvPicPr>
          <p:cNvPr id="39" name="Obraz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" y="867789"/>
            <a:ext cx="2125801" cy="144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6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6"/>
          <p:cNvSpPr>
            <a:spLocks noChangeArrowheads="1"/>
          </p:cNvSpPr>
          <p:nvPr/>
        </p:nvSpPr>
        <p:spPr bwMode="auto">
          <a:xfrm>
            <a:off x="0" y="-27384"/>
            <a:ext cx="9108504" cy="220086"/>
          </a:xfrm>
          <a:prstGeom prst="rect">
            <a:avLst/>
          </a:prstGeom>
          <a:solidFill>
            <a:srgbClr val="00006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956" y="208033"/>
            <a:ext cx="9036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 smtClean="0"/>
              <a:t>Narzędzie do monitorowania realizacji podstawy programowej.</a:t>
            </a:r>
            <a:endParaRPr lang="pl-PL" sz="2400" dirty="0"/>
          </a:p>
        </p:txBody>
      </p:sp>
      <p:sp>
        <p:nvSpPr>
          <p:cNvPr id="11" name="Prostokąt 18"/>
          <p:cNvSpPr>
            <a:spLocks noChangeArrowheads="1"/>
          </p:cNvSpPr>
          <p:nvPr/>
        </p:nvSpPr>
        <p:spPr bwMode="auto">
          <a:xfrm>
            <a:off x="-10096" y="692696"/>
            <a:ext cx="9118600" cy="216024"/>
          </a:xfrm>
          <a:prstGeom prst="rect">
            <a:avLst/>
          </a:prstGeom>
          <a:solidFill>
            <a:srgbClr val="C0000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4" y="1556792"/>
            <a:ext cx="8869518" cy="544961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490701" y="1588275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pl-PL" b="1" dirty="0" smtClean="0">
                <a:solidFill>
                  <a:srgbClr val="FF0000"/>
                </a:solidFill>
              </a:rPr>
              <a:t>Nazwa i symbol kwalifikacji w zawodzie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504141" y="1983739"/>
            <a:ext cx="531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pl-PL" b="1" dirty="0" smtClean="0">
                <a:solidFill>
                  <a:srgbClr val="FF0000"/>
                </a:solidFill>
              </a:rPr>
              <a:t>Nazwa i symbol jednostki efektów kształcenia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0956" y="1014642"/>
            <a:ext cx="878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Dane potrzebne do procesu kodowania arkusza z podstawy programowej …z 2019r.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384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6"/>
          <p:cNvSpPr>
            <a:spLocks noChangeArrowheads="1"/>
          </p:cNvSpPr>
          <p:nvPr/>
        </p:nvSpPr>
        <p:spPr bwMode="auto">
          <a:xfrm>
            <a:off x="0" y="-27384"/>
            <a:ext cx="9108504" cy="220086"/>
          </a:xfrm>
          <a:prstGeom prst="rect">
            <a:avLst/>
          </a:prstGeom>
          <a:solidFill>
            <a:srgbClr val="00006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956" y="208033"/>
            <a:ext cx="9036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 smtClean="0"/>
              <a:t>Narzędzie do monitorowania realizacji podstawy programowej.</a:t>
            </a:r>
            <a:endParaRPr lang="pl-PL" sz="2400" dirty="0"/>
          </a:p>
        </p:txBody>
      </p:sp>
      <p:sp>
        <p:nvSpPr>
          <p:cNvPr id="11" name="Prostokąt 18"/>
          <p:cNvSpPr>
            <a:spLocks noChangeArrowheads="1"/>
          </p:cNvSpPr>
          <p:nvPr/>
        </p:nvSpPr>
        <p:spPr bwMode="auto">
          <a:xfrm>
            <a:off x="-10096" y="692696"/>
            <a:ext cx="9118600" cy="216024"/>
          </a:xfrm>
          <a:prstGeom prst="rect">
            <a:avLst/>
          </a:prstGeom>
          <a:solidFill>
            <a:srgbClr val="C0000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64007" y="1069768"/>
            <a:ext cx="7772400" cy="436761"/>
          </a:xfrm>
        </p:spPr>
        <p:txBody>
          <a:bodyPr>
            <a:noAutofit/>
          </a:bodyPr>
          <a:lstStyle/>
          <a:p>
            <a:pPr algn="l"/>
            <a:r>
              <a:rPr lang="pl-PL" sz="2800" dirty="0" smtClean="0"/>
              <a:t>Szkolny plan nauczania</a:t>
            </a:r>
            <a:endParaRPr lang="pl-PL" sz="2800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32" y="1667577"/>
            <a:ext cx="8582025" cy="398145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001329" y="1828625"/>
            <a:ext cx="1800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 smtClean="0"/>
              <a:t>Symbol cyfrowy</a:t>
            </a:r>
            <a:endParaRPr lang="pl-PL" sz="1300" dirty="0"/>
          </a:p>
        </p:txBody>
      </p:sp>
    </p:spTree>
    <p:extLst>
      <p:ext uri="{BB962C8B-B14F-4D97-AF65-F5344CB8AC3E}">
        <p14:creationId xmlns:p14="http://schemas.microsoft.com/office/powerpoint/2010/main" val="9713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6"/>
          <p:cNvSpPr>
            <a:spLocks noChangeArrowheads="1"/>
          </p:cNvSpPr>
          <p:nvPr/>
        </p:nvSpPr>
        <p:spPr bwMode="auto">
          <a:xfrm>
            <a:off x="0" y="-27384"/>
            <a:ext cx="9108504" cy="220086"/>
          </a:xfrm>
          <a:prstGeom prst="rect">
            <a:avLst/>
          </a:prstGeom>
          <a:solidFill>
            <a:srgbClr val="00006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956" y="208033"/>
            <a:ext cx="9036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 smtClean="0"/>
              <a:t>Narzędzie do monitorowania realizacji podstawy programowej.</a:t>
            </a:r>
            <a:endParaRPr lang="pl-PL" sz="2400" dirty="0"/>
          </a:p>
        </p:txBody>
      </p:sp>
      <p:sp>
        <p:nvSpPr>
          <p:cNvPr id="11" name="Prostokąt 18"/>
          <p:cNvSpPr>
            <a:spLocks noChangeArrowheads="1"/>
          </p:cNvSpPr>
          <p:nvPr/>
        </p:nvSpPr>
        <p:spPr bwMode="auto">
          <a:xfrm>
            <a:off x="-10096" y="692696"/>
            <a:ext cx="9118600" cy="216024"/>
          </a:xfrm>
          <a:prstGeom prst="rect">
            <a:avLst/>
          </a:prstGeom>
          <a:solidFill>
            <a:srgbClr val="C0000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33" y="1700808"/>
            <a:ext cx="8687340" cy="342247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07504" y="112474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Kodowanie I kwalifikacji w zawodzie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26508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6"/>
          <p:cNvSpPr>
            <a:spLocks noChangeArrowheads="1"/>
          </p:cNvSpPr>
          <p:nvPr/>
        </p:nvSpPr>
        <p:spPr bwMode="auto">
          <a:xfrm>
            <a:off x="0" y="-27384"/>
            <a:ext cx="9108504" cy="220086"/>
          </a:xfrm>
          <a:prstGeom prst="rect">
            <a:avLst/>
          </a:prstGeom>
          <a:solidFill>
            <a:srgbClr val="00006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956" y="208033"/>
            <a:ext cx="9036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 smtClean="0"/>
              <a:t>Narzędzie do monitorowania realizacji podstawy programowej.</a:t>
            </a:r>
            <a:endParaRPr lang="pl-PL" sz="2400" dirty="0"/>
          </a:p>
        </p:txBody>
      </p:sp>
      <p:sp>
        <p:nvSpPr>
          <p:cNvPr id="11" name="Prostokąt 18"/>
          <p:cNvSpPr>
            <a:spLocks noChangeArrowheads="1"/>
          </p:cNvSpPr>
          <p:nvPr/>
        </p:nvSpPr>
        <p:spPr bwMode="auto">
          <a:xfrm>
            <a:off x="-10096" y="692696"/>
            <a:ext cx="9118600" cy="216024"/>
          </a:xfrm>
          <a:prstGeom prst="rect">
            <a:avLst/>
          </a:prstGeom>
          <a:solidFill>
            <a:srgbClr val="C0000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-10096" y="66969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1800" b="1" dirty="0" smtClean="0"/>
              <a:t>Kodowanie efektów kształcenia w arkuszu dla nauczyciela</a:t>
            </a:r>
            <a:endParaRPr lang="pl-PL" sz="1800" b="1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52" y="1732639"/>
            <a:ext cx="8946199" cy="382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1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5900</TotalTime>
  <Words>614</Words>
  <Application>Microsoft Office PowerPoint</Application>
  <PresentationFormat>Pokaz na ekranie (4:3)</PresentationFormat>
  <Paragraphs>79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Motyw pakietu Office</vt:lpstr>
      <vt:lpstr>                      Prezentacja narzędzia do monitorowania realizacji podstawy programowej kształcenia w zawodach  dla pięcioletniego technikum</vt:lpstr>
      <vt:lpstr>Rozporządzenie Ministra Edukacji Narodowej z dnia 16 maja 2019 r.  w sprawie podstaw programowych kształcenia w zawodach szkolnictwa branżowego oraz dodatkowych umiejętności zawodowych w zakresie wybranych zawodów szkolnictwa branżowego  (Dz. U. z 2019 poz. 991 ze zm.). </vt:lpstr>
      <vt:lpstr>Prezentacja programu PowerPoint</vt:lpstr>
      <vt:lpstr>Prezentacja programu PowerPoint</vt:lpstr>
      <vt:lpstr>Prezentacja programu PowerPoint</vt:lpstr>
      <vt:lpstr>Prezentacja programu PowerPoint</vt:lpstr>
      <vt:lpstr>Szkolny plan nauczania</vt:lpstr>
      <vt:lpstr>Prezentacja programu PowerPoint</vt:lpstr>
      <vt:lpstr>Kodowanie efektów kształcenia w arkuszu dla nauczyciela</vt:lpstr>
      <vt:lpstr>Arkusz Monitoringu planowania i realizacji I kwalifikacji w zawodzie – arkusz dla dyrektora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Arkusz Monitoringu planowania i realizacji kwalifikacji dodatkowych w zawodzie – arkusz dla dyrektora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OBSZAR PUBLIKACJI „Bezpieczeństwo informacji [aktywów informacyjnych]                 w organizacji” TEMAT: „Polityka edukacyjna administratora w obszarach ochrony baz danych”- materiał do dyskusji</dc:title>
  <dc:creator>JF</dc:creator>
  <cp:lastModifiedBy>Agnieszka Popławska</cp:lastModifiedBy>
  <cp:revision>271</cp:revision>
  <dcterms:created xsi:type="dcterms:W3CDTF">2014-11-14T20:46:17Z</dcterms:created>
  <dcterms:modified xsi:type="dcterms:W3CDTF">2021-02-10T08:54:14Z</dcterms:modified>
</cp:coreProperties>
</file>