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85" r:id="rId5"/>
    <p:sldId id="315" r:id="rId6"/>
    <p:sldId id="308" r:id="rId7"/>
    <p:sldId id="281" r:id="rId8"/>
    <p:sldId id="273" r:id="rId9"/>
    <p:sldId id="279" r:id="rId10"/>
    <p:sldId id="287" r:id="rId11"/>
    <p:sldId id="310" r:id="rId12"/>
    <p:sldId id="284" r:id="rId13"/>
    <p:sldId id="277" r:id="rId14"/>
    <p:sldId id="309" r:id="rId15"/>
    <p:sldId id="320" r:id="rId16"/>
    <p:sldId id="269" r:id="rId17"/>
    <p:sldId id="288" r:id="rId18"/>
    <p:sldId id="290" r:id="rId19"/>
    <p:sldId id="313" r:id="rId20"/>
    <p:sldId id="316" r:id="rId21"/>
    <p:sldId id="312" r:id="rId22"/>
    <p:sldId id="318" r:id="rId23"/>
    <p:sldId id="319" r:id="rId24"/>
    <p:sldId id="259" r:id="rId25"/>
  </p:sldIdLst>
  <p:sldSz cx="12192000" cy="6858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M" initials="RM" lastIdx="1" clrIdx="0">
    <p:extLst>
      <p:ext uri="{19B8F6BF-5375-455C-9EA6-DF929625EA0E}">
        <p15:presenceInfo xmlns:p15="http://schemas.microsoft.com/office/powerpoint/2012/main" userId="8ee021f4fa1704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9"/>
          </a:solidFill>
        </a:fill>
      </a:tcStyle>
    </a:wholeTbl>
    <a:band2H>
      <a:tcTxStyle/>
      <a:tcStyle>
        <a:tcBdr/>
        <a:fill>
          <a:solidFill>
            <a:srgbClr val="E6F2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3710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ajd tytułow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 tytułowy"/>
          <p:cNvSpPr txBox="1">
            <a:spLocks noGrp="1"/>
          </p:cNvSpPr>
          <p:nvPr>
            <p:ph type="title"/>
          </p:nvPr>
        </p:nvSpPr>
        <p:spPr>
          <a:xfrm>
            <a:off x="914399" y="1115560"/>
            <a:ext cx="10363201" cy="147002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Tekst tytułowy</a:t>
            </a:r>
          </a:p>
        </p:txBody>
      </p:sp>
      <p:sp>
        <p:nvSpPr>
          <p:cNvPr id="2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9598" y="5445223"/>
            <a:ext cx="4694315" cy="11306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/>
        </p:nvSpPr>
        <p:spPr>
          <a:xfrm>
            <a:off x="311285" y="291830"/>
            <a:ext cx="9708203" cy="158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lnSpc>
                <a:spcPct val="90000"/>
              </a:lnSpc>
              <a:defRPr sz="4000" b="1">
                <a:solidFill>
                  <a:srgbClr val="25378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Kliknij, aby edytować styl</a:t>
            </a:r>
          </a:p>
        </p:txBody>
      </p:sp>
      <p:sp>
        <p:nvSpPr>
          <p:cNvPr id="12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pionowy i tekst kop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/>
        </p:nvSpPr>
        <p:spPr>
          <a:xfrm>
            <a:off x="1241899" y="2060848"/>
            <a:ext cx="9708203" cy="158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14400">
              <a:lnSpc>
                <a:spcPct val="90000"/>
              </a:lnSpc>
              <a:defRPr sz="4000" b="1">
                <a:solidFill>
                  <a:srgbClr val="2A499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Kliknij, aby edytować styl</a:t>
            </a:r>
          </a:p>
        </p:txBody>
      </p:sp>
      <p:sp>
        <p:nvSpPr>
          <p:cNvPr id="12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pionowy i tekst kopia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/>
        </p:nvSpPr>
        <p:spPr>
          <a:xfrm>
            <a:off x="1241899" y="2060848"/>
            <a:ext cx="9708203" cy="158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14400">
              <a:lnSpc>
                <a:spcPct val="90000"/>
              </a:lnSpc>
              <a:defRPr sz="4000" b="1">
                <a:solidFill>
                  <a:srgbClr val="2A499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Kliknij, aby edytować styl</a:t>
            </a:r>
          </a:p>
        </p:txBody>
      </p:sp>
      <p:sp>
        <p:nvSpPr>
          <p:cNvPr id="13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712625" y="5916999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pionowy i tekst kopia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/>
        </p:nvSpPr>
        <p:spPr>
          <a:xfrm>
            <a:off x="1241899" y="2060848"/>
            <a:ext cx="9708203" cy="1582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14400">
              <a:lnSpc>
                <a:spcPct val="90000"/>
              </a:lnSpc>
              <a:defRPr sz="4000" b="1">
                <a:solidFill>
                  <a:srgbClr val="2A499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Kliknij, aby edytować styl</a:t>
            </a:r>
          </a:p>
        </p:txBody>
      </p:sp>
      <p:sp>
        <p:nvSpPr>
          <p:cNvPr id="14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712625" y="5916999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9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8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19329" y="1600203"/>
            <a:ext cx="5509098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7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8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6193371" y="1535111"/>
            <a:ext cx="5389036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kst tytułowy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Tekst tytułowy</a:t>
            </a:r>
          </a:p>
        </p:txBody>
      </p:sp>
      <p:sp>
        <p:nvSpPr>
          <p:cNvPr id="6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6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6" cy="469106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kst tytułowy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Tekst tytułowy</a:t>
            </a:r>
          </a:p>
        </p:txBody>
      </p:sp>
      <p:sp>
        <p:nvSpPr>
          <p:cNvPr id="75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5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712626" y="5916999"/>
            <a:ext cx="258622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A499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2A499B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5679C-B656-424B-84BA-4E910810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63109"/>
            <a:ext cx="10363201" cy="326393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Umiejętność konstruowania programów kształcenia w zawodzie uwzględniających możliwość pełnej realizacji podstawy programowej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54A1BB-50D9-4EF9-A899-E6D966CB727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Elżbieta Małek </a:t>
            </a:r>
          </a:p>
          <a:p>
            <a:r>
              <a:rPr lang="pl-PL" i="1" dirty="0"/>
              <a:t>na podstawie materiałów opracowanych przez Ośrodek Rozwoju Edukacji </a:t>
            </a:r>
          </a:p>
        </p:txBody>
      </p:sp>
    </p:spTree>
    <p:extLst>
      <p:ext uri="{BB962C8B-B14F-4D97-AF65-F5344CB8AC3E}">
        <p14:creationId xmlns:p14="http://schemas.microsoft.com/office/powerpoint/2010/main" val="36723954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366AE93A-674F-4D96-BC38-9BFE1CBE72D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+mj-lt"/>
              </a:rPr>
              <a:t>II. Etapy konstrukcji programu nauczania zawodu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A38F15-B693-469B-8249-483A0A4A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67" y="725589"/>
            <a:ext cx="7962066" cy="145097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4BA8BB5-5727-4EF2-8DB5-BEEA0DCD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67" y="2132204"/>
            <a:ext cx="7962066" cy="12268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0911F51-27B2-4EEC-9627-847302D1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968" y="3290544"/>
            <a:ext cx="7962066" cy="26133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9F3FF8-546E-42D3-9460-B3489A655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966" y="5903943"/>
            <a:ext cx="7922256" cy="7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2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90988" cy="1143001"/>
          </a:xfrm>
        </p:spPr>
        <p:txBody>
          <a:bodyPr>
            <a:noAutofit/>
          </a:bodyPr>
          <a:lstStyle/>
          <a:p>
            <a:r>
              <a:rPr lang="pl-PL" dirty="0"/>
              <a:t>Program nauczania zawodu powinien zawierać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829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Stronę tytułową 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Metryczkę programu nauczania 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Plan nauczania zawodu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Wstęp do programu nauczania zawodu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Programy poszczególnych zajęć edukacyjnych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Propozycję ewaluacji programu nauczania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Wykaz literatury do zawodu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endParaRPr lang="pl-PL" b="1" dirty="0"/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6967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BB4611B-84D9-42FB-B03A-D7D22B9F0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PLAN NAUCZANIA – sporządzony zgodnie </a:t>
            </a:r>
          </a:p>
          <a:p>
            <a:pPr marL="0" indent="0">
              <a:buNone/>
            </a:pPr>
            <a:r>
              <a:rPr lang="pl-PL" i="1" dirty="0"/>
              <a:t>z Rozporządzeniem Ministra Edukacji Narodowej z dnia 3 kwietnia 2019 r. </a:t>
            </a:r>
            <a:r>
              <a:rPr lang="pl-PL" b="1" i="1" dirty="0"/>
              <a:t>w sprawie ramowych planów nauczania </a:t>
            </a:r>
            <a:r>
              <a:rPr lang="pl-PL" i="1" dirty="0"/>
              <a:t>dla publicznych szkół (Dz.U. poz. </a:t>
            </a:r>
            <a:r>
              <a:rPr lang="pl-PL" i="1" dirty="0" smtClean="0"/>
              <a:t>639, </a:t>
            </a:r>
            <a:r>
              <a:rPr lang="pl-PL" i="1" smtClean="0"/>
              <a:t>ze zm.) </a:t>
            </a: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2481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7137" y="312476"/>
            <a:ext cx="10857722" cy="621101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2400" dirty="0">
                <a:solidFill>
                  <a:srgbClr val="FF0000"/>
                </a:solidFill>
              </a:rPr>
              <a:t>Etapy konstruowania </a:t>
            </a:r>
            <a:r>
              <a:rPr lang="pl-PL" altLang="pl-PL" sz="2400" u="sng" dirty="0">
                <a:solidFill>
                  <a:srgbClr val="FF0000"/>
                </a:solidFill>
              </a:rPr>
              <a:t>planu</a:t>
            </a:r>
            <a:r>
              <a:rPr lang="pl-PL" altLang="pl-PL" sz="2400" dirty="0">
                <a:solidFill>
                  <a:srgbClr val="FF0000"/>
                </a:solidFill>
              </a:rPr>
              <a:t> nauczania zawodu i tygodniowego rozkładu zajęć </a:t>
            </a:r>
            <a:br>
              <a:rPr lang="pl-PL" altLang="pl-PL" sz="2400" dirty="0">
                <a:solidFill>
                  <a:srgbClr val="FF0000"/>
                </a:solidFill>
              </a:rPr>
            </a:br>
            <a:r>
              <a:rPr lang="pl-PL" altLang="pl-PL" sz="2400" dirty="0">
                <a:solidFill>
                  <a:srgbClr val="FF0000"/>
                </a:solidFill>
              </a:rPr>
              <a:t/>
            </a:r>
            <a:br>
              <a:rPr lang="pl-PL" altLang="pl-PL" sz="2400" dirty="0">
                <a:solidFill>
                  <a:srgbClr val="FF0000"/>
                </a:solidFill>
              </a:rPr>
            </a:b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44" y="888051"/>
            <a:ext cx="9676312" cy="1764815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844" y="2632833"/>
            <a:ext cx="9676312" cy="11014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43" y="3734244"/>
            <a:ext cx="9676312" cy="11919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843" y="4926237"/>
            <a:ext cx="9676312" cy="11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21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4930D-AD07-46D1-BC4A-D09996E3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15622"/>
          </a:xfrm>
        </p:spPr>
        <p:txBody>
          <a:bodyPr>
            <a:normAutofit/>
          </a:bodyPr>
          <a:lstStyle/>
          <a:p>
            <a:r>
              <a:rPr lang="pl-PL" i="0" u="none" strike="noStrike" baseline="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Określenie liczby godzin poszczególnych zajęć </a:t>
            </a: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B2D27C-A0EC-4DA9-8CC7-62FE7BCC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23815"/>
            <a:ext cx="10972800" cy="5102353"/>
          </a:xfrm>
        </p:spPr>
        <p:txBody>
          <a:bodyPr/>
          <a:lstStyle/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</a:rPr>
              <a:t>Planując liczbę godzin należy uwzględnić podział na zajęcia teoretyczne i zajęcia realizowane w formie praktycznej nauki zawodu zgodnie z ramowym planem nauczania (odpowiednio 50% treści nauczania w formie zajęć praktycznych w technikum i 60% treści nauczania w formie zajęć praktycznych w branżowej szkole I stopnia). 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</a:rPr>
              <a:t>Tabela 2. </a:t>
            </a:r>
            <a:r>
              <a:rPr lang="pl-PL" sz="1800" b="0" i="1" u="none" strike="noStrike" baseline="0" dirty="0">
                <a:solidFill>
                  <a:srgbClr val="000000"/>
                </a:solidFill>
              </a:rPr>
              <a:t>Określenie liczby godzin poszczególnych zajęć z podziałem na zajęcia teoretyczne i praktyczne lub bez podziału (np. w przypadku kształcenia modułowego) 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90FD7FF-A5AF-47A0-94C9-10A652D7A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53619"/>
              </p:ext>
            </p:extLst>
          </p:nvPr>
        </p:nvGraphicFramePr>
        <p:xfrm>
          <a:off x="1588168" y="2683823"/>
          <a:ext cx="8554455" cy="322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388">
                  <a:extLst>
                    <a:ext uri="{9D8B030D-6E8A-4147-A177-3AD203B41FA5}">
                      <a16:colId xmlns:a16="http://schemas.microsoft.com/office/drawing/2014/main" val="711685794"/>
                    </a:ext>
                  </a:extLst>
                </a:gridCol>
                <a:gridCol w="1489388">
                  <a:extLst>
                    <a:ext uri="{9D8B030D-6E8A-4147-A177-3AD203B41FA5}">
                      <a16:colId xmlns:a16="http://schemas.microsoft.com/office/drawing/2014/main" val="3241547030"/>
                    </a:ext>
                  </a:extLst>
                </a:gridCol>
                <a:gridCol w="1460632">
                  <a:extLst>
                    <a:ext uri="{9D8B030D-6E8A-4147-A177-3AD203B41FA5}">
                      <a16:colId xmlns:a16="http://schemas.microsoft.com/office/drawing/2014/main" val="3013549341"/>
                    </a:ext>
                  </a:extLst>
                </a:gridCol>
                <a:gridCol w="1518144">
                  <a:extLst>
                    <a:ext uri="{9D8B030D-6E8A-4147-A177-3AD203B41FA5}">
                      <a16:colId xmlns:a16="http://schemas.microsoft.com/office/drawing/2014/main" val="322558888"/>
                    </a:ext>
                  </a:extLst>
                </a:gridCol>
                <a:gridCol w="2596903">
                  <a:extLst>
                    <a:ext uri="{9D8B030D-6E8A-4147-A177-3AD203B41FA5}">
                      <a16:colId xmlns:a16="http://schemas.microsoft.com/office/drawing/2014/main" val="483705630"/>
                    </a:ext>
                  </a:extLst>
                </a:gridCol>
              </a:tblGrid>
              <a:tr h="15258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Liczba godzin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Efekty kształcenia oraz kryteria weryfikacji realizowane w ramach poszczególnych zajęć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15990"/>
                  </a:ext>
                </a:extLst>
              </a:tr>
              <a:tr h="1186786">
                <a:tc>
                  <a:txBody>
                    <a:bodyPr/>
                    <a:lstStyle/>
                    <a:p>
                      <a:pPr algn="l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Zajęcia teoretyczne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Zajęcia praktyczne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Efekty kształcenia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Kryteria weryfikacji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890343"/>
                  </a:ext>
                </a:extLst>
              </a:tr>
              <a:tr h="50862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91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0215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0B6FF-59F7-446E-9F27-436A4F6B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</a:rPr>
              <a:t>Tabela 3. </a:t>
            </a:r>
            <a:r>
              <a:rPr lang="pl-PL" sz="1800" i="0" u="none" strike="noStrike" baseline="0" dirty="0">
                <a:solidFill>
                  <a:srgbClr val="000000"/>
                </a:solidFill>
              </a:rPr>
              <a:t>Plan nauczania zawodu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D90E82-0EB7-415A-847E-A4CFA25DC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71A4A6B-C0ED-4113-97C3-28AFB723D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80269"/>
              </p:ext>
            </p:extLst>
          </p:nvPr>
        </p:nvGraphicFramePr>
        <p:xfrm>
          <a:off x="609600" y="859692"/>
          <a:ext cx="10972800" cy="5341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2832">
                  <a:extLst>
                    <a:ext uri="{9D8B030D-6E8A-4147-A177-3AD203B41FA5}">
                      <a16:colId xmlns:a16="http://schemas.microsoft.com/office/drawing/2014/main" val="4055484300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2729311604"/>
                    </a:ext>
                  </a:extLst>
                </a:gridCol>
                <a:gridCol w="1094874">
                  <a:extLst>
                    <a:ext uri="{9D8B030D-6E8A-4147-A177-3AD203B41FA5}">
                      <a16:colId xmlns:a16="http://schemas.microsoft.com/office/drawing/2014/main" val="26722362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077300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3247625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900081977"/>
                    </a:ext>
                  </a:extLst>
                </a:gridCol>
                <a:gridCol w="677779">
                  <a:extLst>
                    <a:ext uri="{9D8B030D-6E8A-4147-A177-3AD203B41FA5}">
                      <a16:colId xmlns:a16="http://schemas.microsoft.com/office/drawing/2014/main" val="2616553944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2112969146"/>
                    </a:ext>
                  </a:extLst>
                </a:gridCol>
              </a:tblGrid>
              <a:tr h="858388">
                <a:tc gridSpan="8">
                  <a:txBody>
                    <a:bodyPr/>
                    <a:lstStyle/>
                    <a:p>
                      <a:pPr algn="l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i symbol cyfrowy zawodu: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i symbol kwalifikacji: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i symbol kwalifikacji: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64357"/>
                  </a:ext>
                </a:extLst>
              </a:tr>
              <a:tr h="476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Kształcenie zawodowe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Tygodniowy wymiar godzin w klasie 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Uwagi o realizacji 	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38049"/>
                  </a:ext>
                </a:extLst>
              </a:tr>
              <a:tr h="667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Obowiązkowe zajęcia edukacyjne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Razem 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58806"/>
                  </a:ext>
                </a:extLst>
              </a:tr>
              <a:tr h="476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edukacyjnych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Zajęcia teoretyczne 	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06523"/>
                  </a:ext>
                </a:extLst>
              </a:tr>
              <a:tr h="476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edukacyjnych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Zajęcia praktyczne 	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099651"/>
                  </a:ext>
                </a:extLst>
              </a:tr>
              <a:tr h="1049142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edukacyjnych zgodnie z § 4 ust. 5 pkt 2 lub inne wykraczające poza </a:t>
                      </a:r>
                      <a:r>
                        <a:rPr lang="pl-PL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ppkzsb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Zajęcia dodatkowe 	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021071"/>
                  </a:ext>
                </a:extLst>
              </a:tr>
              <a:tr h="667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Terminy realizacji praktyk zawodowych: 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47385"/>
                  </a:ext>
                </a:extLst>
              </a:tr>
              <a:tr h="667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Termin egzaminu zawodowego w zakresie kwalifikacji: 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96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043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7D810-5E9B-4ED8-ADFB-5D501BFB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</a:t>
            </a:r>
            <a:r>
              <a:rPr lang="pl-PL" sz="44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rogramy poszczególnych zajęć - przykład celów ogólnych i celów operacyjnych</a:t>
            </a: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9DB76B-AB2F-450D-9D5E-804D5FE8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791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NAZWA PRZEDMIOTU: </a:t>
            </a:r>
            <a:r>
              <a:rPr lang="pl-PL" sz="1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OPIEKA NAD OSOBĄ CHORĄ I NIESAMODZIELNĄ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1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Cele ogólne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Poznanie przepisów dotyczących bezpieczeństwa i higieny pracy.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Poznanie kompetencji zawodowych.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Uświadomienie etycznych i systemowych uwarunkowań pełnienia roli zawodowej.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Przygotowanie do organizowania stanowiska i warunków pracy.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Zrozumienie specyfiki planowania, organizowania i realizowania działań opiekuńczych.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1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Cele operacyjne                                          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Uczeń potrafi:</a:t>
            </a:r>
          </a:p>
          <a:p>
            <a:pPr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scharakteryzować prawne i etyczne uwarunkowania zawodu,</a:t>
            </a:r>
          </a:p>
          <a:p>
            <a:pPr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określić rolę opiekuna medycznego w zespole opiekuńczym i terapeutycznym,</a:t>
            </a:r>
          </a:p>
          <a:p>
            <a:pPr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wyjaśnić znaczenie współpracy z zespołem opiekuńczym i terapeutycznym,</a:t>
            </a:r>
          </a:p>
          <a:p>
            <a:pPr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wyjaśnić znaczenie komunikacji interpersonalnej z pacjentem niesamodzielnym i agresywnym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99852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D762C-1932-4A54-BDF2-CACA279A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08" y="259088"/>
            <a:ext cx="10972800" cy="908377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Materiał nauczania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828E19-975F-4B93-86F2-8E74455E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08" y="894368"/>
            <a:ext cx="10972800" cy="506926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Nazwa przedmiotu np.: Opieka nad osobą chorą i niesamodzielną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C881476-A8FC-48AE-8E2D-D5AF09095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53793"/>
              </p:ext>
            </p:extLst>
          </p:nvPr>
        </p:nvGraphicFramePr>
        <p:xfrm>
          <a:off x="1259732" y="1440562"/>
          <a:ext cx="9672536" cy="526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093">
                  <a:extLst>
                    <a:ext uri="{9D8B030D-6E8A-4147-A177-3AD203B41FA5}">
                      <a16:colId xmlns:a16="http://schemas.microsoft.com/office/drawing/2014/main" val="128876385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918187762"/>
                    </a:ext>
                  </a:extLst>
                </a:gridCol>
                <a:gridCol w="788725">
                  <a:extLst>
                    <a:ext uri="{9D8B030D-6E8A-4147-A177-3AD203B41FA5}">
                      <a16:colId xmlns:a16="http://schemas.microsoft.com/office/drawing/2014/main" val="1727916757"/>
                    </a:ext>
                  </a:extLst>
                </a:gridCol>
                <a:gridCol w="2404164">
                  <a:extLst>
                    <a:ext uri="{9D8B030D-6E8A-4147-A177-3AD203B41FA5}">
                      <a16:colId xmlns:a16="http://schemas.microsoft.com/office/drawing/2014/main" val="3990129815"/>
                    </a:ext>
                  </a:extLst>
                </a:gridCol>
                <a:gridCol w="2393490">
                  <a:extLst>
                    <a:ext uri="{9D8B030D-6E8A-4147-A177-3AD203B41FA5}">
                      <a16:colId xmlns:a16="http://schemas.microsoft.com/office/drawing/2014/main" val="2405909843"/>
                    </a:ext>
                  </a:extLst>
                </a:gridCol>
                <a:gridCol w="1612089">
                  <a:extLst>
                    <a:ext uri="{9D8B030D-6E8A-4147-A177-3AD203B41FA5}">
                      <a16:colId xmlns:a16="http://schemas.microsoft.com/office/drawing/2014/main" val="4178472589"/>
                    </a:ext>
                  </a:extLst>
                </a:gridCol>
              </a:tblGrid>
              <a:tr h="759935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Dział programowy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Tematy jednostek metodycznych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Liczba godzin</a:t>
                      </a:r>
                      <a:endParaRPr lang="pl-PL" sz="1400" b="1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Wymagania programowe</a:t>
                      </a:r>
                      <a:endParaRPr lang="pl-PL"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Uwagi o realizacji</a:t>
                      </a:r>
                      <a:endParaRPr lang="pl-PL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91113"/>
                  </a:ext>
                </a:extLst>
              </a:tr>
              <a:tr h="759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Podstawowe</a:t>
                      </a:r>
                    </a:p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Uczeń potrafi:</a:t>
                      </a:r>
                      <a:endParaRPr lang="pl-PL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Ponadpodstawowe</a:t>
                      </a:r>
                    </a:p>
                    <a:p>
                      <a:pPr algn="l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Uczeń potrafi: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Etap realizacji</a:t>
                      </a:r>
                      <a:endParaRPr lang="pl-PL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88238"/>
                  </a:ext>
                </a:extLst>
              </a:tr>
              <a:tr h="3644226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1. Opiekun medyczny – charakterystyka zawodu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1.Uwarunkownia systemowe zawodu opiekuna medycznego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wymienić przepisy prawne dotyczące funkcjonowania systemu ochrony zdrowia i pomocy społecznej w Polsce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wymienić zadania opiekuna medycznego w zespole opiekuńczym i terapeutycznym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określić sposób przygotowania kandydata do pełnienia roli opiekuna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scharakteryzować zadania zawodowe opiekuna medycznego w świetle obowiązującego prawa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wymienić czynniki ryzyka na stanowisku pracy opiekuna medycznego w instytucjach ochrony zdrowia i pomocy społecznej……………….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wyjaśnić pojęcie ochrony zdrowia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rozróżnić zadania i uprawnienia instytucji oraz służb działających w zakresie ochrony pracy i ochrony środowiska w Polsce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charakteryzować sfery działania systemu ochrony zdrowia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sklasyfikować zawód opiekuna medycznego w strukturze zawodów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uzasadnić znaczenie funkcjonowania zawodu opiekuna medycznego na rynku usług medycznych i pomocy społecznej</a:t>
                      </a: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semestr I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2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670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72F2C-C682-45D9-85A6-8A30B008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0" u="none" strike="noStrike" baseline="0" dirty="0">
                <a:solidFill>
                  <a:srgbClr val="002060"/>
                </a:solidFill>
              </a:rPr>
              <a:t>Procedury osiągania celów kształcenia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35D34A-1618-403F-A170-B3679656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43791"/>
            <a:ext cx="10972800" cy="458237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METODY NAUCZANIA i FORMY ORGANIZACYJNE</a:t>
            </a:r>
            <a:endParaRPr lang="pl-PL" sz="3000" b="1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WARUNKI REALIZACJI</a:t>
            </a:r>
            <a:endParaRPr lang="pl-PL" sz="3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PROPONOWANE METODY SPRAWDZANIA OSIĄGNIĘĆ EDUKACYJNYCH UCZNIA</a:t>
            </a:r>
            <a:endParaRPr lang="pl-PL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EWALUACJA PRZEDMIOTU</a:t>
            </a:r>
            <a:endParaRPr lang="pl-PL" sz="3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ŚRODKI DYDAKTYCZNE DO PRZEDMIOTU </a:t>
            </a:r>
            <a:endParaRPr lang="pl-PL" sz="3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000" b="1" dirty="0">
                <a:ea typeface="Times New Roman" panose="02020603050405020304" pitchFamily="18" charset="0"/>
              </a:rPr>
              <a:t> ZALECANA LITERATURA DO PRZEDMIOTU</a:t>
            </a:r>
            <a:endParaRPr lang="pl-PL" sz="3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5002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F2B5B-B772-421D-A9A3-E31F299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5565"/>
          </a:xfrm>
        </p:spPr>
        <p:txBody>
          <a:bodyPr>
            <a:normAutofit/>
          </a:bodyPr>
          <a:lstStyle/>
          <a:p>
            <a:r>
              <a:rPr lang="pl-PL" sz="3100" b="1" kern="0" dirty="0"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III. PROPOZYCJA SPOSOBU EWALUACJI PROGRAMU NAUCZANIA ZAWODU </a:t>
            </a:r>
            <a:r>
              <a:rPr lang="pl-PL" sz="31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(karta ewaluacji)</a:t>
            </a: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25CD7-D1AC-44F8-87F2-03E9CB139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3F1CB43-5752-4E4B-9F55-30AE8F5F9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62251"/>
              </p:ext>
            </p:extLst>
          </p:nvPr>
        </p:nvGraphicFramePr>
        <p:xfrm>
          <a:off x="609600" y="1828487"/>
          <a:ext cx="10834255" cy="4589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262">
                  <a:extLst>
                    <a:ext uri="{9D8B030D-6E8A-4147-A177-3AD203B41FA5}">
                      <a16:colId xmlns:a16="http://schemas.microsoft.com/office/drawing/2014/main" val="257335416"/>
                    </a:ext>
                  </a:extLst>
                </a:gridCol>
                <a:gridCol w="4924661">
                  <a:extLst>
                    <a:ext uri="{9D8B030D-6E8A-4147-A177-3AD203B41FA5}">
                      <a16:colId xmlns:a16="http://schemas.microsoft.com/office/drawing/2014/main" val="165377710"/>
                    </a:ext>
                  </a:extLst>
                </a:gridCol>
                <a:gridCol w="1336694">
                  <a:extLst>
                    <a:ext uri="{9D8B030D-6E8A-4147-A177-3AD203B41FA5}">
                      <a16:colId xmlns:a16="http://schemas.microsoft.com/office/drawing/2014/main" val="1916100606"/>
                    </a:ext>
                  </a:extLst>
                </a:gridCol>
                <a:gridCol w="1149088">
                  <a:extLst>
                    <a:ext uri="{9D8B030D-6E8A-4147-A177-3AD203B41FA5}">
                      <a16:colId xmlns:a16="http://schemas.microsoft.com/office/drawing/2014/main" val="3185369603"/>
                    </a:ext>
                  </a:extLst>
                </a:gridCol>
                <a:gridCol w="1555558">
                  <a:extLst>
                    <a:ext uri="{9D8B030D-6E8A-4147-A177-3AD203B41FA5}">
                      <a16:colId xmlns:a16="http://schemas.microsoft.com/office/drawing/2014/main" val="2430301573"/>
                    </a:ext>
                  </a:extLst>
                </a:gridCol>
                <a:gridCol w="1238992">
                  <a:extLst>
                    <a:ext uri="{9D8B030D-6E8A-4147-A177-3AD203B41FA5}">
                      <a16:colId xmlns:a16="http://schemas.microsoft.com/office/drawing/2014/main" val="2613008641"/>
                    </a:ext>
                  </a:extLst>
                </a:gridCol>
              </a:tblGrid>
              <a:tr h="421450">
                <a:tc rowSpan="2"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</a:rPr>
                        <a:t>L.P.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KRYTERIUM OCENY </a:t>
                      </a:r>
                      <a:endParaRPr lang="pl-PL" sz="1400" b="1" i="0" u="none" strike="noStrike" cap="none" spc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pl-PL" sz="140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OCENA</a:t>
                      </a:r>
                      <a:endParaRPr lang="pl-PL" sz="140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endParaRPr lang="pl-PL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UWAGI</a:t>
                      </a:r>
                    </a:p>
                    <a:p>
                      <a:pPr algn="ctr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(określić problem)</a:t>
                      </a:r>
                      <a:endParaRPr lang="pl-PL" sz="140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46185"/>
                  </a:ext>
                </a:extLst>
              </a:tr>
              <a:tr h="38523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W PEŁNI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CZĘŚCIOWO</a:t>
                      </a:r>
                      <a:endParaRPr lang="pl-PL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W NIEWIELKIM STOPNIU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43467"/>
                  </a:ext>
                </a:extLst>
              </a:tr>
              <a:tr h="396659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Struktura i treści programu </a:t>
                      </a:r>
                      <a:endParaRPr lang="pl-PL" sz="12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469744"/>
                  </a:ext>
                </a:extLst>
              </a:tr>
              <a:tr h="371868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Program ma właściwą strukturę. </a:t>
                      </a:r>
                      <a:endParaRPr lang="pl-PL" dirty="0"/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74797"/>
                  </a:ext>
                </a:extLst>
              </a:tr>
              <a:tr h="520615">
                <a:tc>
                  <a:txBody>
                    <a:bodyPr/>
                    <a:lstStyle/>
                    <a:p>
                      <a:r>
                        <a:rPr lang="pl-P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Program zawiera WSZYSTKIE efekty kształcenia z podstawy programowej………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76641"/>
                  </a:ext>
                </a:extLst>
              </a:tr>
              <a:tr h="382088">
                <a:tc gridSpan="6">
                  <a:txBody>
                    <a:bodyPr/>
                    <a:lstStyle/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Realizacja programu</a:t>
                      </a:r>
                      <a:endParaRPr lang="pl-PL" sz="14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5269"/>
                  </a:ext>
                </a:extLst>
              </a:tr>
              <a:tr h="275301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Metody nauczania są możliwe do zastosowania…………………..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03507"/>
                  </a:ext>
                </a:extLst>
              </a:tr>
              <a:tr h="396659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Rezultaty kształcenia</a:t>
                      </a:r>
                      <a:endParaRPr lang="pl-PL" sz="1400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956804"/>
                  </a:ext>
                </a:extLst>
              </a:tr>
              <a:tr h="371868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Realizacja programu umożliwia przygotowanie do egzaminu zawodowego w zakresie kwalifikacji wyodrębnionej w zawodzie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07748"/>
                  </a:ext>
                </a:extLst>
              </a:tr>
              <a:tr h="371868">
                <a:tc>
                  <a:txBody>
                    <a:bodyPr/>
                    <a:lstStyle/>
                    <a:p>
                      <a:r>
                        <a:rPr lang="pl-P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Pracodawcy pozytywnie oceniają przygotowanie zawodowe słuchaczy    i absolwentów……………………….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2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227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5991CB8-96A7-41DE-B4D1-83D86EA2F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53143"/>
            <a:ext cx="10972800" cy="54730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Podstawy prawne opracowywania programu nauczania zawodu.</a:t>
            </a:r>
          </a:p>
          <a:p>
            <a:pPr marL="0" indent="0">
              <a:buNone/>
            </a:pPr>
            <a:r>
              <a:rPr lang="pl-PL" dirty="0"/>
              <a:t>2. Etapy konstruowania programu nauczania zawodu.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D7309A-A74E-43C4-BFFE-55F743EF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44" y="2695700"/>
            <a:ext cx="538933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48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7E06D-0C36-41C8-84A9-7EAC63CA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ZALECANA LITERATURA DO ZAWODU</a:t>
            </a: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A2C7EF-7435-4BCA-B0D1-1E0C6CE6E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podręczniki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czasopisma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multimedia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 – zasoby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strony internetowe</a:t>
            </a:r>
          </a:p>
        </p:txBody>
      </p:sp>
    </p:spTree>
    <p:extLst>
      <p:ext uri="{BB962C8B-B14F-4D97-AF65-F5344CB8AC3E}">
        <p14:creationId xmlns:p14="http://schemas.microsoft.com/office/powerpoint/2010/main" val="270159060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89C8F-5CA8-4A39-BFAC-5F7FA41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875"/>
            <a:ext cx="10972800" cy="1143001"/>
          </a:xfrm>
        </p:spPr>
        <p:txBody>
          <a:bodyPr lIns="45718" tIns="45718" rIns="45718" bIns="45718" anchor="t">
            <a:normAutofit fontScale="90000"/>
          </a:bodyPr>
          <a:lstStyle/>
          <a:p>
            <a:r>
              <a:rPr lang="pl-PL" sz="49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Projekty programów nauczania zawodu 2019</a:t>
            </a:r>
            <a:br>
              <a:rPr lang="pl-PL" sz="4900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pl-PL" sz="49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ORE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B6B69E-9671-4B09-8A93-8734482CC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8" tIns="45718" rIns="45718" bIns="45718" anchor="t"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sz="3400" dirty="0"/>
              <a:t>Od września 2019 roku do dzisiaj zostały opracowane przykładowe programy nauczania dla 161 zawodów i są dostępne na stronie ORE: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https://www.ore.edu.pl/2019/08/programy-nauczania-zawodu-2019/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ea typeface="+mj-lt"/>
              <a:cs typeface="+mj-lt"/>
            </a:endParaRPr>
          </a:p>
          <a:p>
            <a:pPr marL="0" indent="0">
              <a:buNone/>
            </a:pPr>
            <a:endParaRPr lang="pl-PL" dirty="0">
              <a:ea typeface="+mj-lt"/>
              <a:cs typeface="+mj-lt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4158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altLang="pl-PL" sz="44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Proces konstruowania programu nauczania zawodu nie może być czynnością dowolną, ani działaniem intuicyjnym, ponieważ podlega określonym regulacjom i procedurom prawnym.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12995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C85D9-E638-425C-B8BC-CD9D940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Podstawy prawne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3B821-8BE3-4FEA-B19D-416284171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Ustawa z dnia 7 września 1991 r. o systemie oświaty (Dz.U. z </a:t>
            </a:r>
            <a:r>
              <a:rPr lang="pl-PL" dirty="0" smtClean="0"/>
              <a:t>2020 r. </a:t>
            </a:r>
            <a:r>
              <a:rPr lang="pl-PL" dirty="0"/>
              <a:t>poz. </a:t>
            </a:r>
            <a:r>
              <a:rPr lang="pl-PL" dirty="0" smtClean="0"/>
              <a:t>1327, </a:t>
            </a:r>
            <a:r>
              <a:rPr lang="pl-PL" dirty="0"/>
              <a:t>ze zm.)</a:t>
            </a:r>
          </a:p>
          <a:p>
            <a:r>
              <a:rPr lang="pl-PL" dirty="0"/>
              <a:t>Ustawa z dnia 14 grudnia 2016 r. – Prawo oświatowe (Dz.U. z </a:t>
            </a:r>
            <a:r>
              <a:rPr lang="pl-PL" dirty="0" smtClean="0"/>
              <a:t>2020 </a:t>
            </a:r>
            <a:r>
              <a:rPr lang="pl-PL" dirty="0"/>
              <a:t>r. poz. </a:t>
            </a:r>
            <a:r>
              <a:rPr lang="pl-PL" dirty="0" smtClean="0"/>
              <a:t>910, </a:t>
            </a:r>
            <a:r>
              <a:rPr lang="pl-PL" dirty="0"/>
              <a:t>ze zm.)  </a:t>
            </a:r>
          </a:p>
          <a:p>
            <a:r>
              <a:rPr lang="pl-PL" dirty="0"/>
              <a:t>Rozporządzenie Ministra Edukacji Narodowej z dnia 15 lutego 2019 r. w sprawie ogólnych celów i zadań kształcenia w zawodach szkolnictwa branżowego oraz klasyfikacji zawodów szkolnictwa branżowego (Dz.U. poz. 316, ze zm.)</a:t>
            </a:r>
          </a:p>
          <a:p>
            <a:r>
              <a:rPr lang="pl-PL" dirty="0"/>
              <a:t>Rozporządzenie Ministra Edukacji Narodowej z dnia 16 maja 2019 r. w sprawie podstaw programowych kształcenia w zawodach szkolnictwa branżowego oraz dodatkowych umiejętności zawodowych w zakresie wybranych zawodów szkolnictwa branżowego (Dz.U. poz. </a:t>
            </a:r>
            <a:r>
              <a:rPr lang="pl-PL" dirty="0" smtClean="0"/>
              <a:t>991, ze zm.) </a:t>
            </a:r>
            <a:endParaRPr lang="pl-PL" dirty="0"/>
          </a:p>
          <a:p>
            <a:r>
              <a:rPr lang="pl-PL" dirty="0"/>
              <a:t>Rozporządzenie Ministra Edukacji Narodowej z dnia 3 kwietnia 2019 r. w sprawie ramowych planów nauczania dla publicznych szkół (Dz.U. poz. </a:t>
            </a:r>
            <a:r>
              <a:rPr lang="pl-PL" dirty="0" smtClean="0"/>
              <a:t>639, ze zm.) </a:t>
            </a:r>
            <a:endParaRPr lang="pl-PL" dirty="0"/>
          </a:p>
          <a:p>
            <a:r>
              <a:rPr lang="pl-PL" dirty="0"/>
              <a:t>Rozporządzenie Ministra Edukacji Narodowej z dnia 22 lutego 2019 r. w sprawie praktycznej nauki zawodu (Dz.U. poz. 391)</a:t>
            </a:r>
          </a:p>
        </p:txBody>
      </p:sp>
    </p:spTree>
    <p:extLst>
      <p:ext uri="{BB962C8B-B14F-4D97-AF65-F5344CB8AC3E}">
        <p14:creationId xmlns:p14="http://schemas.microsoft.com/office/powerpoint/2010/main" val="24258582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B0B46-9BCC-4084-8AA5-6FB1FDDA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415"/>
            <a:ext cx="10972800" cy="160972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pl-PL" b="1" i="0" u="none" strike="noStrike" baseline="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odstawa programowa,</a:t>
            </a:r>
            <a:br>
              <a:rPr lang="pl-PL" b="1" i="0" u="none" strike="noStrike" baseline="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pl-PL" b="1" i="0" u="none" strike="noStrike" baseline="0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program nauczania</a:t>
            </a:r>
            <a:endParaRPr lang="pl-P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75761D-02FB-4BC8-8901-82B4E792E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2800" b="1" i="0" u="sng" strike="noStrike" baseline="0" dirty="0">
                <a:solidFill>
                  <a:srgbClr val="000000"/>
                </a:solidFill>
              </a:rPr>
              <a:t>Podstawa programowa </a:t>
            </a:r>
            <a:r>
              <a:rPr lang="pl-PL" sz="2800" b="1" i="0" u="none" strike="noStrike" baseline="0" dirty="0">
                <a:solidFill>
                  <a:srgbClr val="000000"/>
                </a:solidFill>
              </a:rPr>
              <a:t>- Dokument prawny </a:t>
            </a:r>
            <a:r>
              <a:rPr lang="pl-PL" sz="2800" b="0" i="0" u="none" strike="noStrike" baseline="0" dirty="0">
                <a:solidFill>
                  <a:srgbClr val="000000"/>
                </a:solidFill>
              </a:rPr>
              <a:t>– rozporządzenie Ministra Edukacji Narodowej – ma charakter </a:t>
            </a:r>
            <a:r>
              <a:rPr lang="pl-PL" sz="2800" b="1" i="0" u="none" strike="noStrike" baseline="0" dirty="0">
                <a:solidFill>
                  <a:srgbClr val="000000"/>
                </a:solidFill>
              </a:rPr>
              <a:t>obowiązkowych </a:t>
            </a:r>
            <a:r>
              <a:rPr lang="pl-PL" sz="2800" b="0" i="0" u="none" strike="noStrike" baseline="0" dirty="0">
                <a:solidFill>
                  <a:srgbClr val="000000"/>
                </a:solidFill>
              </a:rPr>
              <a:t>zapisów, które można poszerzać (nie można traktować wybiórczo).</a:t>
            </a:r>
          </a:p>
          <a:p>
            <a:pPr marL="0" indent="0">
              <a:buNone/>
            </a:pPr>
            <a:r>
              <a:rPr lang="pl-PL" sz="2800" dirty="0"/>
              <a:t>Określa</a:t>
            </a:r>
            <a:r>
              <a:rPr lang="pl-PL" sz="2800" i="0" u="none" strike="noStrike" baseline="0" dirty="0">
                <a:solidFill>
                  <a:srgbClr val="000000"/>
                </a:solidFill>
              </a:rPr>
              <a:t> to, co ma być  w pełni opanowane, czego będzie się wymagać od uczniów.</a:t>
            </a:r>
          </a:p>
          <a:p>
            <a:pPr marL="0" indent="0">
              <a:buNone/>
            </a:pPr>
            <a:r>
              <a:rPr lang="pl-PL" sz="2800" b="1" u="sng" dirty="0"/>
              <a:t>Program nauczania zawodu</a:t>
            </a:r>
            <a:r>
              <a:rPr lang="pl-PL" sz="2800" b="1" dirty="0"/>
              <a:t> -</a:t>
            </a:r>
            <a:r>
              <a:rPr lang="pl-PL" sz="2800" dirty="0"/>
              <a:t> jest to opis sposobu realizacji celów kształcenia w zawodzie szkolnictwa branżowego i treści nauczania, zawierający programy nauczania poszczególnych obowiązkowych zajęć edukacyjnych z zakresu kształcenia w zawodzie.</a:t>
            </a:r>
            <a:endParaRPr lang="pl-PL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1627"/>
            <a:ext cx="4242044" cy="17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1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71A81-9B49-4E11-A871-277BC1C3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976"/>
            <a:ext cx="10972800" cy="1143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accent2">
                    <a:lumMod val="75000"/>
                    <a:lumOff val="25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Od czego zacząć?</a:t>
            </a:r>
            <a:endParaRPr lang="pl-PL" sz="4400" dirty="0">
              <a:solidFill>
                <a:schemeClr val="accent2">
                  <a:lumMod val="75000"/>
                  <a:lumOff val="25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4F16DE-8319-497D-8F04-96F98D077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07646"/>
            <a:ext cx="10972800" cy="5197929"/>
          </a:xfrm>
        </p:spPr>
        <p:txBody>
          <a:bodyPr>
            <a:normAutofit/>
          </a:bodyPr>
          <a:lstStyle/>
          <a:p>
            <a:pPr marL="302895" indent="0">
              <a:buNone/>
            </a:pPr>
            <a:r>
              <a:rPr lang="pl-PL" sz="2400" b="1" dirty="0">
                <a:cs typeface="Arial" panose="020B0604020202020204" pitchFamily="34" charset="0"/>
              </a:rPr>
              <a:t>I. Analiza podstawy programowej kształcenia w zawodzie szkolnictwa branżowego         w zakresie kwalifikacji wyodrębnionych w zawodzie </a:t>
            </a:r>
          </a:p>
          <a:p>
            <a:pPr marL="645795"/>
            <a:r>
              <a:rPr lang="pl-PL" sz="2400" b="1" dirty="0">
                <a:cs typeface="Arial" panose="020B0604020202020204" pitchFamily="34" charset="0"/>
              </a:rPr>
              <a:t> efekty kształcenia (EK) i kryteria weryfikacji (KW)</a:t>
            </a:r>
          </a:p>
          <a:p>
            <a:pPr marL="645795"/>
            <a:r>
              <a:rPr lang="pl-PL" sz="2400" b="1" dirty="0">
                <a:cs typeface="Arial" panose="020B0604020202020204" pitchFamily="34" charset="0"/>
              </a:rPr>
              <a:t> warunki realizacji kształcenia w zawodzie</a:t>
            </a:r>
          </a:p>
          <a:p>
            <a:pPr marL="645795"/>
            <a:r>
              <a:rPr lang="pl-PL" sz="2400" b="1" dirty="0">
                <a:cs typeface="Arial" panose="020B0604020202020204" pitchFamily="34" charset="0"/>
              </a:rPr>
              <a:t> minimalna liczba godzin kształcenia zawodowego dla kwalifikacji wyodrębnionej w zawodzie </a:t>
            </a:r>
          </a:p>
          <a:p>
            <a:pPr marL="645795"/>
            <a:r>
              <a:rPr lang="pl-PL" sz="2400" b="1" dirty="0">
                <a:cs typeface="Arial" panose="020B0604020202020204" pitchFamily="34" charset="0"/>
              </a:rPr>
              <a:t> pogrupowanie EK i KW i przyporządkowanie do poszczególnych zajęć edukacyjnych</a:t>
            </a:r>
          </a:p>
          <a:p>
            <a:pPr marL="645795"/>
            <a:r>
              <a:rPr lang="pl-PL" sz="2400" b="1" dirty="0">
                <a:cs typeface="Arial" panose="020B0604020202020204" pitchFamily="34" charset="0"/>
              </a:rPr>
              <a:t> określenie liczby godzin poszczególnych zajęć. </a:t>
            </a:r>
          </a:p>
          <a:p>
            <a:pPr marL="302895" indent="0" algn="just">
              <a:lnSpc>
                <a:spcPct val="150000"/>
              </a:lnSpc>
              <a:buNone/>
            </a:pPr>
            <a:r>
              <a:rPr lang="pl-PL" sz="2400" b="1" dirty="0">
                <a:cs typeface="Arial" panose="020B0604020202020204" pitchFamily="34" charset="0"/>
              </a:rPr>
              <a:t>II. Konstrukcja programu nauczania zawodu </a:t>
            </a:r>
            <a:endParaRPr lang="pl-PL" altLang="pl-PL" sz="2400" i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sz="2400" b="1" dirty="0">
                <a:cs typeface="Arial" panose="020B0604020202020204" pitchFamily="34" charset="0"/>
              </a:rPr>
              <a:t>    III. Ewaluacja programu zawodu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95" algn="just">
              <a:lnSpc>
                <a:spcPct val="150000"/>
              </a:lnSpc>
              <a:buAutoNum type="arabicPeriod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384639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A66AD-712F-4B15-8887-E0D0616C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177"/>
          </a:xfrm>
        </p:spPr>
        <p:txBody>
          <a:bodyPr/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</a:rPr>
              <a:t>Tabela 1 a.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Grupowanie efektów kształcenia w zajęcia i nadawanie nazw tym zajęciom </a:t>
            </a:r>
            <a:br>
              <a:rPr lang="pl-PL" sz="1800" b="0" i="0" u="none" strike="noStrike" baseline="0" dirty="0">
                <a:solidFill>
                  <a:srgbClr val="000000"/>
                </a:solidFill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</a:rPr>
              <a:t>Nazwa kwalifikacji: (</a:t>
            </a:r>
            <a:r>
              <a:rPr lang="pl-PL" sz="1800" b="0" dirty="0">
                <a:solidFill>
                  <a:srgbClr val="000000"/>
                </a:solidFill>
              </a:rPr>
              <a:t>MED.03. Świadczenie usług </a:t>
            </a:r>
            <a:r>
              <a:rPr lang="pl-PL" sz="1800" b="0" dirty="0" err="1">
                <a:solidFill>
                  <a:srgbClr val="000000"/>
                </a:solidFill>
              </a:rPr>
              <a:t>pielęgnacyjno</a:t>
            </a:r>
            <a:r>
              <a:rPr lang="pl-PL" sz="1800" b="0" dirty="0">
                <a:solidFill>
                  <a:srgbClr val="000000"/>
                </a:solidFill>
              </a:rPr>
              <a:t> – opiekuńczych osobie chorej i niesamodzielnej)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A6C27A6-1474-418F-BB1D-2637E8316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79677"/>
              </p:ext>
            </p:extLst>
          </p:nvPr>
        </p:nvGraphicFramePr>
        <p:xfrm>
          <a:off x="593766" y="919065"/>
          <a:ext cx="10988635" cy="5405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834">
                  <a:extLst>
                    <a:ext uri="{9D8B030D-6E8A-4147-A177-3AD203B41FA5}">
                      <a16:colId xmlns:a16="http://schemas.microsoft.com/office/drawing/2014/main" val="2460973346"/>
                    </a:ext>
                  </a:extLst>
                </a:gridCol>
                <a:gridCol w="2925661">
                  <a:extLst>
                    <a:ext uri="{9D8B030D-6E8A-4147-A177-3AD203B41FA5}">
                      <a16:colId xmlns:a16="http://schemas.microsoft.com/office/drawing/2014/main" val="3838129664"/>
                    </a:ext>
                  </a:extLst>
                </a:gridCol>
                <a:gridCol w="1366279">
                  <a:extLst>
                    <a:ext uri="{9D8B030D-6E8A-4147-A177-3AD203B41FA5}">
                      <a16:colId xmlns:a16="http://schemas.microsoft.com/office/drawing/2014/main" val="490326296"/>
                    </a:ext>
                  </a:extLst>
                </a:gridCol>
                <a:gridCol w="3515096">
                  <a:extLst>
                    <a:ext uri="{9D8B030D-6E8A-4147-A177-3AD203B41FA5}">
                      <a16:colId xmlns:a16="http://schemas.microsoft.com/office/drawing/2014/main" val="3003294737"/>
                    </a:ext>
                  </a:extLst>
                </a:gridCol>
                <a:gridCol w="2022765">
                  <a:extLst>
                    <a:ext uri="{9D8B030D-6E8A-4147-A177-3AD203B41FA5}">
                      <a16:colId xmlns:a16="http://schemas.microsoft.com/office/drawing/2014/main" val="3397219088"/>
                    </a:ext>
                  </a:extLst>
                </a:gridCol>
              </a:tblGrid>
              <a:tr h="813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jednostki efektów kształcenia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Efekt kształcenia  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Liczba godzin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Kryteria weryfikacji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Grupowanie efektów kształcenia w zajęcia -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- Nazwa zajęć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35456"/>
                  </a:ext>
                </a:extLst>
              </a:tr>
              <a:tr h="262228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Np. MED.03.2.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Podstawy opieki nad osobą chorą i niesamodzielną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MED.03.2.1)</a:t>
                      </a:r>
                      <a:r>
                        <a:rPr lang="pl-PL" dirty="0"/>
                        <a:t> przedstawia prawno-etyczne podstawy wykonywania zawodu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 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1) omawia zasady etyki zawodowej oraz cechy, jakie powinna posiadać osoba wykonująca dany zawód </a:t>
                      </a:r>
                    </a:p>
                    <a:p>
                      <a:pPr algn="l"/>
                      <a:r>
                        <a:rPr lang="pl-PL" dirty="0"/>
                        <a:t>2) wymienia kompetencje zawodowe wynikające z przepisów prawa </a:t>
                      </a:r>
                    </a:p>
                    <a:p>
                      <a:pPr algn="l"/>
                      <a:r>
                        <a:rPr lang="pl-PL" dirty="0"/>
                        <a:t>3) wymienia prawa pacjenta wynikające z przepisów prawa</a:t>
                      </a:r>
                    </a:p>
                    <a:p>
                      <a:pPr algn="l"/>
                      <a:r>
                        <a:rPr lang="pl-PL" dirty="0"/>
                        <a:t>4) przestrzega przepisów dotyczących praw pacjenta, ochrony danych osobowych, w tym danych wrażliwych, w związku z realizacją zadań zawodowych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Np. </a:t>
                      </a: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OPIEKA NAD OSOBĄ CHORĄ I NIESAMODZIELNĄ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66945"/>
                  </a:ext>
                </a:extLst>
              </a:tr>
              <a:tr h="195990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MED.03.2.2</a:t>
                      </a:r>
                      <a:r>
                        <a:rPr lang="pl-PL" dirty="0"/>
                        <a:t>) opisuje system ochrony zdrowia i pomocy społecznej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pl-PL" dirty="0"/>
                        <a:t>1) opisuje główne podmioty opieki zdrowotnej udzielające świadczeń przeznaczonych dla osoby chorej i niesamodzielnej…………,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dirty="0"/>
                        <a:t>2) wyjaśnia finansowanie systemu ochrony zdrowia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dirty="0"/>
                        <a:t>3) opisuje główne formy organizacyjne pomocy społecznej…………….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25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339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20042-98C9-4345-B287-0C82B8B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</a:rPr>
              <a:t>Tabela 1b. </a:t>
            </a:r>
            <a:r>
              <a:rPr lang="pl-PL" sz="1800" b="0" dirty="0">
                <a:solidFill>
                  <a:srgbClr val="000000"/>
                </a:solidFill>
              </a:rPr>
              <a:t>P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rzykładowe przyporządkowanie efektów kształcenia wraz z kryteriami weryfikacji do poszczególnych zajęć edukacyjnych (przedmiotów)</a:t>
            </a:r>
            <a:endParaRPr lang="pl-PL" sz="1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FC22ED-A64C-4B27-9679-01317B99F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6735079-D7E5-45F6-AD09-6DCF4C97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54515"/>
              </p:ext>
            </p:extLst>
          </p:nvPr>
        </p:nvGraphicFramePr>
        <p:xfrm>
          <a:off x="609600" y="1097279"/>
          <a:ext cx="10972799" cy="5231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018438075"/>
                    </a:ext>
                  </a:extLst>
                </a:gridCol>
                <a:gridCol w="2992253">
                  <a:extLst>
                    <a:ext uri="{9D8B030D-6E8A-4147-A177-3AD203B41FA5}">
                      <a16:colId xmlns:a16="http://schemas.microsoft.com/office/drawing/2014/main" val="3328035915"/>
                    </a:ext>
                  </a:extLst>
                </a:gridCol>
                <a:gridCol w="2941451">
                  <a:extLst>
                    <a:ext uri="{9D8B030D-6E8A-4147-A177-3AD203B41FA5}">
                      <a16:colId xmlns:a16="http://schemas.microsoft.com/office/drawing/2014/main" val="2214020001"/>
                    </a:ext>
                  </a:extLst>
                </a:gridCol>
                <a:gridCol w="2295895">
                  <a:extLst>
                    <a:ext uri="{9D8B030D-6E8A-4147-A177-3AD203B41FA5}">
                      <a16:colId xmlns:a16="http://schemas.microsoft.com/office/drawing/2014/main" val="3902536115"/>
                    </a:ext>
                  </a:extLst>
                </a:gridCol>
              </a:tblGrid>
              <a:tr h="69669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ZAJĘCIA EDUKACYJNE (PRZEDMIOT)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EFEKT KSZTAŁCENIA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KRYTERIA WERYFIKACJI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PLANOWANA LICZBA GODZIN NA REALIZACJĘ EFEKTU KSZTAŁCENIA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9152"/>
                  </a:ext>
                </a:extLst>
              </a:tr>
              <a:tr h="2314694">
                <a:tc>
                  <a:txBody>
                    <a:bodyPr/>
                    <a:lstStyle/>
                    <a:p>
                      <a:pPr algn="l"/>
                      <a:r>
                        <a:rPr lang="pl-P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Pracownia zabiegów pielęgnacyjnych i czynności opiekuńczych 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4)</a:t>
                      </a:r>
                      <a:r>
                        <a:rPr lang="pl-PL" dirty="0"/>
                        <a:t> określa zagrożenia związane z występowaniem szkodliwych czynników w środowisku 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pl-PL" dirty="0"/>
                        <a:t>1) wymienia czynniki ryzyka na stanowisku pracy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dirty="0"/>
                        <a:t>2) wymienia środki czyszczące, dezynfekcyjne i sterylizujące, zawierające substancje szkodliwe, które mogą uszkadzać skórę, błony śluzowe oraz układ oddechowy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dirty="0"/>
                        <a:t>3) omawia procedury postępowania przeciwdziałającego czynnikom szkodliwym i zagrożeniom w miejscu pracy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26512"/>
                  </a:ext>
                </a:extLst>
              </a:tr>
              <a:tr h="1971777">
                <a:tc>
                  <a:txBody>
                    <a:bodyPr/>
                    <a:lstStyle/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6) </a:t>
                      </a:r>
                      <a:r>
                        <a:rPr lang="pl-PL" dirty="0"/>
                        <a:t>organizuje stanowisko pracy zgodnie z wymaganiami ergonomii, i przepisami prawa dotyczącymi bezpieczeństwa i higieny pracy, ochrony przeciwpożarowej i ochrony środowisk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pl-PL" dirty="0"/>
                        <a:t>1) wyjaśnia zasady organizacji przestrzeni pielęgnacyjnej, takie jak: likwidacja barier architektonicznych oraz czysta, sucha podłoga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dirty="0"/>
                        <a:t>2) określa kryteria warunkujące bezpieczeństwo na stanowisku pracy, takie jak: przestrzeń pielęgnacyjna bez barier, sprzęt wspomagający podnoszenie i przemieszczanie pacjentów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3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0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86C96-A25C-4308-8F15-637E8332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</a:rPr>
              <a:t>Tabela 1b. </a:t>
            </a:r>
            <a:r>
              <a:rPr lang="pl-PL" sz="1800" b="0" dirty="0">
                <a:solidFill>
                  <a:srgbClr val="000000"/>
                </a:solidFill>
              </a:rPr>
              <a:t>P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rzykładowe przyporządkowanie efektów kształcenia wraz z kryteriami weryfikacji do poszczególnych zajęć edukacyjnych (przedmiotów)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95D466-C12D-4771-9EBE-D789C32DC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C0F9059-4EF7-4170-AFA8-DBC98C7AD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59149"/>
              </p:ext>
            </p:extLst>
          </p:nvPr>
        </p:nvGraphicFramePr>
        <p:xfrm>
          <a:off x="609600" y="1106905"/>
          <a:ext cx="10972800" cy="530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532">
                  <a:extLst>
                    <a:ext uri="{9D8B030D-6E8A-4147-A177-3AD203B41FA5}">
                      <a16:colId xmlns:a16="http://schemas.microsoft.com/office/drawing/2014/main" val="548753513"/>
                    </a:ext>
                  </a:extLst>
                </a:gridCol>
                <a:gridCol w="1119293">
                  <a:extLst>
                    <a:ext uri="{9D8B030D-6E8A-4147-A177-3AD203B41FA5}">
                      <a16:colId xmlns:a16="http://schemas.microsoft.com/office/drawing/2014/main" val="557060646"/>
                    </a:ext>
                  </a:extLst>
                </a:gridCol>
                <a:gridCol w="3830658">
                  <a:extLst>
                    <a:ext uri="{9D8B030D-6E8A-4147-A177-3AD203B41FA5}">
                      <a16:colId xmlns:a16="http://schemas.microsoft.com/office/drawing/2014/main" val="1886544746"/>
                    </a:ext>
                  </a:extLst>
                </a:gridCol>
                <a:gridCol w="1365662">
                  <a:extLst>
                    <a:ext uri="{9D8B030D-6E8A-4147-A177-3AD203B41FA5}">
                      <a16:colId xmlns:a16="http://schemas.microsoft.com/office/drawing/2014/main" val="2896195455"/>
                    </a:ext>
                  </a:extLst>
                </a:gridCol>
                <a:gridCol w="1332582">
                  <a:extLst>
                    <a:ext uri="{9D8B030D-6E8A-4147-A177-3AD203B41FA5}">
                      <a16:colId xmlns:a16="http://schemas.microsoft.com/office/drawing/2014/main" val="2455819407"/>
                    </a:ext>
                  </a:extLst>
                </a:gridCol>
                <a:gridCol w="1272073">
                  <a:extLst>
                    <a:ext uri="{9D8B030D-6E8A-4147-A177-3AD203B41FA5}">
                      <a16:colId xmlns:a16="http://schemas.microsoft.com/office/drawing/2014/main" val="2977380404"/>
                    </a:ext>
                  </a:extLst>
                </a:gridCol>
              </a:tblGrid>
              <a:tr h="22265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Efekty kształcenia z danej jednostki efektów </a:t>
                      </a:r>
                      <a:r>
                        <a:rPr lang="pl-PL" sz="1200" b="0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Łączna liczba godzin </a:t>
                      </a:r>
                      <a:r>
                        <a:rPr lang="pl-PL" sz="1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przeznaczo-nych</a:t>
                      </a: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na efekt kształcenia </a:t>
                      </a:r>
                      <a:r>
                        <a:rPr lang="pl-PL" sz="1200" b="0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(w ramach różnych zajęć)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Kryteria weryfikacji poszczególnych efektów </a:t>
                      </a:r>
                      <a:endParaRPr lang="pl-PL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1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r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Opieka nad osobą chorą i niesamodzielną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2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r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Pracownia zabiegów pielęgnacyjnych i czynności opiekuńczych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Nazwa zajęć 3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r"/>
                      <a:r>
                        <a:rPr lang="pl-PL" dirty="0"/>
                        <a:t>Praktyka zawodowa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94034"/>
                  </a:ext>
                </a:extLst>
              </a:tr>
              <a:tr h="338648">
                <a:tc>
                  <a:txBody>
                    <a:bodyPr/>
                    <a:lstStyle/>
                    <a:p>
                      <a:r>
                        <a:rPr lang="pl-P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10158"/>
                  </a:ext>
                </a:extLst>
              </a:tr>
              <a:tr h="1870332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MED.03.1.6) organizuje stanowisko pracy zgodnie z wymaganiami ergonomii oraz przepisami dotyczącymi bezpieczeństwa i higieny pracy, ochrony przeciwpożarowej i ochrony środowiska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1)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wyjaśnia zasady organizacji przestrzeni pielęgnacyjnej, takie jak: likwidacja barier architektonicznych oraz czysta sucha podłoga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	</a:t>
                      </a:r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62051"/>
                  </a:ext>
                </a:extLst>
              </a:tr>
              <a:tr h="67785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3) </a:t>
                      </a: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dobiera wyposażenie i sprzęt do stanowiska pracy, takie jak: łóżko z regulowaną wysokością i oprzyrządowaniem, sprzęt wspomagający podnoszenie i przemieszczanie pacjentów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1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425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F0"/>
      </a:accent1>
      <a:accent2>
        <a:srgbClr val="1B3048"/>
      </a:accent2>
      <a:accent3>
        <a:srgbClr val="FFC000"/>
      </a:accent3>
      <a:accent4>
        <a:srgbClr val="4CADC5"/>
      </a:accent4>
      <a:accent5>
        <a:srgbClr val="31859B"/>
      </a:accent5>
      <a:accent6>
        <a:srgbClr val="FF9933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0F0"/>
      </a:accent1>
      <a:accent2>
        <a:srgbClr val="1B3048"/>
      </a:accent2>
      <a:accent3>
        <a:srgbClr val="FFC000"/>
      </a:accent3>
      <a:accent4>
        <a:srgbClr val="4CADC5"/>
      </a:accent4>
      <a:accent5>
        <a:srgbClr val="31859B"/>
      </a:accent5>
      <a:accent6>
        <a:srgbClr val="FF9933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0EAD392AC90478A89A52AEAE8B094" ma:contentTypeVersion="9" ma:contentTypeDescription="Utwórz nowy dokument." ma:contentTypeScope="" ma:versionID="a6665b2ba889cb9fca9c42a3ab01ada7">
  <xsd:schema xmlns:xsd="http://www.w3.org/2001/XMLSchema" xmlns:xs="http://www.w3.org/2001/XMLSchema" xmlns:p="http://schemas.microsoft.com/office/2006/metadata/properties" xmlns:ns2="f1ed9040-21de-42eb-b35a-9fd9be6b34a0" xmlns:ns3="bc36dfa0-7ac2-4be3-a3d4-06d8af752c56" targetNamespace="http://schemas.microsoft.com/office/2006/metadata/properties" ma:root="true" ma:fieldsID="a5ad2505c1372f3d48f36b13b1cd332d" ns2:_="" ns3:_="">
    <xsd:import namespace="f1ed9040-21de-42eb-b35a-9fd9be6b34a0"/>
    <xsd:import namespace="bc36dfa0-7ac2-4be3-a3d4-06d8af752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d9040-21de-42eb-b35a-9fd9be6b3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6dfa0-7ac2-4be3-a3d4-06d8af752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CECEF-4BA7-430A-83AF-76DECA573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ed9040-21de-42eb-b35a-9fd9be6b34a0"/>
    <ds:schemaRef ds:uri="bc36dfa0-7ac2-4be3-a3d4-06d8af752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80B26C-FE44-4726-BC6A-B9027A82A061}">
  <ds:schemaRefs>
    <ds:schemaRef ds:uri="http://purl.org/dc/terms/"/>
    <ds:schemaRef ds:uri="http://purl.org/dc/dcmitype/"/>
    <ds:schemaRef ds:uri="f1ed9040-21de-42eb-b35a-9fd9be6b34a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c36dfa0-7ac2-4be3-a3d4-06d8af752c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9B2530-CDFA-496D-A87A-C215FA3335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1626</Words>
  <Application>Microsoft Office PowerPoint</Application>
  <PresentationFormat>Panoramiczny</PresentationFormat>
  <Paragraphs>225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</vt:lpstr>
      <vt:lpstr>MS Mincho</vt:lpstr>
      <vt:lpstr>Times New Roman</vt:lpstr>
      <vt:lpstr>Wingdings</vt:lpstr>
      <vt:lpstr>Motyw pakietu Office</vt:lpstr>
      <vt:lpstr>Umiejętność konstruowania programów kształcenia w zawodzie uwzględniających możliwość pełnej realizacji podstawy programowej</vt:lpstr>
      <vt:lpstr>Prezentacja programu PowerPoint</vt:lpstr>
      <vt:lpstr>Prezentacja programu PowerPoint</vt:lpstr>
      <vt:lpstr>Podstawy prawne</vt:lpstr>
      <vt:lpstr>Podstawa programowa, a program nauczania</vt:lpstr>
      <vt:lpstr>Od czego zacząć?</vt:lpstr>
      <vt:lpstr>Tabela 1 a. Grupowanie efektów kształcenia w zajęcia i nadawanie nazw tym zajęciom  Nazwa kwalifikacji: (MED.03. Świadczenie usług pielęgnacyjno – opiekuńczych osobie chorej i niesamodzielnej)</vt:lpstr>
      <vt:lpstr>Tabela 1b. Przykładowe przyporządkowanie efektów kształcenia wraz z kryteriami weryfikacji do poszczególnych zajęć edukacyjnych (przedmiotów)</vt:lpstr>
      <vt:lpstr>Tabela 1b. Przykładowe przyporządkowanie efektów kształcenia wraz z kryteriami weryfikacji do poszczególnych zajęć edukacyjnych (przedmiotów)</vt:lpstr>
      <vt:lpstr>II. Etapy konstrukcji programu nauczania zawodu  </vt:lpstr>
      <vt:lpstr>Program nauczania zawodu powinien zawierać</vt:lpstr>
      <vt:lpstr>Prezentacja programu PowerPoint</vt:lpstr>
      <vt:lpstr>Etapy konstruowania planu nauczania zawodu i tygodniowego rozkładu zajęć   </vt:lpstr>
      <vt:lpstr>Określenie liczby godzin poszczególnych zajęć </vt:lpstr>
      <vt:lpstr>Tabela 3. Plan nauczania zawodu </vt:lpstr>
      <vt:lpstr>Programy poszczególnych zajęć - przykład celów ogólnych i celów operacyjnych</vt:lpstr>
      <vt:lpstr>Materiał nauczania</vt:lpstr>
      <vt:lpstr>Procedury osiągania celów kształcenia </vt:lpstr>
      <vt:lpstr>III. PROPOZYCJA SPOSOBU EWALUACJI PROGRAMU NAUCZANIA ZAWODU (karta ewaluacji)</vt:lpstr>
      <vt:lpstr>ZALECANA LITERATURA DO ZAWODU</vt:lpstr>
      <vt:lpstr>Projekty programów nauczania zawodu 2019 ORE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w zakresie doradztwa zawodowego  w przedszkolu i edukacji wczesnoszkolnej</dc:title>
  <dc:creator>Łukasz</dc:creator>
  <cp:lastModifiedBy>Agnieszka Popławska</cp:lastModifiedBy>
  <cp:revision>283</cp:revision>
  <cp:lastPrinted>2021-02-02T07:31:45Z</cp:lastPrinted>
  <dcterms:modified xsi:type="dcterms:W3CDTF">2021-02-10T08:53:37Z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0x010100BC90EAD392AC90478A89A52AEAE8B094</vt:lpwstr>
  </property>
</Properties>
</file>