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5" r:id="rId2"/>
  </p:sldMasterIdLst>
  <p:notesMasterIdLst>
    <p:notesMasterId r:id="rId38"/>
  </p:notesMasterIdLst>
  <p:handoutMasterIdLst>
    <p:handoutMasterId r:id="rId39"/>
  </p:handoutMasterIdLst>
  <p:sldIdLst>
    <p:sldId id="510" r:id="rId3"/>
    <p:sldId id="535" r:id="rId4"/>
    <p:sldId id="505" r:id="rId5"/>
    <p:sldId id="458" r:id="rId6"/>
    <p:sldId id="498" r:id="rId7"/>
    <p:sldId id="500" r:id="rId8"/>
    <p:sldId id="506" r:id="rId9"/>
    <p:sldId id="438" r:id="rId10"/>
    <p:sldId id="507" r:id="rId11"/>
    <p:sldId id="508" r:id="rId12"/>
    <p:sldId id="509" r:id="rId13"/>
    <p:sldId id="522" r:id="rId14"/>
    <p:sldId id="380" r:id="rId15"/>
    <p:sldId id="533" r:id="rId16"/>
    <p:sldId id="511" r:id="rId17"/>
    <p:sldId id="512" r:id="rId18"/>
    <p:sldId id="513" r:id="rId19"/>
    <p:sldId id="515" r:id="rId20"/>
    <p:sldId id="518" r:id="rId21"/>
    <p:sldId id="399" r:id="rId22"/>
    <p:sldId id="519" r:id="rId23"/>
    <p:sldId id="520" r:id="rId24"/>
    <p:sldId id="521" r:id="rId25"/>
    <p:sldId id="524" r:id="rId26"/>
    <p:sldId id="257" r:id="rId27"/>
    <p:sldId id="259" r:id="rId28"/>
    <p:sldId id="260" r:id="rId29"/>
    <p:sldId id="261" r:id="rId30"/>
    <p:sldId id="525" r:id="rId31"/>
    <p:sldId id="354" r:id="rId32"/>
    <p:sldId id="347" r:id="rId33"/>
    <p:sldId id="527" r:id="rId34"/>
    <p:sldId id="531" r:id="rId35"/>
    <p:sldId id="353" r:id="rId36"/>
    <p:sldId id="532" r:id="rId37"/>
  </p:sldIdLst>
  <p:sldSz cx="9144000" cy="5143500" type="screen16x9"/>
  <p:notesSz cx="6810375" cy="99425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61"/>
    <a:srgbClr val="FEBF48"/>
    <a:srgbClr val="1C0759"/>
    <a:srgbClr val="C95D87"/>
    <a:srgbClr val="8AC19D"/>
    <a:srgbClr val="A975B2"/>
    <a:srgbClr val="24C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9" autoAdjust="0"/>
    <p:restoredTop sz="93979" autoAdjust="0"/>
  </p:normalViewPr>
  <p:slideViewPr>
    <p:cSldViewPr>
      <p:cViewPr varScale="1">
        <p:scale>
          <a:sx n="60" d="100"/>
          <a:sy n="60" d="100"/>
        </p:scale>
        <p:origin x="804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4056" y="-10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C2AF6-AA70-4456-B92C-F3D7833582D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0DA6AC0-EEAB-4BB2-B3D9-070E555CE945}">
      <dgm:prSet phldrT="[Tekst]"/>
      <dgm:spPr>
        <a:solidFill>
          <a:srgbClr val="FF0016"/>
        </a:solidFill>
      </dgm:spPr>
      <dgm:t>
        <a:bodyPr/>
        <a:lstStyle/>
        <a:p>
          <a:r>
            <a:rPr lang="pl-PL" dirty="0"/>
            <a:t>szkolenia ogólne z tematyki dotyczącej edukacji zdalnej</a:t>
          </a:r>
        </a:p>
      </dgm:t>
    </dgm:pt>
    <dgm:pt modelId="{CF310C19-A9E2-49C9-9419-393ACBE80C11}" type="parTrans" cxnId="{1AF1C92B-3137-40E4-A6AC-8941246C6252}">
      <dgm:prSet/>
      <dgm:spPr/>
      <dgm:t>
        <a:bodyPr/>
        <a:lstStyle/>
        <a:p>
          <a:endParaRPr lang="pl-PL"/>
        </a:p>
      </dgm:t>
    </dgm:pt>
    <dgm:pt modelId="{D0C5057E-8197-4AF2-8ED7-39ECB65C3A8D}" type="sibTrans" cxnId="{1AF1C92B-3137-40E4-A6AC-8941246C6252}">
      <dgm:prSet/>
      <dgm:spPr/>
      <dgm:t>
        <a:bodyPr/>
        <a:lstStyle/>
        <a:p>
          <a:endParaRPr lang="pl-PL"/>
        </a:p>
      </dgm:t>
    </dgm:pt>
    <dgm:pt modelId="{7A283A1D-613B-429A-AFD2-1A7F9C0E9CCB}">
      <dgm:prSet phldrT="[Tekst]"/>
      <dgm:spPr>
        <a:solidFill>
          <a:srgbClr val="003096"/>
        </a:solidFill>
      </dgm:spPr>
      <dgm:t>
        <a:bodyPr/>
        <a:lstStyle/>
        <a:p>
          <a:r>
            <a:rPr lang="pl-PL" dirty="0"/>
            <a:t>kursy, szkolenia dla edukatorów z planowania </a:t>
          </a:r>
        </a:p>
        <a:p>
          <a:r>
            <a:rPr lang="pl-PL" dirty="0"/>
            <a:t>i projektowania edukacji zdalnej</a:t>
          </a:r>
        </a:p>
      </dgm:t>
    </dgm:pt>
    <dgm:pt modelId="{6599044C-931C-46B1-BA8D-1DDCC723FE3D}" type="parTrans" cxnId="{CD1BF499-3C7B-43E0-9152-B147D8A95DA3}">
      <dgm:prSet/>
      <dgm:spPr/>
      <dgm:t>
        <a:bodyPr/>
        <a:lstStyle/>
        <a:p>
          <a:endParaRPr lang="pl-PL"/>
        </a:p>
      </dgm:t>
    </dgm:pt>
    <dgm:pt modelId="{1014AA6B-F3C9-4F47-AE68-B375C20B06C1}" type="sibTrans" cxnId="{CD1BF499-3C7B-43E0-9152-B147D8A95DA3}">
      <dgm:prSet/>
      <dgm:spPr/>
      <dgm:t>
        <a:bodyPr/>
        <a:lstStyle/>
        <a:p>
          <a:endParaRPr lang="pl-PL"/>
        </a:p>
      </dgm:t>
    </dgm:pt>
    <dgm:pt modelId="{EDCE5272-2F78-4C90-90F5-002967FC8E22}">
      <dgm:prSet/>
      <dgm:spPr>
        <a:solidFill>
          <a:srgbClr val="003096"/>
        </a:solidFill>
      </dgm:spPr>
      <dgm:t>
        <a:bodyPr/>
        <a:lstStyle/>
        <a:p>
          <a:r>
            <a:rPr lang="pl-PL" dirty="0"/>
            <a:t>opracowanie programów nauczania, podręczników, kursów, warsztatów</a:t>
          </a:r>
        </a:p>
      </dgm:t>
    </dgm:pt>
    <dgm:pt modelId="{A44F827F-37F4-46E9-B0C9-DCC93AB5C636}" type="parTrans" cxnId="{5FDE5EFC-A4C0-4A8C-BDBC-C8B9147275C7}">
      <dgm:prSet/>
      <dgm:spPr/>
      <dgm:t>
        <a:bodyPr/>
        <a:lstStyle/>
        <a:p>
          <a:endParaRPr lang="pl-PL"/>
        </a:p>
      </dgm:t>
    </dgm:pt>
    <dgm:pt modelId="{8526B7F9-7C0E-4B3B-8FBA-EB5084B82601}" type="sibTrans" cxnId="{5FDE5EFC-A4C0-4A8C-BDBC-C8B9147275C7}">
      <dgm:prSet/>
      <dgm:spPr/>
      <dgm:t>
        <a:bodyPr/>
        <a:lstStyle/>
        <a:p>
          <a:endParaRPr lang="pl-PL"/>
        </a:p>
      </dgm:t>
    </dgm:pt>
    <dgm:pt modelId="{AC1DF17A-B5A5-4299-B068-E279388B05C5}">
      <dgm:prSet/>
      <dgm:spPr>
        <a:solidFill>
          <a:srgbClr val="FF0016"/>
        </a:solidFill>
      </dgm:spPr>
      <dgm:t>
        <a:bodyPr/>
        <a:lstStyle/>
        <a:p>
          <a:r>
            <a:rPr lang="pl-PL" dirty="0"/>
            <a:t>szkolenia dla uczestników</a:t>
          </a:r>
        </a:p>
      </dgm:t>
    </dgm:pt>
    <dgm:pt modelId="{E6B74C86-6DA9-4E71-A13D-C8157BE5F9C2}" type="parTrans" cxnId="{8EEB7D73-7288-4FCF-AA51-7694AD52B5E3}">
      <dgm:prSet/>
      <dgm:spPr/>
      <dgm:t>
        <a:bodyPr/>
        <a:lstStyle/>
        <a:p>
          <a:endParaRPr lang="pl-PL"/>
        </a:p>
      </dgm:t>
    </dgm:pt>
    <dgm:pt modelId="{6E994B0C-14B8-4882-843B-B972BC31A898}" type="sibTrans" cxnId="{8EEB7D73-7288-4FCF-AA51-7694AD52B5E3}">
      <dgm:prSet/>
      <dgm:spPr/>
      <dgm:t>
        <a:bodyPr/>
        <a:lstStyle/>
        <a:p>
          <a:endParaRPr lang="pl-PL"/>
        </a:p>
      </dgm:t>
    </dgm:pt>
    <dgm:pt modelId="{5A280C9A-6BED-4070-A3B7-3E93E5D0ED55}" type="pres">
      <dgm:prSet presAssocID="{57CC2AF6-AA70-4456-B92C-F3D7833582D8}" presName="linearFlow" presStyleCnt="0">
        <dgm:presLayoutVars>
          <dgm:dir/>
          <dgm:resizeHandles val="exact"/>
        </dgm:presLayoutVars>
      </dgm:prSet>
      <dgm:spPr/>
    </dgm:pt>
    <dgm:pt modelId="{05FB685D-CDC6-4C48-BB2C-DF9C2224E0E4}" type="pres">
      <dgm:prSet presAssocID="{A0DA6AC0-EEAB-4BB2-B3D9-070E555CE945}" presName="composite" presStyleCnt="0"/>
      <dgm:spPr/>
    </dgm:pt>
    <dgm:pt modelId="{FCBE6322-3F72-4FDE-86A1-F149639D1DA4}" type="pres">
      <dgm:prSet presAssocID="{A0DA6AC0-EEAB-4BB2-B3D9-070E555CE945}" presName="imgShp" presStyleLbl="fgImgPlace1" presStyleIdx="0" presStyleCnt="4" custLinFactX="-46443" custLinFactNeighborX="-100000" custLinFactNeighborY="3661"/>
      <dgm:spPr/>
    </dgm:pt>
    <dgm:pt modelId="{51310662-A09E-4765-A980-2935297ABE4E}" type="pres">
      <dgm:prSet presAssocID="{A0DA6AC0-EEAB-4BB2-B3D9-070E555CE945}" presName="txShp" presStyleLbl="node1" presStyleIdx="0" presStyleCnt="4" custScaleX="143459" custLinFactNeighborX="-2200" custLinFactNeighborY="48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3C9E81-0CB6-4BCA-BB15-445E09FC114F}" type="pres">
      <dgm:prSet presAssocID="{D0C5057E-8197-4AF2-8ED7-39ECB65C3A8D}" presName="spacing" presStyleCnt="0"/>
      <dgm:spPr/>
    </dgm:pt>
    <dgm:pt modelId="{55AB2A9B-0C9F-4E91-AB3D-5B748376D061}" type="pres">
      <dgm:prSet presAssocID="{7A283A1D-613B-429A-AFD2-1A7F9C0E9CCB}" presName="composite" presStyleCnt="0"/>
      <dgm:spPr/>
    </dgm:pt>
    <dgm:pt modelId="{1EBA342A-421A-4B0E-8646-D18BFEC95A18}" type="pres">
      <dgm:prSet presAssocID="{7A283A1D-613B-429A-AFD2-1A7F9C0E9CCB}" presName="imgShp" presStyleLbl="fgImgPlace1" presStyleIdx="1" presStyleCnt="4" custLinFactX="-47458" custLinFactNeighborX="-100000" custLinFactNeighborY="1220"/>
      <dgm:spPr/>
    </dgm:pt>
    <dgm:pt modelId="{736A699C-ED72-47A0-BAC5-B08805A9AAAA}" type="pres">
      <dgm:prSet presAssocID="{7A283A1D-613B-429A-AFD2-1A7F9C0E9CCB}" presName="txShp" presStyleLbl="node1" presStyleIdx="1" presStyleCnt="4" custScaleX="143459" custLinFactNeighborX="-2596" custLinFactNeighborY="40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00CB6A-98ED-4DA8-984F-B4BFAC81CE49}" type="pres">
      <dgm:prSet presAssocID="{1014AA6B-F3C9-4F47-AE68-B375C20B06C1}" presName="spacing" presStyleCnt="0"/>
      <dgm:spPr/>
    </dgm:pt>
    <dgm:pt modelId="{3BDB1864-1D10-43BF-8AD1-95C416C06D47}" type="pres">
      <dgm:prSet presAssocID="{AC1DF17A-B5A5-4299-B068-E279388B05C5}" presName="composite" presStyleCnt="0"/>
      <dgm:spPr/>
    </dgm:pt>
    <dgm:pt modelId="{8487BC6B-A366-4DEC-9D24-4196BC06663E}" type="pres">
      <dgm:prSet presAssocID="{AC1DF17A-B5A5-4299-B068-E279388B05C5}" presName="imgShp" presStyleLbl="fgImgPlace1" presStyleIdx="2" presStyleCnt="4" custScaleX="99993" custScaleY="99993" custLinFactX="-49663" custLinFactNeighborX="-100000" custLinFactNeighborY="2441"/>
      <dgm:spPr/>
    </dgm:pt>
    <dgm:pt modelId="{DCDC5295-DAC2-4D7E-88E9-975E73EC4BAD}" type="pres">
      <dgm:prSet presAssocID="{AC1DF17A-B5A5-4299-B068-E279388B05C5}" presName="txShp" presStyleLbl="node1" presStyleIdx="2" presStyleCnt="4" custScaleX="143459" custLinFactNeighborX="-2596" custLinFactNeighborY="20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6B5C19-EAB3-4446-A467-1142AB745D6F}" type="pres">
      <dgm:prSet presAssocID="{6E994B0C-14B8-4882-843B-B972BC31A898}" presName="spacing" presStyleCnt="0"/>
      <dgm:spPr/>
    </dgm:pt>
    <dgm:pt modelId="{84D3F16B-FB46-4933-AEC4-6C473955991F}" type="pres">
      <dgm:prSet presAssocID="{EDCE5272-2F78-4C90-90F5-002967FC8E22}" presName="composite" presStyleCnt="0"/>
      <dgm:spPr/>
    </dgm:pt>
    <dgm:pt modelId="{25D8625B-751B-4474-870B-F6D49259AEC3}" type="pres">
      <dgm:prSet presAssocID="{EDCE5272-2F78-4C90-90F5-002967FC8E22}" presName="imgShp" presStyleLbl="fgImgPlace1" presStyleIdx="3" presStyleCnt="4" custLinFactX="-49400" custLinFactNeighborX="-100000" custLinFactNeighborY="-2441"/>
      <dgm:spPr/>
    </dgm:pt>
    <dgm:pt modelId="{C749C772-C7AE-40A0-9296-C1D9DFBA1BB8}" type="pres">
      <dgm:prSet presAssocID="{EDCE5272-2F78-4C90-90F5-002967FC8E22}" presName="txShp" presStyleLbl="node1" presStyleIdx="3" presStyleCnt="4" custScaleX="143459" custLinFactNeighborX="-25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CF7112A-B6E4-4293-92F9-60AFEE2D360B}" type="presOf" srcId="{AC1DF17A-B5A5-4299-B068-E279388B05C5}" destId="{DCDC5295-DAC2-4D7E-88E9-975E73EC4BAD}" srcOrd="0" destOrd="0" presId="urn:microsoft.com/office/officeart/2005/8/layout/vList3"/>
    <dgm:cxn modelId="{244F680D-6257-45B0-B439-B9ACBBE61753}" type="presOf" srcId="{EDCE5272-2F78-4C90-90F5-002967FC8E22}" destId="{C749C772-C7AE-40A0-9296-C1D9DFBA1BB8}" srcOrd="0" destOrd="0" presId="urn:microsoft.com/office/officeart/2005/8/layout/vList3"/>
    <dgm:cxn modelId="{63FC7C28-6485-402F-808B-491CDACD145E}" type="presOf" srcId="{57CC2AF6-AA70-4456-B92C-F3D7833582D8}" destId="{5A280C9A-6BED-4070-A3B7-3E93E5D0ED55}" srcOrd="0" destOrd="0" presId="urn:microsoft.com/office/officeart/2005/8/layout/vList3"/>
    <dgm:cxn modelId="{1AF1C92B-3137-40E4-A6AC-8941246C6252}" srcId="{57CC2AF6-AA70-4456-B92C-F3D7833582D8}" destId="{A0DA6AC0-EEAB-4BB2-B3D9-070E555CE945}" srcOrd="0" destOrd="0" parTransId="{CF310C19-A9E2-49C9-9419-393ACBE80C11}" sibTransId="{D0C5057E-8197-4AF2-8ED7-39ECB65C3A8D}"/>
    <dgm:cxn modelId="{8EEB7D73-7288-4FCF-AA51-7694AD52B5E3}" srcId="{57CC2AF6-AA70-4456-B92C-F3D7833582D8}" destId="{AC1DF17A-B5A5-4299-B068-E279388B05C5}" srcOrd="2" destOrd="0" parTransId="{E6B74C86-6DA9-4E71-A13D-C8157BE5F9C2}" sibTransId="{6E994B0C-14B8-4882-843B-B972BC31A898}"/>
    <dgm:cxn modelId="{0FF00AE6-91AD-4792-840E-63738D5E7DB7}" type="presOf" srcId="{A0DA6AC0-EEAB-4BB2-B3D9-070E555CE945}" destId="{51310662-A09E-4765-A980-2935297ABE4E}" srcOrd="0" destOrd="0" presId="urn:microsoft.com/office/officeart/2005/8/layout/vList3"/>
    <dgm:cxn modelId="{5FDE5EFC-A4C0-4A8C-BDBC-C8B9147275C7}" srcId="{57CC2AF6-AA70-4456-B92C-F3D7833582D8}" destId="{EDCE5272-2F78-4C90-90F5-002967FC8E22}" srcOrd="3" destOrd="0" parTransId="{A44F827F-37F4-46E9-B0C9-DCC93AB5C636}" sibTransId="{8526B7F9-7C0E-4B3B-8FBA-EB5084B82601}"/>
    <dgm:cxn modelId="{CD1BF499-3C7B-43E0-9152-B147D8A95DA3}" srcId="{57CC2AF6-AA70-4456-B92C-F3D7833582D8}" destId="{7A283A1D-613B-429A-AFD2-1A7F9C0E9CCB}" srcOrd="1" destOrd="0" parTransId="{6599044C-931C-46B1-BA8D-1DDCC723FE3D}" sibTransId="{1014AA6B-F3C9-4F47-AE68-B375C20B06C1}"/>
    <dgm:cxn modelId="{1FFD4401-568F-49C7-8D95-54C0C0A92118}" type="presOf" srcId="{7A283A1D-613B-429A-AFD2-1A7F9C0E9CCB}" destId="{736A699C-ED72-47A0-BAC5-B08805A9AAAA}" srcOrd="0" destOrd="0" presId="urn:microsoft.com/office/officeart/2005/8/layout/vList3"/>
    <dgm:cxn modelId="{E5DB4DBF-EA7A-41E2-917A-BE1318812387}" type="presParOf" srcId="{5A280C9A-6BED-4070-A3B7-3E93E5D0ED55}" destId="{05FB685D-CDC6-4C48-BB2C-DF9C2224E0E4}" srcOrd="0" destOrd="0" presId="urn:microsoft.com/office/officeart/2005/8/layout/vList3"/>
    <dgm:cxn modelId="{1944D63D-66AC-4137-BA06-6917A7A05116}" type="presParOf" srcId="{05FB685D-CDC6-4C48-BB2C-DF9C2224E0E4}" destId="{FCBE6322-3F72-4FDE-86A1-F149639D1DA4}" srcOrd="0" destOrd="0" presId="urn:microsoft.com/office/officeart/2005/8/layout/vList3"/>
    <dgm:cxn modelId="{F4231F5A-B0F1-42BB-87D3-8AA73B36129C}" type="presParOf" srcId="{05FB685D-CDC6-4C48-BB2C-DF9C2224E0E4}" destId="{51310662-A09E-4765-A980-2935297ABE4E}" srcOrd="1" destOrd="0" presId="urn:microsoft.com/office/officeart/2005/8/layout/vList3"/>
    <dgm:cxn modelId="{7F0CED8E-9FAC-4067-8C5C-EA0D99710941}" type="presParOf" srcId="{5A280C9A-6BED-4070-A3B7-3E93E5D0ED55}" destId="{3A3C9E81-0CB6-4BCA-BB15-445E09FC114F}" srcOrd="1" destOrd="0" presId="urn:microsoft.com/office/officeart/2005/8/layout/vList3"/>
    <dgm:cxn modelId="{3A19FF45-F124-4B17-BFF8-69AAB0D107EC}" type="presParOf" srcId="{5A280C9A-6BED-4070-A3B7-3E93E5D0ED55}" destId="{55AB2A9B-0C9F-4E91-AB3D-5B748376D061}" srcOrd="2" destOrd="0" presId="urn:microsoft.com/office/officeart/2005/8/layout/vList3"/>
    <dgm:cxn modelId="{24C371E3-8EE9-4480-BBDB-BB7632ADC734}" type="presParOf" srcId="{55AB2A9B-0C9F-4E91-AB3D-5B748376D061}" destId="{1EBA342A-421A-4B0E-8646-D18BFEC95A18}" srcOrd="0" destOrd="0" presId="urn:microsoft.com/office/officeart/2005/8/layout/vList3"/>
    <dgm:cxn modelId="{25383FD6-1946-4192-8627-925D816FD612}" type="presParOf" srcId="{55AB2A9B-0C9F-4E91-AB3D-5B748376D061}" destId="{736A699C-ED72-47A0-BAC5-B08805A9AAAA}" srcOrd="1" destOrd="0" presId="urn:microsoft.com/office/officeart/2005/8/layout/vList3"/>
    <dgm:cxn modelId="{B8BEA70B-EFD9-49D6-BFEC-8684DDC6BAB7}" type="presParOf" srcId="{5A280C9A-6BED-4070-A3B7-3E93E5D0ED55}" destId="{0000CB6A-98ED-4DA8-984F-B4BFAC81CE49}" srcOrd="3" destOrd="0" presId="urn:microsoft.com/office/officeart/2005/8/layout/vList3"/>
    <dgm:cxn modelId="{2DE05D66-8C27-4712-A28F-E79D20061E20}" type="presParOf" srcId="{5A280C9A-6BED-4070-A3B7-3E93E5D0ED55}" destId="{3BDB1864-1D10-43BF-8AD1-95C416C06D47}" srcOrd="4" destOrd="0" presId="urn:microsoft.com/office/officeart/2005/8/layout/vList3"/>
    <dgm:cxn modelId="{F383E2D4-4551-47ED-A821-EFBE886C95ED}" type="presParOf" srcId="{3BDB1864-1D10-43BF-8AD1-95C416C06D47}" destId="{8487BC6B-A366-4DEC-9D24-4196BC06663E}" srcOrd="0" destOrd="0" presId="urn:microsoft.com/office/officeart/2005/8/layout/vList3"/>
    <dgm:cxn modelId="{FF3F4B42-122D-4EE6-842B-64EB1CAFA699}" type="presParOf" srcId="{3BDB1864-1D10-43BF-8AD1-95C416C06D47}" destId="{DCDC5295-DAC2-4D7E-88E9-975E73EC4BAD}" srcOrd="1" destOrd="0" presId="urn:microsoft.com/office/officeart/2005/8/layout/vList3"/>
    <dgm:cxn modelId="{45453507-CD9D-4892-B72F-3F7845335192}" type="presParOf" srcId="{5A280C9A-6BED-4070-A3B7-3E93E5D0ED55}" destId="{2B6B5C19-EAB3-4446-A467-1142AB745D6F}" srcOrd="5" destOrd="0" presId="urn:microsoft.com/office/officeart/2005/8/layout/vList3"/>
    <dgm:cxn modelId="{A8EAE55D-92D4-48D8-B5BE-96B44330E9DB}" type="presParOf" srcId="{5A280C9A-6BED-4070-A3B7-3E93E5D0ED55}" destId="{84D3F16B-FB46-4933-AEC4-6C473955991F}" srcOrd="6" destOrd="0" presId="urn:microsoft.com/office/officeart/2005/8/layout/vList3"/>
    <dgm:cxn modelId="{C863539F-485A-4E6A-9B61-CEDD401B7176}" type="presParOf" srcId="{84D3F16B-FB46-4933-AEC4-6C473955991F}" destId="{25D8625B-751B-4474-870B-F6D49259AEC3}" srcOrd="0" destOrd="0" presId="urn:microsoft.com/office/officeart/2005/8/layout/vList3"/>
    <dgm:cxn modelId="{0B5BEC21-92E2-4AC4-890C-C378A1E19E00}" type="presParOf" srcId="{84D3F16B-FB46-4933-AEC4-6C473955991F}" destId="{C749C772-C7AE-40A0-9296-C1D9DFBA1B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10662-A09E-4765-A980-2935297ABE4E}">
      <dsp:nvSpPr>
        <dsp:cNvPr id="0" name=""/>
        <dsp:cNvSpPr/>
      </dsp:nvSpPr>
      <dsp:spPr>
        <a:xfrm rot="10800000">
          <a:off x="71064" y="32793"/>
          <a:ext cx="8100959" cy="653523"/>
        </a:xfrm>
        <a:prstGeom prst="homePlate">
          <a:avLst/>
        </a:prstGeom>
        <a:solidFill>
          <a:srgbClr val="FF001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8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szkolenia ogólne z tematyki dotyczącej edukacji zdalnej</a:t>
          </a:r>
        </a:p>
      </dsp:txBody>
      <dsp:txXfrm rot="10800000">
        <a:off x="234445" y="32793"/>
        <a:ext cx="7937578" cy="653523"/>
      </dsp:txXfrm>
    </dsp:sp>
    <dsp:sp modelId="{FCBE6322-3F72-4FDE-86A1-F149639D1DA4}">
      <dsp:nvSpPr>
        <dsp:cNvPr id="0" name=""/>
        <dsp:cNvSpPr/>
      </dsp:nvSpPr>
      <dsp:spPr>
        <a:xfrm>
          <a:off x="138532" y="24820"/>
          <a:ext cx="653523" cy="6535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A699C-ED72-47A0-BAC5-B08805A9AAAA}">
      <dsp:nvSpPr>
        <dsp:cNvPr id="0" name=""/>
        <dsp:cNvSpPr/>
      </dsp:nvSpPr>
      <dsp:spPr>
        <a:xfrm rot="10800000">
          <a:off x="48702" y="862318"/>
          <a:ext cx="8100959" cy="653523"/>
        </a:xfrm>
        <a:prstGeom prst="homePlate">
          <a:avLst/>
        </a:prstGeom>
        <a:solidFill>
          <a:srgbClr val="0030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8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kursy, szkolenia dla edukatorów z planowania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i projektowania edukacji zdalnej</a:t>
          </a:r>
        </a:p>
      </dsp:txBody>
      <dsp:txXfrm rot="10800000">
        <a:off x="212083" y="862318"/>
        <a:ext cx="7937578" cy="653523"/>
      </dsp:txXfrm>
    </dsp:sp>
    <dsp:sp modelId="{1EBA342A-421A-4B0E-8646-D18BFEC95A18}">
      <dsp:nvSpPr>
        <dsp:cNvPr id="0" name=""/>
        <dsp:cNvSpPr/>
      </dsp:nvSpPr>
      <dsp:spPr>
        <a:xfrm>
          <a:off x="131899" y="843909"/>
          <a:ext cx="653523" cy="6535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C5295-DAC2-4D7E-88E9-975E73EC4BAD}">
      <dsp:nvSpPr>
        <dsp:cNvPr id="0" name=""/>
        <dsp:cNvSpPr/>
      </dsp:nvSpPr>
      <dsp:spPr>
        <a:xfrm rot="10800000">
          <a:off x="48702" y="1684165"/>
          <a:ext cx="8100959" cy="653523"/>
        </a:xfrm>
        <a:prstGeom prst="homePlate">
          <a:avLst/>
        </a:prstGeom>
        <a:solidFill>
          <a:srgbClr val="FF001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8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szkolenia dla uczestników</a:t>
          </a:r>
        </a:p>
      </dsp:txBody>
      <dsp:txXfrm rot="10800000">
        <a:off x="212083" y="1684165"/>
        <a:ext cx="7937578" cy="653523"/>
      </dsp:txXfrm>
    </dsp:sp>
    <dsp:sp modelId="{8487BC6B-A366-4DEC-9D24-4196BC06663E}">
      <dsp:nvSpPr>
        <dsp:cNvPr id="0" name=""/>
        <dsp:cNvSpPr/>
      </dsp:nvSpPr>
      <dsp:spPr>
        <a:xfrm>
          <a:off x="117512" y="1686952"/>
          <a:ext cx="653478" cy="6534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9C772-C7AE-40A0-9296-C1D9DFBA1BB8}">
      <dsp:nvSpPr>
        <dsp:cNvPr id="0" name=""/>
        <dsp:cNvSpPr/>
      </dsp:nvSpPr>
      <dsp:spPr>
        <a:xfrm rot="10800000">
          <a:off x="48702" y="2506017"/>
          <a:ext cx="8100959" cy="653523"/>
        </a:xfrm>
        <a:prstGeom prst="homePlate">
          <a:avLst/>
        </a:prstGeom>
        <a:solidFill>
          <a:srgbClr val="0030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8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opracowanie programów nauczania, podręczników, kursów, warsztatów</a:t>
          </a:r>
        </a:p>
      </dsp:txBody>
      <dsp:txXfrm rot="10800000">
        <a:off x="212083" y="2506017"/>
        <a:ext cx="7937578" cy="653523"/>
      </dsp:txXfrm>
    </dsp:sp>
    <dsp:sp modelId="{25D8625B-751B-4474-870B-F6D49259AEC3}">
      <dsp:nvSpPr>
        <dsp:cNvPr id="0" name=""/>
        <dsp:cNvSpPr/>
      </dsp:nvSpPr>
      <dsp:spPr>
        <a:xfrm>
          <a:off x="119208" y="2490065"/>
          <a:ext cx="653523" cy="6535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2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7637" y="1"/>
            <a:ext cx="2951162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5A5E-7315-4966-897E-2161F0BF4DEC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2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7637" y="9443662"/>
            <a:ext cx="2951162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19FE-243D-440D-A32F-A126DA0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9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2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2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80F56-409C-417E-9B4D-E9AC16BDA5DE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2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344E2-4D1A-48E5-877A-2666762B99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25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ntocometa.org/home/chi-siamo/organizzazione/cometa-formazione/" TargetMode="External"/><Relationship Id="rId7" Type="http://schemas.openxmlformats.org/officeDocument/2006/relationships/hyperlink" Target="https://www.youtube.com/watch?v=X9Z8mf1FIq8&amp;list=UUbDA2WyB5PbgzusevEy4HBQ&amp;index=2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WfLzniE5Si0&amp;list=UUbDA2WyB5PbgzusevEy4HBQ&amp;index=19" TargetMode="External"/><Relationship Id="rId5" Type="http://schemas.openxmlformats.org/officeDocument/2006/relationships/hyperlink" Target="http://cdzdm.pl/" TargetMode="External"/><Relationship Id="rId4" Type="http://schemas.openxmlformats.org/officeDocument/2006/relationships/hyperlink" Target="http://www.ppt.vrsa.lt/start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smusproject.pl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44E2-4D1A-48E5-877A-2666762B99F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56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http://spoldzielnie.org/new,764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Projekt </a:t>
            </a:r>
            <a:r>
              <a:rPr lang="pl-PL" i="1" dirty="0"/>
              <a:t>Trio to </a:t>
            </a:r>
            <a:r>
              <a:rPr lang="pl-PL" i="1" dirty="0" err="1"/>
              <a:t>success</a:t>
            </a:r>
            <a:r>
              <a:rPr lang="pl-PL" i="1" dirty="0"/>
              <a:t> </a:t>
            </a:r>
            <a:r>
              <a:rPr lang="pl-PL" dirty="0"/>
              <a:t>realizowany był od 1 listopada 2015 roku do 31 października 2017 roku. Przez ten czas wspólnie z partnerami: </a:t>
            </a:r>
            <a:r>
              <a:rPr lang="pl-PL" dirty="0" err="1">
                <a:hlinkClick r:id="rId3"/>
              </a:rPr>
              <a:t>Cometą</a:t>
            </a:r>
            <a:r>
              <a:rPr lang="pl-PL" dirty="0">
                <a:hlinkClick r:id="rId3"/>
              </a:rPr>
              <a:t> </a:t>
            </a:r>
            <a:r>
              <a:rPr lang="pl-PL" dirty="0" err="1">
                <a:hlinkClick r:id="rId3"/>
              </a:rPr>
              <a:t>Formazione</a:t>
            </a:r>
            <a:r>
              <a:rPr lang="pl-PL" dirty="0"/>
              <a:t> z Włoch, </a:t>
            </a:r>
            <a:r>
              <a:rPr lang="pl-PL" dirty="0">
                <a:hlinkClick r:id="rId4"/>
              </a:rPr>
              <a:t>Poradnią – Psychologiczno-Pedagogiczną r. wileńskiego</a:t>
            </a:r>
            <a:r>
              <a:rPr lang="pl-PL" dirty="0"/>
              <a:t> oraz</a:t>
            </a:r>
            <a:r>
              <a:rPr lang="pl-PL" dirty="0">
                <a:hlinkClick r:id="rId5"/>
              </a:rPr>
              <a:t> Centrum Doradztwa Zawodowego dla Młodzieży</a:t>
            </a:r>
            <a:r>
              <a:rPr lang="pl-PL" dirty="0"/>
              <a:t> z Polski pracowano nad poprawą jakości kształcenia zawodowego. Rezultatem prac są cztery publikacje oraz film instruktażowy, dostępne w czterech językach (język polski, włoski, litewski i angielski).  Powstały nowe rozwiązania w zakresie metod nauczania opartych na pracy, kształcenia kompetencji miękkich i włączania ekonomii społecznej w proces kształcenia.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/>
              <a:t>Dostępne </a:t>
            </a:r>
            <a:r>
              <a:rPr lang="pl-PL" dirty="0"/>
              <a:t>materiały</a:t>
            </a:r>
            <a:r>
              <a:rPr lang="pl-PL" baseline="0" dirty="0"/>
              <a:t> video :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Cały film (kompilacja wszystkich filmów instruktażowych): </a:t>
            </a:r>
          </a:p>
          <a:p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https://www.youtube.com/watch?v=WfLzniE5Si0&amp;list=UUbDA2WyB5PbgzusevEy4HBQ&amp;index=19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jeden z filmów w wersji skróconej: </a:t>
            </a:r>
          </a:p>
          <a:p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https://www.youtube.com/watch?v=X9Z8mf1FIq8&amp;list=UUbDA2WyB5PbgzusevEy4HBQ&amp;index=20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10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http://www.erasmusproject.pl/</a:t>
            </a:r>
          </a:p>
          <a:p>
            <a:r>
              <a:rPr lang="pl-PL" dirty="0"/>
              <a:t>Celem projektu </a:t>
            </a:r>
            <a:r>
              <a:rPr lang="pl-PL" b="1" dirty="0"/>
              <a:t>„Wybieram świadomie – nowatorskie narzędzia budowania ścieżki kariery”</a:t>
            </a:r>
            <a:r>
              <a:rPr lang="pl-PL" dirty="0"/>
              <a:t> było wypracowanie innowacyjnych, interdyscyplinarnych multimedialnych narzędzi w zakresie kompetencji kluczowych i pokazanie ich wykorzystania w obszarze rozwoju zawodowego.</a:t>
            </a:r>
          </a:p>
          <a:p>
            <a:r>
              <a:rPr lang="pl-PL" dirty="0"/>
              <a:t>Wszystkie narzędzia zostały przygotowane na ogólnodostępnej, wspólnej, dedykowanej młodzieży szkolnej platformie doradczej </a:t>
            </a:r>
            <a:r>
              <a:rPr lang="pl-PL" dirty="0">
                <a:hlinkClick r:id="rId3"/>
              </a:rPr>
              <a:t>www.erasmusproject.pl</a:t>
            </a:r>
            <a:r>
              <a:rPr lang="pl-PL" dirty="0"/>
              <a:t>. Na platformie zgromadzono </a:t>
            </a:r>
            <a:r>
              <a:rPr lang="pl-PL" b="1" dirty="0"/>
              <a:t>pakiet narzędzi edukacyjnych</a:t>
            </a:r>
            <a:r>
              <a:rPr lang="pl-PL" dirty="0"/>
              <a:t> adresowanych do młodzieży, które jednocześnie mają zastosowanie dla równoległych grup docelowych (nauczyciele, pedagodzy, Uczniowie, rodzice) .</a:t>
            </a:r>
          </a:p>
          <a:p>
            <a:r>
              <a:rPr lang="pl-PL" dirty="0"/>
              <a:t>Pakiet składa się z </a:t>
            </a:r>
            <a:r>
              <a:rPr lang="pl-PL" b="1" dirty="0"/>
              <a:t>6 multimedialnych projektów edukacyjnych</a:t>
            </a:r>
            <a:r>
              <a:rPr lang="pl-PL" dirty="0"/>
              <a:t> (ze szczególnym uwzględnieniem przedmiotów matematyczno-przyrodniczych, informatycznych, nauki czytania i pisania) wraz z quizami.</a:t>
            </a:r>
          </a:p>
          <a:p>
            <a:r>
              <a:rPr lang="pl-PL" dirty="0"/>
              <a:t>W ramach działań projektowych wypracowano rezultaty o charakterze uniwersalnym. Wszystkie opracowane w trzech językach (</a:t>
            </a:r>
            <a:r>
              <a:rPr lang="pl-PL" b="1" dirty="0"/>
              <a:t>polskim, angielskim i włoskim</a:t>
            </a:r>
            <a:r>
              <a:rPr lang="pl-PL" dirty="0"/>
              <a:t>) produkty mogą być użytkowane są stosowane w krajach partnerskich.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10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http://www.cape-project.eu/</a:t>
            </a:r>
          </a:p>
          <a:p>
            <a:r>
              <a:rPr lang="pl-PL" dirty="0"/>
              <a:t>Konsorcjum z 9 krajów - CAPE miało na celu międzysektorową wymianę dobrych praktyk z całej, aby zaoferować nauczycielom, trenerom i doradcom zawodowym narzędzia do rozwoju i zdobycia nowej wiedzy i umiejętności, aby wspierać młodych ludzi w rozwijaniu umiejętności zarządzania karierą (CMS). </a:t>
            </a:r>
          </a:p>
          <a:p>
            <a:r>
              <a:rPr lang="pl-PL" dirty="0"/>
              <a:t>Opracowano program</a:t>
            </a:r>
            <a:r>
              <a:rPr lang="pl-PL" baseline="0" dirty="0"/>
              <a:t> </a:t>
            </a:r>
            <a:r>
              <a:rPr lang="pl-PL" dirty="0"/>
              <a:t>szkoleniowy dla trenerów, który został przetestowany w partnerstwie. Towarzyszący podręcznik szkoleniowy i materiały dydaktyczne</a:t>
            </a:r>
            <a:r>
              <a:rPr lang="pl-PL" baseline="0" dirty="0"/>
              <a:t> dostępne na </a:t>
            </a:r>
            <a:r>
              <a:rPr lang="pl-PL" dirty="0"/>
              <a:t>platformie e-learningowej</a:t>
            </a:r>
            <a:r>
              <a:rPr lang="pl-PL" baseline="0" dirty="0"/>
              <a:t> </a:t>
            </a:r>
            <a:r>
              <a:rPr lang="pl-PL" dirty="0"/>
              <a:t>mają stanowić wsparcie dla nauczycieli, trenerów i doradców zawodowych.</a:t>
            </a:r>
            <a:r>
              <a:rPr lang="pl-PL" baseline="0" dirty="0"/>
              <a:t> </a:t>
            </a:r>
            <a:r>
              <a:rPr lang="pl-PL" dirty="0"/>
              <a:t>Oczekiwany wpływ to poprawa kompetencji nauczycieli / trenerów i doradców zawodowych oraz wiedzy o rynku pracy i aktualnych możliwościach kariery, umożliwiając młodym ludziom rozwijanie umiejętności zarządzania karierą i dokonywania lepszych wyborów zawodowych. </a:t>
            </a:r>
          </a:p>
          <a:p>
            <a:r>
              <a:rPr lang="pl-PL" dirty="0"/>
              <a:t>W opinii eksperta oceniającego RK projekt posiada potencjał wpływu rezultatów na nauczycieli, edukatorów. Projekt jest innowacyjny i może stanowić dobrą praktykę.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93C-AB16-4BC3-878E-C67601838C2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3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34AEC-0411-44AB-882C-BC47804CA9D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66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03C-5D43-46F1-A7BE-ACAD798902B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627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745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44E2-4D1A-48E5-877A-2666762B99F5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999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96906-3365-401B-B467-7E860AC1CBE8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35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_erasmus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sp>
        <p:nvSpPr>
          <p:cNvPr id="2" name="Prostokąt 1"/>
          <p:cNvSpPr/>
          <p:nvPr userDrawn="1"/>
        </p:nvSpPr>
        <p:spPr>
          <a:xfrm>
            <a:off x="5868144" y="4443958"/>
            <a:ext cx="302433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logos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6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72706" y="1159463"/>
            <a:ext cx="8199207" cy="34458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472396" y="986665"/>
            <a:ext cx="8199207" cy="58477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98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071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5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9689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5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539552" y="545257"/>
            <a:ext cx="8604448" cy="4140460"/>
          </a:xfrm>
          <a:prstGeom prst="rect">
            <a:avLst/>
          </a:prstGeom>
          <a:solidFill>
            <a:srgbClr val="00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1597819"/>
            <a:ext cx="7126560" cy="1102519"/>
          </a:xfrm>
        </p:spPr>
        <p:txBody>
          <a:bodyPr>
            <a:normAutofit/>
          </a:bodyPr>
          <a:lstStyle>
            <a:lvl1pPr algn="l">
              <a:defRPr lang="pl-PL" sz="3700" b="1" kern="1200" cap="all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9592" y="2914650"/>
            <a:ext cx="7088832" cy="737220"/>
          </a:xfrm>
        </p:spPr>
        <p:txBody>
          <a:bodyPr>
            <a:normAutofit/>
          </a:bodyPr>
          <a:lstStyle>
            <a:lvl1pPr marL="0" indent="0" algn="l">
              <a:buNone/>
              <a:defRPr lang="pl-PL" sz="22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241759"/>
            <a:ext cx="2195736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8" y="437245"/>
            <a:ext cx="1296144" cy="43204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3743400" y="4181661"/>
            <a:ext cx="5400600" cy="720080"/>
          </a:xfrm>
          <a:prstGeom prst="rect">
            <a:avLst/>
          </a:prstGeom>
          <a:solidFill>
            <a:srgbClr val="8AC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 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4298813"/>
            <a:ext cx="5113338" cy="485775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autora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761661"/>
            <a:ext cx="7848872" cy="2646294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9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4" name="Obraz 13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897565"/>
            <a:ext cx="3274322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646293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3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6" name="Obraz 15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3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897564"/>
            <a:ext cx="4271008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789552"/>
            <a:ext cx="4042792" cy="62404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557327"/>
            <a:ext cx="4041775" cy="2796622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2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3" name="Obraz 12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7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4" y="1638345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897732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5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3" name="Obraz 12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9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7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8" name="Obraz 7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516451"/>
            <a:ext cx="3274322" cy="405352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828135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7" name="Obraz 16" descr="logo_s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03498"/>
            <a:ext cx="1368152" cy="339728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5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3" name="Obraz 12" descr="logosy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555128"/>
            <a:ext cx="4271008" cy="41044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85062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" y="232733"/>
            <a:ext cx="1215867" cy="405289"/>
          </a:xfrm>
          <a:prstGeom prst="rect">
            <a:avLst/>
          </a:prstGeom>
        </p:spPr>
      </p:pic>
      <p:pic>
        <p:nvPicPr>
          <p:cNvPr id="13" name="Picture 3" descr="D:\!rzeczyobrazkowe 2015\FRSE\Erasmus + ppt\sektory\erasmus+ Ksztalcenie i szkolenia zawodowe\pliki\erasmus_www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9" y="4481206"/>
            <a:ext cx="2016224" cy="427732"/>
          </a:xfrm>
          <a:prstGeom prst="rect">
            <a:avLst/>
          </a:prstGeom>
          <a:noFill/>
        </p:spPr>
      </p:pic>
      <p:pic>
        <p:nvPicPr>
          <p:cNvPr id="11" name="Obraz 10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4590461"/>
            <a:ext cx="1872208" cy="18273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448120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/>
              <a:pPr/>
              <a:t>10.02.2021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9" r:id="rId4"/>
    <p:sldLayoutId id="2147483670" r:id="rId5"/>
    <p:sldLayoutId id="2147483668" r:id="rId6"/>
    <p:sldLayoutId id="2147483667" r:id="rId7"/>
    <p:sldLayoutId id="2147483664" r:id="rId8"/>
    <p:sldLayoutId id="2147483665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32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ss.org.pl/zasoby" TargetMode="External"/><Relationship Id="rId2" Type="http://schemas.openxmlformats.org/officeDocument/2006/relationships/hyperlink" Target="http://www.europass.org.pl/doradztwo-zawodowe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epale.ec.europa.eu/pl/blog/rozwoj-pracownikow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mailto:epale@frse.org.pl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79935" y="1563638"/>
            <a:ext cx="8200635" cy="1102519"/>
          </a:xfrm>
        </p:spPr>
        <p:txBody>
          <a:bodyPr>
            <a:noAutofit/>
          </a:bodyPr>
          <a:lstStyle/>
          <a:p>
            <a:r>
              <a:rPr lang="pl-PL" dirty="0"/>
              <a:t>Wsparcie doradcy zawodowego </a:t>
            </a:r>
            <a:r>
              <a:rPr lang="pl-PL" sz="1400" dirty="0"/>
              <a:t>w działaniach na rzecz podnoszenia jakości pracy branżowych szkół w Polsce – oferta programów edukacyjnych Fundacji Rozwoju Systemu Edukacji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79935" y="3291830"/>
            <a:ext cx="7088832" cy="737220"/>
          </a:xfrm>
        </p:spPr>
        <p:txBody>
          <a:bodyPr>
            <a:normAutofit/>
          </a:bodyPr>
          <a:lstStyle/>
          <a:p>
            <a:r>
              <a:rPr lang="pl-PL" sz="1600" dirty="0">
                <a:latin typeface="Calibri" panose="020F0502020204030204" pitchFamily="34" charset="0"/>
              </a:rPr>
              <a:t>Fundacja Rozwoju Systemu Edukacji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851920" y="4299942"/>
            <a:ext cx="5113338" cy="601242"/>
          </a:xfrm>
        </p:spPr>
        <p:txBody>
          <a:bodyPr/>
          <a:lstStyle/>
          <a:p>
            <a:r>
              <a:rPr lang="pl-PL" sz="2400" dirty="0">
                <a:latin typeface="Calibri" panose="020F0502020204030204" pitchFamily="34" charset="0"/>
              </a:rPr>
              <a:t>Warszawa, 4.02.2021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901396" y="3003798"/>
            <a:ext cx="424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Izabela Laskowska</a:t>
            </a:r>
          </a:p>
        </p:txBody>
      </p:sp>
    </p:spTree>
    <p:extLst>
      <p:ext uri="{BB962C8B-B14F-4D97-AF65-F5344CB8AC3E}">
        <p14:creationId xmlns:p14="http://schemas.microsoft.com/office/powerpoint/2010/main" val="1023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907705" y="123438"/>
            <a:ext cx="6840760" cy="733812"/>
          </a:xfrm>
        </p:spPr>
        <p:txBody>
          <a:bodyPr>
            <a:normAutofit fontScale="90000"/>
          </a:bodyPr>
          <a:lstStyle/>
          <a:p>
            <a:pPr marL="0" indent="0"/>
            <a:r>
              <a:rPr lang="pl-PL" sz="2400" b="1" dirty="0">
                <a:solidFill>
                  <a:srgbClr val="81C9A4"/>
                </a:solidFill>
              </a:rPr>
              <a:t>Oferta programowa Erasmus+ 2021-2027 </a:t>
            </a:r>
            <a:br>
              <a:rPr lang="pl-PL" sz="2400" b="1" dirty="0">
                <a:solidFill>
                  <a:srgbClr val="81C9A4"/>
                </a:solidFill>
              </a:rPr>
            </a:br>
            <a:r>
              <a:rPr lang="pl-PL" sz="2400" b="1" dirty="0">
                <a:solidFill>
                  <a:srgbClr val="81C9A4"/>
                </a:solidFill>
              </a:rPr>
              <a:t>na rzecz kształcenia zawodowego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683568" y="1275606"/>
            <a:ext cx="8460432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144B4A"/>
                </a:solidFill>
                <a:latin typeface="+mn-lt"/>
              </a:rPr>
              <a:t>Akcja 1 – Mobilność edukacyjna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31590"/>
            <a:ext cx="820891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144B4A"/>
              </a:buClr>
            </a:pPr>
            <a:endParaRPr lang="pl-PL" sz="1600" b="1" dirty="0">
              <a:solidFill>
                <a:srgbClr val="003B43"/>
              </a:solidFill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144B4A"/>
              </a:buClr>
              <a:buFont typeface="Arial" panose="020B0604020202020204" pitchFamily="34" charset="0"/>
              <a:buChar char="•"/>
            </a:pPr>
            <a:endParaRPr lang="pl-PL" sz="1600" b="1" dirty="0" smtClean="0">
              <a:solidFill>
                <a:srgbClr val="003B43"/>
              </a:solidFill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144B4A"/>
              </a:buClr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003B43"/>
                </a:solidFill>
                <a:cs typeface="Arial" panose="020B0604020202020204" pitchFamily="34" charset="0"/>
              </a:rPr>
              <a:t>praktyki </a:t>
            </a:r>
            <a:r>
              <a:rPr lang="pl-PL" sz="1600" b="1" dirty="0">
                <a:solidFill>
                  <a:srgbClr val="003B43"/>
                </a:solidFill>
                <a:cs typeface="Arial" panose="020B0604020202020204" pitchFamily="34" charset="0"/>
              </a:rPr>
              <a:t>i staże zawodowe dla uczniów w zagranicznych firmach/centrach kształcenia jako kształcenie w rzeczywistych warunkach pracy;</a:t>
            </a:r>
          </a:p>
          <a:p>
            <a:pPr marL="342900" indent="-342900">
              <a:spcAft>
                <a:spcPts val="1200"/>
              </a:spcAft>
              <a:buClr>
                <a:srgbClr val="144B4A"/>
              </a:buClr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003B43"/>
                </a:solidFill>
                <a:cs typeface="Arial" panose="020B0604020202020204" pitchFamily="34" charset="0"/>
              </a:rPr>
              <a:t>Udział uczniów i nauczycieli w międzynarodowych konkursach umiejętności zawodowych/ olimpiadach branżowych;</a:t>
            </a:r>
          </a:p>
          <a:p>
            <a:pPr marL="342900" indent="-342900">
              <a:spcAft>
                <a:spcPts val="600"/>
              </a:spcAft>
              <a:buClr>
                <a:srgbClr val="144B4A"/>
              </a:buClr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003B43"/>
                </a:solidFill>
                <a:cs typeface="Arial" panose="020B0604020202020204" pitchFamily="34" charset="0"/>
              </a:rPr>
              <a:t>bogata oferta doskonalenia zawodowego nauczycieli, instruktorów, doradców, opiekunów praktyk: kursy metodyczne, specjalistyczne, językowe, staże w przedsiębiorstwach;</a:t>
            </a:r>
          </a:p>
          <a:p>
            <a:pPr marL="342900" indent="-342900">
              <a:spcAft>
                <a:spcPts val="600"/>
              </a:spcAft>
              <a:buClr>
                <a:srgbClr val="144B4A"/>
              </a:buClr>
              <a:buFont typeface="Arial" panose="020B0604020202020204" pitchFamily="34" charset="0"/>
              <a:buChar char="•"/>
            </a:pPr>
            <a:endParaRPr lang="pl-PL" sz="1600" b="1" dirty="0">
              <a:solidFill>
                <a:srgbClr val="003B4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94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627926"/>
            <a:ext cx="7128792" cy="432048"/>
          </a:xfrm>
        </p:spPr>
        <p:txBody>
          <a:bodyPr>
            <a:noAutofit/>
          </a:bodyPr>
          <a:lstStyle/>
          <a:p>
            <a:r>
              <a:rPr lang="pl-PL" sz="1800" dirty="0">
                <a:solidFill>
                  <a:schemeClr val="tx2"/>
                </a:solidFill>
              </a:rPr>
              <a:t>Akcja2 - Współpraca na rzecz innowacji i wymiany dobrych praktyk</a:t>
            </a:r>
            <a:br>
              <a:rPr lang="pl-PL" sz="1800" dirty="0">
                <a:solidFill>
                  <a:schemeClr val="tx2"/>
                </a:solidFill>
              </a:rPr>
            </a:br>
            <a:r>
              <a:rPr lang="pl-PL" sz="1800" dirty="0"/>
              <a:t> </a:t>
            </a:r>
            <a:r>
              <a:rPr lang="pl-PL" sz="1200" dirty="0"/>
              <a:t/>
            </a:r>
            <a:br>
              <a:rPr lang="pl-PL" sz="12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275606"/>
            <a:ext cx="7848872" cy="3168352"/>
          </a:xfrm>
        </p:spPr>
        <p:txBody>
          <a:bodyPr numCol="3">
            <a:normAutofit lnSpcReduction="10000"/>
          </a:bodyPr>
          <a:lstStyle/>
          <a:p>
            <a:r>
              <a:rPr lang="pl-PL" sz="2000" b="1" cap="small" dirty="0" err="1">
                <a:solidFill>
                  <a:schemeClr val="tx2"/>
                </a:solidFill>
              </a:rPr>
              <a:t>Partnerships</a:t>
            </a:r>
            <a:r>
              <a:rPr lang="pl-PL" sz="2000" b="1" cap="small" dirty="0">
                <a:solidFill>
                  <a:schemeClr val="tx2"/>
                </a:solidFill>
              </a:rPr>
              <a:t> for </a:t>
            </a:r>
            <a:r>
              <a:rPr lang="pl-PL" sz="2000" b="1" cap="small" dirty="0" err="1">
                <a:solidFill>
                  <a:schemeClr val="tx2"/>
                </a:solidFill>
              </a:rPr>
              <a:t>Cooperation</a:t>
            </a:r>
            <a:r>
              <a:rPr lang="pl-PL" sz="2000" cap="small" dirty="0">
                <a:solidFill>
                  <a:schemeClr val="tx2"/>
                </a:solidFill>
              </a:rPr>
              <a:t>:</a:t>
            </a:r>
          </a:p>
          <a:p>
            <a:pPr marL="271463" lvl="1" indent="-271463">
              <a:buFont typeface="Wingdings" panose="05000000000000000000" pitchFamily="2" charset="2"/>
              <a:buChar char="§"/>
            </a:pPr>
            <a:r>
              <a:rPr lang="pl-PL" sz="1800" dirty="0" err="1">
                <a:solidFill>
                  <a:schemeClr val="tx2"/>
                </a:solidFill>
              </a:rPr>
              <a:t>Cooperation</a:t>
            </a:r>
            <a:r>
              <a:rPr lang="pl-PL" sz="1800" dirty="0">
                <a:solidFill>
                  <a:schemeClr val="tx2"/>
                </a:solidFill>
              </a:rPr>
              <a:t> </a:t>
            </a:r>
            <a:r>
              <a:rPr lang="pl-PL" sz="1800" dirty="0" err="1">
                <a:solidFill>
                  <a:schemeClr val="tx2"/>
                </a:solidFill>
              </a:rPr>
              <a:t>Partnerships</a:t>
            </a:r>
            <a:endParaRPr lang="pl-PL" sz="1800" dirty="0">
              <a:solidFill>
                <a:schemeClr val="tx2"/>
              </a:solidFill>
            </a:endParaRPr>
          </a:p>
          <a:p>
            <a:pPr marL="271463" lvl="1" indent="-271463"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2"/>
                </a:solidFill>
              </a:rPr>
              <a:t>Small-</a:t>
            </a:r>
            <a:r>
              <a:rPr lang="pl-PL" sz="1800" dirty="0" err="1">
                <a:solidFill>
                  <a:schemeClr val="tx2"/>
                </a:solidFill>
              </a:rPr>
              <a:t>scale</a:t>
            </a:r>
            <a:r>
              <a:rPr lang="pl-PL" sz="1800" dirty="0">
                <a:solidFill>
                  <a:schemeClr val="tx2"/>
                </a:solidFill>
              </a:rPr>
              <a:t> </a:t>
            </a:r>
            <a:r>
              <a:rPr lang="pl-PL" sz="1800" dirty="0" err="1">
                <a:solidFill>
                  <a:schemeClr val="tx2"/>
                </a:solidFill>
              </a:rPr>
              <a:t>Partnerships</a:t>
            </a:r>
            <a:endParaRPr lang="pl-PL" sz="1800" dirty="0">
              <a:solidFill>
                <a:schemeClr val="tx2"/>
              </a:solidFill>
            </a:endParaRPr>
          </a:p>
          <a:p>
            <a:endParaRPr lang="pl-PL" sz="2400" b="1" dirty="0"/>
          </a:p>
          <a:p>
            <a:endParaRPr lang="pl-PL" sz="2400" b="1" dirty="0"/>
          </a:p>
          <a:p>
            <a:endParaRPr lang="pl-PL" sz="2000" b="1" cap="small" dirty="0"/>
          </a:p>
          <a:p>
            <a:r>
              <a:rPr lang="pl-PL" sz="2000" b="1" cap="small" dirty="0" err="1"/>
              <a:t>Partnerships</a:t>
            </a:r>
            <a:r>
              <a:rPr lang="pl-PL" sz="2000" b="1" cap="small" dirty="0"/>
              <a:t> for Excellence</a:t>
            </a:r>
            <a:r>
              <a:rPr lang="pl-PL" sz="2000" cap="small" dirty="0"/>
              <a:t>:</a:t>
            </a:r>
          </a:p>
          <a:p>
            <a:pPr marL="45085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chemeClr val="tx2"/>
                </a:solidFill>
              </a:rPr>
              <a:t>European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Universities</a:t>
            </a:r>
            <a:endParaRPr lang="pl-PL" dirty="0">
              <a:solidFill>
                <a:schemeClr val="tx2"/>
              </a:solidFill>
            </a:endParaRPr>
          </a:p>
          <a:p>
            <a:pPr marL="45085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chemeClr val="tx2"/>
                </a:solidFill>
              </a:rPr>
              <a:t>Centres</a:t>
            </a:r>
            <a:r>
              <a:rPr lang="pl-PL" dirty="0">
                <a:solidFill>
                  <a:schemeClr val="tx2"/>
                </a:solidFill>
              </a:rPr>
              <a:t> for </a:t>
            </a:r>
            <a:r>
              <a:rPr lang="pl-PL" dirty="0" err="1">
                <a:solidFill>
                  <a:schemeClr val="tx2"/>
                </a:solidFill>
              </a:rPr>
              <a:t>Vocational</a:t>
            </a:r>
            <a:r>
              <a:rPr lang="pl-PL" dirty="0">
                <a:solidFill>
                  <a:schemeClr val="tx2"/>
                </a:solidFill>
              </a:rPr>
              <a:t> Excellence</a:t>
            </a:r>
          </a:p>
          <a:p>
            <a:pPr marL="45085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chemeClr val="tx2"/>
                </a:solidFill>
              </a:rPr>
              <a:t>Teachers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Academy</a:t>
            </a:r>
            <a:endParaRPr lang="pl-PL" dirty="0">
              <a:solidFill>
                <a:schemeClr val="tx2"/>
              </a:solidFill>
            </a:endParaRPr>
          </a:p>
          <a:p>
            <a:pPr marL="45085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/>
                </a:solidFill>
              </a:rPr>
              <a:t>Erasmus Mundus Joint Master </a:t>
            </a:r>
            <a:r>
              <a:rPr lang="pl-PL" dirty="0" err="1">
                <a:solidFill>
                  <a:schemeClr val="tx2"/>
                </a:solidFill>
              </a:rPr>
              <a:t>Degrees</a:t>
            </a:r>
            <a:endParaRPr lang="pl-PL" dirty="0">
              <a:solidFill>
                <a:schemeClr val="tx2"/>
              </a:solidFill>
            </a:endParaRPr>
          </a:p>
          <a:p>
            <a:endParaRPr lang="pl-PL" sz="3200" dirty="0"/>
          </a:p>
          <a:p>
            <a:endParaRPr lang="pl-PL" sz="2400" b="1" dirty="0"/>
          </a:p>
          <a:p>
            <a:pPr marL="628650" indent="-342900"/>
            <a:r>
              <a:rPr lang="pl-PL" sz="2000" b="1" cap="small" dirty="0" err="1"/>
              <a:t>Partnerships</a:t>
            </a:r>
            <a:r>
              <a:rPr lang="pl-PL" sz="2000" b="1" cap="small" dirty="0"/>
              <a:t> for                                                            </a:t>
            </a:r>
            <a:r>
              <a:rPr lang="pl-PL" sz="2000" b="1" cap="small" dirty="0" err="1"/>
              <a:t>Innovation</a:t>
            </a:r>
            <a:endParaRPr lang="pl-PL" sz="2000" b="1" cap="small" dirty="0"/>
          </a:p>
          <a:p>
            <a:pPr marL="628650" lvl="1" indent="-342900">
              <a:buFont typeface="Wingdings" panose="05000000000000000000" pitchFamily="2" charset="2"/>
              <a:buChar char="§"/>
            </a:pPr>
            <a:r>
              <a:rPr lang="pl-PL" sz="1800" b="1" dirty="0" err="1"/>
              <a:t>Alliances</a:t>
            </a:r>
            <a:endParaRPr lang="pl-PL" sz="1800" b="1" dirty="0"/>
          </a:p>
          <a:p>
            <a:pPr marL="628650" lvl="1" indent="-342900">
              <a:buFont typeface="Wingdings" panose="05000000000000000000" pitchFamily="2" charset="2"/>
              <a:buChar char="§"/>
            </a:pPr>
            <a:r>
              <a:rPr lang="pl-PL" sz="1800" dirty="0" err="1"/>
              <a:t>Forward-looking</a:t>
            </a:r>
            <a:r>
              <a:rPr lang="pl-PL" sz="1800" dirty="0"/>
              <a:t> </a:t>
            </a:r>
            <a:r>
              <a:rPr lang="pl-PL" sz="1800" dirty="0" err="1"/>
              <a:t>projects</a:t>
            </a:r>
            <a:endParaRPr lang="pl-PL" sz="1800" dirty="0"/>
          </a:p>
          <a:p>
            <a:endParaRPr lang="pl-PL" sz="3400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55576" y="3579862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On-line </a:t>
            </a: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platforms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(np.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eTwinnig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Electronic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Platform for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Adult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Learning EPALE, School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Education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Gateway SEG, European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Youth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Portal, Erasmus Virtual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Exchanges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506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506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39552" y="1203598"/>
            <a:ext cx="2160240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203848" y="1203598"/>
            <a:ext cx="2592288" cy="2304256"/>
          </a:xfrm>
          <a:prstGeom prst="rect">
            <a:avLst/>
          </a:prstGeom>
          <a:noFill/>
          <a:ln>
            <a:solidFill>
              <a:srgbClr val="005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012160" y="1203598"/>
            <a:ext cx="2232248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75556" y="3549608"/>
            <a:ext cx="7920880" cy="864096"/>
          </a:xfrm>
          <a:prstGeom prst="rect">
            <a:avLst/>
          </a:prstGeom>
          <a:noFill/>
          <a:ln>
            <a:solidFill>
              <a:srgbClr val="005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1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40CE47-243E-4AEE-8E96-6B30960E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66C696-5C14-465D-8234-5C645E3A6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8DA164A-6A17-423E-9432-FB871EE6F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22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45364"/>
            <a:ext cx="8156589" cy="808007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SZCZEGÓŁY</a:t>
            </a:r>
            <a:r>
              <a:rPr lang="pl-PL" dirty="0">
                <a:solidFill>
                  <a:srgbClr val="003096"/>
                </a:solidFill>
              </a:rPr>
              <a:t> PROGRAMU EDUKACJA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1608" y="1724821"/>
            <a:ext cx="8316288" cy="2786980"/>
          </a:xfrm>
        </p:spPr>
        <p:txBody>
          <a:bodyPr>
            <a:noAutofit/>
          </a:bodyPr>
          <a:lstStyle/>
          <a:p>
            <a:pPr marL="0" lvl="2" indent="0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l-PL" sz="135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Zmniejszanie różnic ekonomicznych i społecznych </a:t>
            </a:r>
            <a:r>
              <a:rPr lang="pl-PL" sz="1350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obrębie Europejskiego Obszaru Gospodarczego oraz </a:t>
            </a:r>
            <a:r>
              <a:rPr lang="pl-PL" sz="135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wzmacnianie stosunków dwustronnych </a:t>
            </a:r>
            <a:r>
              <a:rPr lang="pl-PL" sz="1350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pomiędzy </a:t>
            </a:r>
            <a:r>
              <a:rPr lang="pl-PL" sz="135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Polską, </a:t>
            </a:r>
            <a:r>
              <a:rPr lang="pl-PL" sz="1350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Państwami – Darczyńcami (</a:t>
            </a:r>
            <a:r>
              <a:rPr lang="pl-PL" sz="1350" b="1" dirty="0">
                <a:solidFill>
                  <a:srgbClr val="FF0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Islandia, Liechtenstein, Norwegia</a:t>
            </a:r>
            <a:r>
              <a:rPr lang="pl-PL" sz="1350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 obszarze </a:t>
            </a:r>
            <a:r>
              <a:rPr lang="pl-PL" sz="135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edukacji</a:t>
            </a:r>
            <a:r>
              <a:rPr lang="pl-PL" sz="1350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2" indent="0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pl-PL" sz="135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Wzmacnianie potencjału ludzkiego </a:t>
            </a:r>
            <a:r>
              <a:rPr lang="pl-PL" sz="1350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35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poszerzanie wiedzy </a:t>
            </a:r>
            <a:r>
              <a:rPr lang="pl-PL" sz="1350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Polsce.</a:t>
            </a:r>
          </a:p>
          <a:p>
            <a:pPr marL="0" indent="0" algn="just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pl-PL" sz="135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 programu:</a:t>
            </a:r>
            <a:r>
              <a:rPr lang="pl-PL" sz="13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350" b="1" dirty="0">
                <a:solidFill>
                  <a:srgbClr val="FF0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23 529 412 EUR</a:t>
            </a:r>
          </a:p>
          <a:p>
            <a:pPr marL="0" indent="0" algn="just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pl-PL" sz="135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Końcowa data </a:t>
            </a:r>
            <a:r>
              <a:rPr lang="pl-PL" sz="1350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realizacji programu: </a:t>
            </a:r>
            <a:r>
              <a:rPr lang="pl-PL" sz="1350" b="1" dirty="0">
                <a:solidFill>
                  <a:srgbClr val="FF0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grudnia 2024 r.</a:t>
            </a:r>
          </a:p>
          <a:p>
            <a:pPr marL="0" indent="0" algn="just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pl-PL" sz="1350" dirty="0">
              <a:solidFill>
                <a:srgbClr val="003096"/>
              </a:solidFill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endParaRPr lang="pl-PL" sz="1350" dirty="0">
              <a:solidFill>
                <a:srgbClr val="0030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86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9505" y="452752"/>
            <a:ext cx="8199207" cy="40400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OBSZARY </a:t>
            </a:r>
            <a:r>
              <a:rPr lang="pl-PL" dirty="0" smtClean="0">
                <a:solidFill>
                  <a:srgbClr val="FF0000"/>
                </a:solidFill>
              </a:rPr>
              <a:t>PRIORYTETOWE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2707" y="1682548"/>
            <a:ext cx="8199207" cy="2922808"/>
          </a:xfrm>
        </p:spPr>
        <p:txBody>
          <a:bodyPr>
            <a:normAutofit/>
          </a:bodyPr>
          <a:lstStyle/>
          <a:p>
            <a:pPr lvl="0"/>
            <a:r>
              <a:rPr lang="pl-PL" sz="1500" dirty="0">
                <a:solidFill>
                  <a:srgbClr val="003096"/>
                </a:solidFill>
              </a:rPr>
              <a:t>edukacja włączająca,</a:t>
            </a:r>
          </a:p>
          <a:p>
            <a:pPr lvl="0"/>
            <a:r>
              <a:rPr lang="pl-PL" sz="1500" dirty="0">
                <a:solidFill>
                  <a:srgbClr val="003096"/>
                </a:solidFill>
              </a:rPr>
              <a:t>zarządzanie w sektorze edukacji,</a:t>
            </a:r>
          </a:p>
          <a:p>
            <a:pPr lvl="0"/>
            <a:r>
              <a:rPr lang="pl-PL" sz="1500" dirty="0">
                <a:solidFill>
                  <a:srgbClr val="003096"/>
                </a:solidFill>
              </a:rPr>
              <a:t>rozwój kultury jakości w sektorze edukacji, </a:t>
            </a:r>
            <a:br>
              <a:rPr lang="pl-PL" sz="1500" dirty="0">
                <a:solidFill>
                  <a:srgbClr val="003096"/>
                </a:solidFill>
              </a:rPr>
            </a:br>
            <a:r>
              <a:rPr lang="pl-PL" sz="1500" dirty="0">
                <a:solidFill>
                  <a:srgbClr val="003096"/>
                </a:solidFill>
              </a:rPr>
              <a:t>w tym wewnętrznych systemów zapewniania jakości,</a:t>
            </a:r>
          </a:p>
          <a:p>
            <a:pPr lvl="0"/>
            <a:r>
              <a:rPr lang="pl-PL" sz="1500" dirty="0">
                <a:solidFill>
                  <a:srgbClr val="FF0000"/>
                </a:solidFill>
              </a:rPr>
              <a:t>rozwój i promocja sektora VET</a:t>
            </a:r>
            <a:r>
              <a:rPr lang="pl-PL" sz="1500" dirty="0">
                <a:solidFill>
                  <a:srgbClr val="003096"/>
                </a:solidFill>
              </a:rPr>
              <a:t>, z uwzględnieniem </a:t>
            </a:r>
            <a:br>
              <a:rPr lang="pl-PL" sz="1500" dirty="0">
                <a:solidFill>
                  <a:srgbClr val="003096"/>
                </a:solidFill>
              </a:rPr>
            </a:br>
            <a:r>
              <a:rPr lang="pl-PL" sz="1500" dirty="0">
                <a:solidFill>
                  <a:srgbClr val="003096"/>
                </a:solidFill>
              </a:rPr>
              <a:t>m.in. </a:t>
            </a:r>
            <a:r>
              <a:rPr lang="pl-PL" sz="1500" dirty="0">
                <a:solidFill>
                  <a:srgbClr val="FF0000"/>
                </a:solidFill>
              </a:rPr>
              <a:t>dualnego systemu nauczania</a:t>
            </a:r>
            <a:r>
              <a:rPr lang="pl-PL" sz="1500" dirty="0">
                <a:solidFill>
                  <a:srgbClr val="003096"/>
                </a:solidFill>
              </a:rPr>
              <a:t> oraz </a:t>
            </a:r>
            <a:r>
              <a:rPr lang="pl-PL" sz="1500" dirty="0">
                <a:solidFill>
                  <a:srgbClr val="FF0000"/>
                </a:solidFill>
              </a:rPr>
              <a:t>współpracy </a:t>
            </a:r>
            <a:br>
              <a:rPr lang="pl-PL" sz="1500" dirty="0">
                <a:solidFill>
                  <a:srgbClr val="FF0000"/>
                </a:solidFill>
              </a:rPr>
            </a:br>
            <a:r>
              <a:rPr lang="pl-PL" sz="1500" dirty="0">
                <a:solidFill>
                  <a:srgbClr val="FF0000"/>
                </a:solidFill>
              </a:rPr>
              <a:t>instytucji kształcenia z pracodawcam</a:t>
            </a:r>
            <a:r>
              <a:rPr lang="pl-PL" sz="1500" dirty="0">
                <a:solidFill>
                  <a:srgbClr val="FF0016"/>
                </a:solidFill>
              </a:rPr>
              <a:t>i</a:t>
            </a:r>
            <a:r>
              <a:rPr lang="pl-PL" sz="1500" dirty="0">
                <a:solidFill>
                  <a:srgbClr val="003096"/>
                </a:solidFill>
              </a:rPr>
              <a:t>, </a:t>
            </a:r>
          </a:p>
          <a:p>
            <a:pPr lvl="0"/>
            <a:r>
              <a:rPr lang="pl-PL" sz="1500" dirty="0">
                <a:solidFill>
                  <a:srgbClr val="FF0000"/>
                </a:solidFill>
              </a:rPr>
              <a:t>rozwój poradnictwa zawodowego</a:t>
            </a:r>
            <a:r>
              <a:rPr lang="pl-PL" sz="1500" dirty="0">
                <a:solidFill>
                  <a:srgbClr val="003096"/>
                </a:solidFill>
              </a:rPr>
              <a:t>,</a:t>
            </a:r>
          </a:p>
          <a:p>
            <a:pPr lvl="0"/>
            <a:r>
              <a:rPr lang="pl-PL" sz="1500" dirty="0">
                <a:solidFill>
                  <a:srgbClr val="003096"/>
                </a:solidFill>
              </a:rPr>
              <a:t>edukacja dotycząca systemu opieki społecznej nad </a:t>
            </a:r>
            <a:br>
              <a:rPr lang="pl-PL" sz="1500" dirty="0">
                <a:solidFill>
                  <a:srgbClr val="003096"/>
                </a:solidFill>
              </a:rPr>
            </a:br>
            <a:r>
              <a:rPr lang="pl-PL" sz="1500" dirty="0">
                <a:solidFill>
                  <a:srgbClr val="003096"/>
                </a:solidFill>
              </a:rPr>
              <a:t>dziećmi – „</a:t>
            </a:r>
            <a:r>
              <a:rPr lang="pl-PL" sz="1500" dirty="0" err="1">
                <a:solidFill>
                  <a:srgbClr val="003096"/>
                </a:solidFill>
              </a:rPr>
              <a:t>child</a:t>
            </a:r>
            <a:r>
              <a:rPr lang="pl-PL" sz="1500" dirty="0">
                <a:solidFill>
                  <a:srgbClr val="003096"/>
                </a:solidFill>
              </a:rPr>
              <a:t> </a:t>
            </a:r>
            <a:r>
              <a:rPr lang="pl-PL" sz="1500" dirty="0" err="1">
                <a:solidFill>
                  <a:srgbClr val="003096"/>
                </a:solidFill>
              </a:rPr>
              <a:t>welfare</a:t>
            </a:r>
            <a:r>
              <a:rPr lang="pl-PL" sz="1500" dirty="0">
                <a:solidFill>
                  <a:srgbClr val="003096"/>
                </a:solidFill>
              </a:rPr>
              <a:t> </a:t>
            </a:r>
            <a:r>
              <a:rPr lang="pl-PL" sz="1500" dirty="0" err="1">
                <a:solidFill>
                  <a:srgbClr val="003096"/>
                </a:solidFill>
              </a:rPr>
              <a:t>education</a:t>
            </a:r>
            <a:r>
              <a:rPr lang="pl-PL" sz="1500" dirty="0">
                <a:solidFill>
                  <a:srgbClr val="003096"/>
                </a:solidFill>
              </a:rPr>
              <a:t>”.</a:t>
            </a:r>
            <a:endParaRPr lang="pl-PL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3" y="257205"/>
            <a:ext cx="1232930" cy="118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t="12500" r="27408" b="3716"/>
          <a:stretch/>
        </p:blipFill>
        <p:spPr>
          <a:xfrm>
            <a:off x="5358511" y="1547400"/>
            <a:ext cx="3086502" cy="29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43DE0E-ADA6-4859-A7B1-DDF4452E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89F3B7-B698-442B-9E7C-17CFC6378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D2A250B-3264-418B-A060-D6CA77199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F2485D1-675C-4BEC-946C-481C1115A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77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0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5E70FB-E6AE-4718-BD58-03C558ABC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3D6166-3A1F-46D8-AF25-DF9DD2AA6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8AB506-21AD-4794-9E67-F57DBA4937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EEE72B8-0ECE-4685-8118-F1EDD0C80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7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42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21A85-C3C5-4C22-95F5-65F4DD7B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AF12AD-EA8D-48BE-A206-2EEB953CA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CA50A48-13E7-4D56-99FF-8C5337A25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F62C86C-1309-42D2-9A9D-10B9653A4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44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367804-7AF2-4618-A88A-03B009A4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46F409-A50D-4684-9736-484169CE8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77ED2E-F77B-4FAA-9C45-89D1039EA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28AA607-8627-4849-9ACF-3CA03989A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86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75B6D-72D6-4570-A7FC-058F73EE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0C134D-CB9A-4AD8-B2BF-E06D113E0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49456F8-0112-4DF0-99CD-EDD853C98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5AE356-F9A3-4302-B813-7DF3308B3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6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0982" y="442379"/>
            <a:ext cx="8517665" cy="1523670"/>
          </a:xfrm>
        </p:spPr>
        <p:txBody>
          <a:bodyPr numCol="2"/>
          <a:lstStyle/>
          <a:p>
            <a:pPr>
              <a:spcBef>
                <a:spcPts val="225"/>
              </a:spcBef>
            </a:pPr>
            <a:r>
              <a:rPr lang="pl-PL" sz="2475" spc="-19" dirty="0">
                <a:solidFill>
                  <a:srgbClr val="FF0000"/>
                </a:solidFill>
              </a:rPr>
              <a:t>KOMPONENT III </a:t>
            </a:r>
            <a:r>
              <a:rPr lang="pl-PL" sz="2475" spc="-19" dirty="0">
                <a:solidFill>
                  <a:srgbClr val="003096"/>
                </a:solidFill>
              </a:rPr>
              <a:t>WSPÓŁPRACA INSTYTUCJONALNA </a:t>
            </a:r>
            <a:br>
              <a:rPr lang="pl-PL" sz="2475" spc="-19" dirty="0">
                <a:solidFill>
                  <a:srgbClr val="003096"/>
                </a:solidFill>
              </a:rPr>
            </a:br>
            <a:r>
              <a:rPr lang="pl-PL" sz="2475" spc="-19" dirty="0">
                <a:solidFill>
                  <a:srgbClr val="003096"/>
                </a:solidFill>
              </a:rPr>
              <a:t>– VET</a:t>
            </a:r>
            <a:br>
              <a:rPr lang="pl-PL" sz="2475" spc="-19" dirty="0">
                <a:solidFill>
                  <a:srgbClr val="003096"/>
                </a:solidFill>
              </a:rPr>
            </a:br>
            <a:r>
              <a:rPr lang="pl-PL" sz="2475" spc="-19" dirty="0">
                <a:solidFill>
                  <a:srgbClr val="FF0000"/>
                </a:solidFill>
              </a:rPr>
              <a:t>KOMPONENT IV </a:t>
            </a:r>
            <a:r>
              <a:rPr lang="pl-PL" sz="2475" spc="-19" dirty="0">
                <a:solidFill>
                  <a:srgbClr val="003096"/>
                </a:solidFill>
              </a:rPr>
              <a:t>WSPÓŁPRACA INSTYTUCJONALNA</a:t>
            </a:r>
            <a:endParaRPr lang="pl-PL" sz="2475" dirty="0">
              <a:solidFill>
                <a:srgbClr val="003096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519672" y="2379794"/>
            <a:ext cx="4002413" cy="22379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1650" dirty="0">
                <a:solidFill>
                  <a:srgbClr val="003096"/>
                </a:solidFill>
              </a:rPr>
              <a:t>Dwustronne oraz wielostronne projekty na rzecz poprawy jakości </a:t>
            </a:r>
          </a:p>
          <a:p>
            <a:pPr algn="ctr">
              <a:lnSpc>
                <a:spcPct val="150000"/>
              </a:lnSpc>
            </a:pPr>
            <a:r>
              <a:rPr lang="pl-PL" sz="1650" dirty="0">
                <a:solidFill>
                  <a:srgbClr val="003096"/>
                </a:solidFill>
              </a:rPr>
              <a:t>i </a:t>
            </a:r>
            <a:r>
              <a:rPr lang="pl-PL" sz="1650" dirty="0">
                <a:solidFill>
                  <a:srgbClr val="FF0016"/>
                </a:solidFill>
              </a:rPr>
              <a:t>dopasowania kształcenia i szkolenia zawodowego (VET) oraz zawodowego kształcenia ustawicznego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4624556" y="2379794"/>
            <a:ext cx="4244090" cy="2321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225"/>
              </a:spcBef>
            </a:pPr>
            <a:r>
              <a:rPr lang="pl-PL" sz="1650" dirty="0">
                <a:solidFill>
                  <a:srgbClr val="003096"/>
                </a:solidFill>
              </a:rPr>
              <a:t>Dwustronne oraz wielostronne projekty współpracy instytucjonalnej na rzecz poprawy jakości i dopasowania oferty edukacyjnej </a:t>
            </a:r>
            <a:r>
              <a:rPr lang="pl-PL" sz="1650" dirty="0">
                <a:solidFill>
                  <a:srgbClr val="FF0016"/>
                </a:solidFill>
              </a:rPr>
              <a:t>we wszystkich sektorach </a:t>
            </a:r>
            <a:br>
              <a:rPr lang="pl-PL" sz="1650" dirty="0">
                <a:solidFill>
                  <a:srgbClr val="FF0016"/>
                </a:solidFill>
              </a:rPr>
            </a:br>
            <a:r>
              <a:rPr lang="pl-PL" sz="1650" dirty="0">
                <a:solidFill>
                  <a:srgbClr val="FF0016"/>
                </a:solidFill>
              </a:rPr>
              <a:t>z wyłączeniem VET oraz zawodowego kształcenia ustawicznego</a:t>
            </a:r>
          </a:p>
        </p:txBody>
      </p:sp>
    </p:spTree>
    <p:extLst>
      <p:ext uri="{BB962C8B-B14F-4D97-AF65-F5344CB8AC3E}">
        <p14:creationId xmlns:p14="http://schemas.microsoft.com/office/powerpoint/2010/main" val="3794192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867E3C-C249-4A38-96C1-010325A88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FC613F-D119-4617-9BCF-FE7DF3622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DFB5D14-0AED-42A0-A6F1-C93EE99B7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142F1D4-2E92-4129-BD09-4A9254138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43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2403C3-BA91-486B-A942-F69249911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88F5E6-CB13-410E-8A61-743EE871E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2BC17BC-AAEA-4BD9-9E25-E9A9C6E9AA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39D79A7-EB7E-42E5-BDCE-D0C45C364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80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/>
          </p:nvPr>
        </p:nvGraphicFramePr>
        <p:xfrm>
          <a:off x="472799" y="1545015"/>
          <a:ext cx="8491551" cy="316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896952" y="405799"/>
            <a:ext cx="6560565" cy="415547"/>
          </a:xfrm>
        </p:spPr>
        <p:txBody>
          <a:bodyPr>
            <a:normAutofit fontScale="90000"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pl-PL" dirty="0">
                <a:solidFill>
                  <a:srgbClr val="FF0000"/>
                </a:solidFill>
              </a:rPr>
              <a:t>DZIAŁANIE 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7" y="160753"/>
            <a:ext cx="1309783" cy="129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133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">
            <a:extLst>
              <a:ext uri="{FF2B5EF4-FFF2-40B4-BE49-F238E27FC236}">
                <a16:creationId xmlns:a16="http://schemas.microsoft.com/office/drawing/2014/main" id="{C22EF078-25A1-4CF1-8FDC-3D2E1C65A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12" y="1203598"/>
            <a:ext cx="5845296" cy="145816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</p:pic>
      <p:pic>
        <p:nvPicPr>
          <p:cNvPr id="5" name="Obraz 3">
            <a:extLst>
              <a:ext uri="{FF2B5EF4-FFF2-40B4-BE49-F238E27FC236}">
                <a16:creationId xmlns:a16="http://schemas.microsoft.com/office/drawing/2014/main" id="{EE091A90-8D22-421A-8024-AA66326BD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12" y="2917394"/>
            <a:ext cx="5845296" cy="8100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86032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33568"/>
            <a:ext cx="8028892" cy="3168352"/>
          </a:xfrm>
        </p:spPr>
        <p:txBody>
          <a:bodyPr>
            <a:normAutofit fontScale="92500" lnSpcReduction="10000"/>
          </a:bodyPr>
          <a:lstStyle/>
          <a:p>
            <a:pPr marL="300038" lvl="1" indent="0" algn="just">
              <a:buClr>
                <a:srgbClr val="C65094"/>
              </a:buClr>
              <a:buNone/>
              <a:defRPr/>
            </a:pPr>
            <a:r>
              <a:rPr lang="pl-PL" sz="2600" b="1" dirty="0">
                <a:solidFill>
                  <a:srgbClr val="C65094"/>
                </a:solidFill>
              </a:rPr>
              <a:t>Czym jest Nowy Europass</a:t>
            </a:r>
            <a:r>
              <a:rPr lang="pl-PL" sz="2600" b="1" dirty="0" smtClean="0">
                <a:solidFill>
                  <a:srgbClr val="C65094"/>
                </a:solidFill>
              </a:rPr>
              <a:t>?</a:t>
            </a:r>
          </a:p>
          <a:p>
            <a:pPr marL="300038" lvl="1" indent="0" algn="just">
              <a:buClr>
                <a:srgbClr val="C65094"/>
              </a:buClr>
              <a:buNone/>
              <a:defRPr/>
            </a:pPr>
            <a:endParaRPr lang="pl-PL" sz="2600" b="1" dirty="0">
              <a:solidFill>
                <a:srgbClr val="C65094"/>
              </a:solidFill>
            </a:endParaRPr>
          </a:p>
          <a:p>
            <a:pPr marL="300038" lvl="1" indent="0" algn="just">
              <a:buClr>
                <a:srgbClr val="C65094"/>
              </a:buClr>
              <a:buNone/>
              <a:defRPr/>
            </a:pPr>
            <a:r>
              <a:rPr lang="pl-PL" dirty="0" err="1">
                <a:solidFill>
                  <a:srgbClr val="C65094"/>
                </a:solidFill>
              </a:rPr>
              <a:t>Europass</a:t>
            </a:r>
            <a:r>
              <a:rPr lang="pl-PL" dirty="0">
                <a:solidFill>
                  <a:srgbClr val="C65094"/>
                </a:solidFill>
              </a:rPr>
              <a:t> to nowa usługa cyfrowa Komisji Europejskiej umożliwiającą każdemu obywatelowi Europy skuteczną prezentację kwalifikacji i umiejętności zawodowych na rynku pracy i edukacji. </a:t>
            </a:r>
          </a:p>
          <a:p>
            <a:pPr lvl="1" indent="-257175" algn="just">
              <a:buClr>
                <a:srgbClr val="C65094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C65094"/>
                </a:solidFill>
              </a:rPr>
              <a:t>Usługa obejmuje Profil </a:t>
            </a:r>
            <a:r>
              <a:rPr lang="pl-PL" dirty="0" err="1">
                <a:solidFill>
                  <a:srgbClr val="C65094"/>
                </a:solidFill>
              </a:rPr>
              <a:t>Europass</a:t>
            </a:r>
            <a:r>
              <a:rPr lang="pl-PL" dirty="0">
                <a:solidFill>
                  <a:srgbClr val="C65094"/>
                </a:solidFill>
              </a:rPr>
              <a:t>, CV, List motywacyjny funkcjonujące </a:t>
            </a:r>
            <a:br>
              <a:rPr lang="pl-PL" dirty="0">
                <a:solidFill>
                  <a:srgbClr val="C65094"/>
                </a:solidFill>
              </a:rPr>
            </a:br>
            <a:r>
              <a:rPr lang="pl-PL" dirty="0">
                <a:solidFill>
                  <a:srgbClr val="C65094"/>
                </a:solidFill>
              </a:rPr>
              <a:t>w takiej samej formie na obszarze UE, w Islandii, Norwegii, Lichtensteinie oraz krajach kandydujących do UE. </a:t>
            </a:r>
          </a:p>
          <a:p>
            <a:pPr lvl="1" indent="-257175" algn="just">
              <a:buClr>
                <a:srgbClr val="C65094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C65094"/>
                </a:solidFill>
              </a:rPr>
              <a:t>Działa w oparciu o Decyzję Parlamentu Europejskiego i Rady UE 2018/646 </a:t>
            </a:r>
            <a:br>
              <a:rPr lang="pl-PL" dirty="0">
                <a:solidFill>
                  <a:srgbClr val="C65094"/>
                </a:solidFill>
              </a:rPr>
            </a:br>
            <a:r>
              <a:rPr lang="pl-PL" dirty="0">
                <a:solidFill>
                  <a:srgbClr val="C65094"/>
                </a:solidFill>
              </a:rPr>
              <a:t>z dnia 18 kwietnia 2018 r. w sprawie wspólnych ram mających na celu świadczenie lepszej jakości usług w zakresie umiejętności i kwalifikacji (</a:t>
            </a:r>
            <a:r>
              <a:rPr lang="pl-PL" dirty="0" err="1">
                <a:solidFill>
                  <a:srgbClr val="C65094"/>
                </a:solidFill>
              </a:rPr>
              <a:t>Europass</a:t>
            </a:r>
            <a:r>
              <a:rPr lang="pl-PL" dirty="0">
                <a:solidFill>
                  <a:srgbClr val="C65094"/>
                </a:solidFill>
              </a:rPr>
              <a:t>), uchylająca decyzję nr 2241/2004/WE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1781F6E-9AEF-47F2-A500-0B0031817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3478"/>
            <a:ext cx="5845296" cy="8100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38763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843558"/>
            <a:ext cx="7903790" cy="3528392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CC3399"/>
                </a:solidFill>
              </a:rPr>
              <a:t>Korzyści wynikające z wykorzystania </a:t>
            </a:r>
            <a:br>
              <a:rPr lang="pl-PL" sz="2400" b="1" dirty="0">
                <a:solidFill>
                  <a:srgbClr val="CC3399"/>
                </a:solidFill>
              </a:rPr>
            </a:br>
            <a:r>
              <a:rPr lang="pl-PL" sz="2400" b="1" dirty="0">
                <a:solidFill>
                  <a:srgbClr val="CC3399"/>
                </a:solidFill>
              </a:rPr>
              <a:t>Nowego </a:t>
            </a:r>
            <a:r>
              <a:rPr lang="pl-PL" sz="2400" b="1" dirty="0" err="1">
                <a:solidFill>
                  <a:srgbClr val="CC3399"/>
                </a:solidFill>
              </a:rPr>
              <a:t>Europass</a:t>
            </a:r>
            <a:endParaRPr lang="pl-PL" sz="2400" b="1" dirty="0">
              <a:solidFill>
                <a:srgbClr val="CC3399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400" dirty="0" smtClean="0">
                <a:solidFill>
                  <a:srgbClr val="C65094"/>
                </a:solidFill>
              </a:rPr>
              <a:t>Zindywidualizowany profil do cyfrowej prezentacji umiejętności, kwalifikacji, kompetencji, doświadczenia, etc.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400" dirty="0" smtClean="0">
                <a:solidFill>
                  <a:srgbClr val="C65094"/>
                </a:solidFill>
              </a:rPr>
              <a:t>Nowy edytor CV oraz listu motywacyjnego. Bezpośredni dostęp do największej europejskiej bazy ofert pracy EURES.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400" dirty="0" smtClean="0">
                <a:solidFill>
                  <a:srgbClr val="C65094"/>
                </a:solidFill>
              </a:rPr>
              <a:t>Cyfrowe </a:t>
            </a:r>
            <a:r>
              <a:rPr lang="pl-PL" altLang="pl-PL" sz="1400" dirty="0">
                <a:solidFill>
                  <a:srgbClr val="C65094"/>
                </a:solidFill>
              </a:rPr>
              <a:t>poświadczenia, tzw. „</a:t>
            </a:r>
            <a:r>
              <a:rPr lang="pl-PL" altLang="pl-PL" sz="1400" dirty="0" err="1">
                <a:solidFill>
                  <a:srgbClr val="C65094"/>
                </a:solidFill>
              </a:rPr>
              <a:t>digital</a:t>
            </a:r>
            <a:r>
              <a:rPr lang="pl-PL" altLang="pl-PL" sz="1400" dirty="0">
                <a:solidFill>
                  <a:srgbClr val="C65094"/>
                </a:solidFill>
              </a:rPr>
              <a:t> </a:t>
            </a:r>
            <a:r>
              <a:rPr lang="pl-PL" altLang="pl-PL" sz="1400" dirty="0" err="1">
                <a:solidFill>
                  <a:srgbClr val="C65094"/>
                </a:solidFill>
              </a:rPr>
              <a:t>cridentials</a:t>
            </a:r>
            <a:r>
              <a:rPr lang="pl-PL" altLang="pl-PL" sz="1400" dirty="0">
                <a:solidFill>
                  <a:srgbClr val="C65094"/>
                </a:solidFill>
              </a:rPr>
              <a:t>” (opisują cyfrowo rezultaty nauczania, działania, oceny, uprawnienia zawodowe, kwalifikacje, etc.).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400" dirty="0">
                <a:solidFill>
                  <a:srgbClr val="C65094"/>
                </a:solidFill>
              </a:rPr>
              <a:t>Spersonalizowana oferta szkoleń i kursów skorelowana z zawodem, profilem </a:t>
            </a:r>
            <a:br>
              <a:rPr lang="pl-PL" altLang="pl-PL" sz="1400" dirty="0">
                <a:solidFill>
                  <a:srgbClr val="C65094"/>
                </a:solidFill>
              </a:rPr>
            </a:br>
            <a:r>
              <a:rPr lang="pl-PL" altLang="pl-PL" sz="1400" dirty="0">
                <a:solidFill>
                  <a:srgbClr val="C65094"/>
                </a:solidFill>
              </a:rPr>
              <a:t>i zadanymi preferencjami.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pl-PL" sz="1400" dirty="0">
                <a:solidFill>
                  <a:srgbClr val="C65094"/>
                </a:solidFill>
              </a:rPr>
              <a:t>Całościowa baza informacji o edukacji i zatrudnieniu dla wszystkich krajów UE, </a:t>
            </a:r>
            <a:br>
              <a:rPr lang="pl-PL" altLang="pl-PL" sz="1400" dirty="0">
                <a:solidFill>
                  <a:srgbClr val="C65094"/>
                </a:solidFill>
              </a:rPr>
            </a:br>
            <a:r>
              <a:rPr lang="pl-PL" altLang="pl-PL" sz="1400" dirty="0">
                <a:solidFill>
                  <a:srgbClr val="C65094"/>
                </a:solidFill>
              </a:rPr>
              <a:t>w 29 językach.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FB63C2-32A0-4ACC-9F1C-AF8B61A55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4365"/>
            <a:ext cx="5845296" cy="8100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54825EE-CE94-42DC-B8BF-0C189D302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3478"/>
            <a:ext cx="5845296" cy="8100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38527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837326"/>
            <a:ext cx="7848872" cy="2646294"/>
          </a:xfrm>
        </p:spPr>
        <p:txBody>
          <a:bodyPr/>
          <a:lstStyle/>
          <a:p>
            <a:r>
              <a:rPr lang="pl-PL" sz="2400" b="1" dirty="0">
                <a:solidFill>
                  <a:srgbClr val="CC3399"/>
                </a:solidFill>
              </a:rPr>
              <a:t>Nowy </a:t>
            </a:r>
            <a:r>
              <a:rPr lang="pl-PL" sz="2400" b="1" dirty="0" err="1">
                <a:solidFill>
                  <a:srgbClr val="CC3399"/>
                </a:solidFill>
              </a:rPr>
              <a:t>Europass</a:t>
            </a:r>
            <a:endParaRPr lang="pl-PL" sz="2400" b="1" dirty="0">
              <a:solidFill>
                <a:srgbClr val="CC3399"/>
              </a:solidFill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FB63C2-32A0-4ACC-9F1C-AF8B61A55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3478"/>
            <a:ext cx="5845296" cy="8100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 rotWithShape="1">
          <a:blip r:embed="rId3"/>
          <a:srcRect l="24942" t="34043" r="10623" b="15045"/>
          <a:stretch/>
        </p:blipFill>
        <p:spPr>
          <a:xfrm>
            <a:off x="1331640" y="1477166"/>
            <a:ext cx="6120680" cy="2720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FEB039-FF06-49FC-8B1A-2CD7E37CC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3478"/>
            <a:ext cx="5845296" cy="8100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46292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131590"/>
            <a:ext cx="7848872" cy="2646294"/>
          </a:xfrm>
        </p:spPr>
        <p:txBody>
          <a:bodyPr/>
          <a:lstStyle/>
          <a:p>
            <a:r>
              <a:rPr lang="pl-PL" sz="2400" b="1" dirty="0">
                <a:solidFill>
                  <a:srgbClr val="CC3399"/>
                </a:solidFill>
              </a:rPr>
              <a:t>Narzędzia Nowego </a:t>
            </a:r>
            <a:r>
              <a:rPr lang="pl-PL" sz="2400" b="1" dirty="0" err="1">
                <a:solidFill>
                  <a:srgbClr val="CC3399"/>
                </a:solidFill>
              </a:rPr>
              <a:t>Europass</a:t>
            </a:r>
            <a:endParaRPr lang="pl-PL" sz="2400" b="1" dirty="0">
              <a:solidFill>
                <a:srgbClr val="CC3399"/>
              </a:solidFill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FB63C2-32A0-4ACC-9F1C-AF8B61A55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3478"/>
            <a:ext cx="5845296" cy="8100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33470" t="44101" r="19676" b="27199"/>
          <a:stretch/>
        </p:blipFill>
        <p:spPr>
          <a:xfrm>
            <a:off x="615578" y="1707654"/>
            <a:ext cx="7447478" cy="256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860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8E1ABC-3E25-475C-80ED-7EE7C2DA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771550"/>
            <a:ext cx="7848872" cy="648072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C65094"/>
                </a:solidFill>
              </a:rPr>
              <a:t/>
            </a:r>
            <a:br>
              <a:rPr lang="pl-PL" dirty="0">
                <a:solidFill>
                  <a:srgbClr val="C65094"/>
                </a:solidFill>
              </a:rPr>
            </a:br>
            <a:r>
              <a:rPr lang="pl-PL" sz="2900" dirty="0">
                <a:solidFill>
                  <a:srgbClr val="C65094"/>
                </a:solidFill>
              </a:rPr>
              <a:t>Wsparcie Doradcy zawodowego - </a:t>
            </a:r>
            <a:r>
              <a:rPr lang="pl-PL" sz="2900" dirty="0" err="1">
                <a:solidFill>
                  <a:srgbClr val="C65094"/>
                </a:solidFill>
              </a:rPr>
              <a:t>Europass</a:t>
            </a:r>
            <a:r>
              <a:rPr lang="pl-PL" dirty="0">
                <a:solidFill>
                  <a:srgbClr val="C65094"/>
                </a:solidFill>
              </a:rPr>
              <a:t/>
            </a:r>
            <a:br>
              <a:rPr lang="pl-PL" dirty="0">
                <a:solidFill>
                  <a:srgbClr val="C65094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ED8527-DAAD-4481-A504-74953668D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70" y="1635646"/>
            <a:ext cx="7848872" cy="2646294"/>
          </a:xfrm>
        </p:spPr>
        <p:txBody>
          <a:bodyPr/>
          <a:lstStyle/>
          <a:p>
            <a:pPr marL="585788" lvl="1" algn="just">
              <a:buClr>
                <a:srgbClr val="C65094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C65094"/>
                </a:solidFill>
              </a:rPr>
              <a:t>Publikacje, prezentacje i przydatne linki w zakresie doradztwa zawodowego:</a:t>
            </a:r>
          </a:p>
          <a:p>
            <a:pPr marL="300038" lvl="1" indent="0" algn="just">
              <a:buClr>
                <a:srgbClr val="C65094"/>
              </a:buClr>
              <a:buNone/>
              <a:defRPr/>
            </a:pPr>
            <a:r>
              <a:rPr lang="pl-PL" dirty="0">
                <a:solidFill>
                  <a:srgbClr val="C65094"/>
                </a:solidFill>
                <a:hlinkClick r:id="rId2"/>
              </a:rPr>
              <a:t>www.europass.org.pl/doradztwo-zawodowe/</a:t>
            </a:r>
            <a:endParaRPr lang="pl-PL" dirty="0">
              <a:solidFill>
                <a:srgbClr val="C65094"/>
              </a:solidFill>
            </a:endParaRPr>
          </a:p>
          <a:p>
            <a:pPr marL="300038" lvl="1" indent="0" algn="just">
              <a:buClr>
                <a:srgbClr val="C65094"/>
              </a:buClr>
              <a:buNone/>
              <a:defRPr/>
            </a:pPr>
            <a:endParaRPr lang="pl-PL" dirty="0">
              <a:solidFill>
                <a:srgbClr val="C65094"/>
              </a:solidFill>
            </a:endParaRPr>
          </a:p>
          <a:p>
            <a:pPr marL="585788" lvl="1" algn="just">
              <a:buClr>
                <a:srgbClr val="C65094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C65094"/>
                </a:solidFill>
              </a:rPr>
              <a:t>Nagrania </a:t>
            </a:r>
            <a:r>
              <a:rPr lang="pl-PL" dirty="0" err="1">
                <a:solidFill>
                  <a:srgbClr val="C65094"/>
                </a:solidFill>
              </a:rPr>
              <a:t>webinarów</a:t>
            </a:r>
            <a:r>
              <a:rPr lang="pl-PL" dirty="0">
                <a:solidFill>
                  <a:srgbClr val="C65094"/>
                </a:solidFill>
              </a:rPr>
              <a:t> i materiały ze szkoleń dostępne na stronie:</a:t>
            </a:r>
          </a:p>
          <a:p>
            <a:pPr marL="300038" lvl="1" indent="0" algn="just">
              <a:buClr>
                <a:srgbClr val="C65094"/>
              </a:buClr>
              <a:buNone/>
              <a:defRPr/>
            </a:pPr>
            <a:r>
              <a:rPr lang="pl-PL" dirty="0">
                <a:solidFill>
                  <a:srgbClr val="C65094"/>
                </a:solidFill>
                <a:hlinkClick r:id="rId3"/>
              </a:rPr>
              <a:t>www.europass.org.pl/zasoby</a:t>
            </a:r>
            <a:endParaRPr lang="pl-PL" dirty="0">
              <a:solidFill>
                <a:srgbClr val="C65094"/>
              </a:solidFill>
            </a:endParaRPr>
          </a:p>
          <a:p>
            <a:pPr marL="300038" lvl="1" indent="0" algn="just">
              <a:buClr>
                <a:srgbClr val="C65094"/>
              </a:buClr>
              <a:buNone/>
              <a:defRPr/>
            </a:pPr>
            <a:endParaRPr lang="pl-PL" dirty="0">
              <a:solidFill>
                <a:srgbClr val="C65094"/>
              </a:solidFill>
            </a:endParaRPr>
          </a:p>
          <a:p>
            <a:pPr marL="585788" lvl="1" algn="just">
              <a:buClr>
                <a:srgbClr val="C65094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C65094"/>
                </a:solidFill>
              </a:rPr>
              <a:t>Informacje o kolejnych </a:t>
            </a:r>
            <a:r>
              <a:rPr lang="pl-PL" dirty="0" err="1">
                <a:solidFill>
                  <a:srgbClr val="C65094"/>
                </a:solidFill>
              </a:rPr>
              <a:t>webinarach</a:t>
            </a:r>
            <a:r>
              <a:rPr lang="pl-PL" dirty="0">
                <a:solidFill>
                  <a:srgbClr val="C65094"/>
                </a:solidFill>
              </a:rPr>
              <a:t> dostępne na stronach FRSE, Erasmus+, </a:t>
            </a:r>
            <a:r>
              <a:rPr lang="pl-PL" dirty="0" err="1">
                <a:solidFill>
                  <a:srgbClr val="C65094"/>
                </a:solidFill>
              </a:rPr>
              <a:t>Europass</a:t>
            </a:r>
            <a:r>
              <a:rPr lang="pl-PL" dirty="0">
                <a:solidFill>
                  <a:srgbClr val="C65094"/>
                </a:solidFill>
              </a:rPr>
              <a:t> i profilu </a:t>
            </a:r>
            <a:r>
              <a:rPr lang="pl-PL" dirty="0" err="1">
                <a:solidFill>
                  <a:srgbClr val="C65094"/>
                </a:solidFill>
              </a:rPr>
              <a:t>Europass</a:t>
            </a:r>
            <a:r>
              <a:rPr lang="pl-PL" dirty="0">
                <a:solidFill>
                  <a:srgbClr val="C65094"/>
                </a:solidFill>
              </a:rPr>
              <a:t> </a:t>
            </a:r>
            <a:r>
              <a:rPr lang="pl-PL" dirty="0" err="1">
                <a:solidFill>
                  <a:srgbClr val="C65094"/>
                </a:solidFill>
              </a:rPr>
              <a:t>Poska</a:t>
            </a:r>
            <a:r>
              <a:rPr lang="pl-PL" dirty="0">
                <a:solidFill>
                  <a:srgbClr val="C65094"/>
                </a:solidFill>
              </a:rPr>
              <a:t> w serwisie Facebook.</a:t>
            </a:r>
          </a:p>
          <a:p>
            <a:pPr marL="585788" lvl="1" algn="just">
              <a:buClr>
                <a:srgbClr val="C65094"/>
              </a:buClr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rgbClr val="C65094"/>
              </a:solidFill>
            </a:endParaRPr>
          </a:p>
          <a:p>
            <a:pPr marL="300038" lvl="1" indent="0" algn="just">
              <a:buClr>
                <a:srgbClr val="C65094"/>
              </a:buClr>
              <a:buNone/>
              <a:defRPr/>
            </a:pPr>
            <a:endParaRPr lang="pl-PL" dirty="0">
              <a:solidFill>
                <a:srgbClr val="C65094"/>
              </a:solidFill>
            </a:endParaRPr>
          </a:p>
          <a:p>
            <a:pPr marL="642938" lvl="1" indent="-342900" algn="just">
              <a:buClr>
                <a:srgbClr val="C65094"/>
              </a:buClr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rgbClr val="C650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5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/>
              <a:t>Wspieranie doradztwa zawodowego</a:t>
            </a:r>
            <a:br>
              <a:rPr lang="pl-PL" sz="4000" dirty="0"/>
            </a:br>
            <a:r>
              <a:rPr lang="pl-PL" sz="4000" dirty="0"/>
              <a:t>w </a:t>
            </a:r>
            <a:r>
              <a:rPr lang="pl-PL" sz="4000" dirty="0" err="1"/>
              <a:t>PROGRAMie</a:t>
            </a:r>
            <a:r>
              <a:rPr lang="pl-PL" sz="4000" dirty="0"/>
              <a:t> </a:t>
            </a:r>
            <a:r>
              <a:rPr lang="pl-PL" sz="4000" dirty="0" err="1"/>
              <a:t>erasmus</a:t>
            </a:r>
            <a:r>
              <a:rPr lang="pl-PL" sz="4000" dirty="0"/>
              <a:t>+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2965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46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F8C2E08-A3B7-4E08-9BC2-98D217A69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92" t="13601" r="26972" b="40200"/>
          <a:stretch/>
        </p:blipFill>
        <p:spPr>
          <a:xfrm>
            <a:off x="179512" y="87226"/>
            <a:ext cx="4791805" cy="259228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A64D838-A258-485D-91D6-055F6461B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91" t="22001" r="27060" b="46800"/>
          <a:stretch/>
        </p:blipFill>
        <p:spPr>
          <a:xfrm>
            <a:off x="245653" y="2678728"/>
            <a:ext cx="4752529" cy="1765230"/>
          </a:xfrm>
          <a:prstGeom prst="rect">
            <a:avLst/>
          </a:prstGeom>
        </p:spPr>
      </p:pic>
      <p:sp>
        <p:nvSpPr>
          <p:cNvPr id="8" name="Symbol zastępczy zawartości 5">
            <a:extLst>
              <a:ext uri="{FF2B5EF4-FFF2-40B4-BE49-F238E27FC236}">
                <a16:creationId xmlns:a16="http://schemas.microsoft.com/office/drawing/2014/main" id="{F2F202C1-3B57-46BC-997B-4752266BF25E}"/>
              </a:ext>
            </a:extLst>
          </p:cNvPr>
          <p:cNvSpPr txBox="1">
            <a:spLocks/>
          </p:cNvSpPr>
          <p:nvPr/>
        </p:nvSpPr>
        <p:spPr>
          <a:xfrm>
            <a:off x="5025048" y="555526"/>
            <a:ext cx="4028940" cy="38884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None/>
            </a:pPr>
            <a:r>
              <a:rPr lang="pl-PL" sz="1800" b="1" dirty="0">
                <a:solidFill>
                  <a:srgbClr val="009999"/>
                </a:solidFill>
              </a:rPr>
              <a:t>EPALE - Elektroniczna platforma 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pl-PL" sz="1800" b="1" dirty="0">
                <a:solidFill>
                  <a:srgbClr val="009999"/>
                </a:solidFill>
              </a:rPr>
              <a:t>na rzecz uczenia się dorosłych w Europie</a:t>
            </a:r>
          </a:p>
          <a:p>
            <a:pPr marL="0" indent="0" algn="ctr">
              <a:spcBef>
                <a:spcPts val="500"/>
              </a:spcBef>
              <a:buNone/>
            </a:pPr>
            <a:endParaRPr lang="pl-PL" sz="1800" b="1" dirty="0">
              <a:solidFill>
                <a:srgbClr val="009999"/>
              </a:solidFill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pl-PL" sz="1600" b="1" dirty="0"/>
              <a:t> </a:t>
            </a:r>
            <a:r>
              <a:rPr lang="pl-PL" sz="1400" dirty="0"/>
              <a:t>to</a:t>
            </a:r>
            <a:r>
              <a:rPr lang="pl-PL" sz="1400" b="1" dirty="0"/>
              <a:t> ogólnoeuropejska wielojęzyczna </a:t>
            </a:r>
            <a:r>
              <a:rPr lang="pl-PL" sz="1400" dirty="0"/>
              <a:t>platforma internetowa </a:t>
            </a:r>
            <a:r>
              <a:rPr lang="pl-PL" sz="1400" b="1" dirty="0"/>
              <a:t>skierowana do specjalistów w obszarze uczenia się dorosłych, </a:t>
            </a:r>
            <a:r>
              <a:rPr lang="pl-PL" sz="1400" dirty="0"/>
              <a:t>m.in. szkoleniowców, edukatorów, pracowników organizacji pozarządowych z obszaru edukacji dorosłych, jak również do doradców zawodowych.</a:t>
            </a:r>
          </a:p>
          <a:p>
            <a:pPr marL="0" indent="0" algn="ctr">
              <a:spcBef>
                <a:spcPts val="500"/>
              </a:spcBef>
              <a:buNone/>
            </a:pPr>
            <a:endParaRPr lang="pl-PL" sz="1400" dirty="0"/>
          </a:p>
          <a:p>
            <a:pPr marL="0" indent="0" algn="ctr">
              <a:spcBef>
                <a:spcPts val="500"/>
              </a:spcBef>
              <a:buNone/>
            </a:pPr>
            <a:r>
              <a:rPr lang="pl-PL" sz="1400" dirty="0"/>
              <a:t>Głównym </a:t>
            </a:r>
            <a:r>
              <a:rPr lang="pl-PL" sz="1400" b="1" dirty="0"/>
              <a:t>celem platformy jest stworzenie przestrzeni </a:t>
            </a:r>
            <a:r>
              <a:rPr lang="pl-PL" sz="1400" dirty="0"/>
              <a:t>dla kadry edukacji dorosłych do dyskusji, dzielenia się wiedzą, współpracy, a przez to </a:t>
            </a:r>
            <a:r>
              <a:rPr lang="pl-PL" sz="1400" b="1" dirty="0"/>
              <a:t>do doskonalenia swoich kompetencji </a:t>
            </a:r>
            <a:r>
              <a:rPr lang="pl-PL" sz="1400" dirty="0"/>
              <a:t>w obszarze edukacji dorosłych.</a:t>
            </a:r>
            <a:endParaRPr lang="pl-PL" sz="1400" b="1" dirty="0"/>
          </a:p>
          <a:p>
            <a:pPr algn="ctr">
              <a:spcBef>
                <a:spcPts val="500"/>
              </a:spcBef>
              <a:buFont typeface="Wingdings" panose="05000000000000000000" pitchFamily="2" charset="2"/>
              <a:buChar char="§"/>
            </a:pPr>
            <a:endParaRPr lang="pl-PL" sz="1400" dirty="0"/>
          </a:p>
          <a:p>
            <a:pPr algn="ctr">
              <a:spcBef>
                <a:spcPts val="500"/>
              </a:spcBef>
              <a:buFont typeface="Wingdings" panose="05000000000000000000" pitchFamily="2" charset="2"/>
              <a:buChar char="§"/>
            </a:pPr>
            <a:endParaRPr lang="pl-PL" sz="1400" dirty="0"/>
          </a:p>
          <a:p>
            <a:pPr algn="ctr">
              <a:spcBef>
                <a:spcPts val="500"/>
              </a:spcBef>
              <a:buFont typeface="Wingdings" panose="05000000000000000000" pitchFamily="2" charset="2"/>
              <a:buChar char="§"/>
            </a:pPr>
            <a:endParaRPr lang="pl-PL" sz="1400" dirty="0"/>
          </a:p>
          <a:p>
            <a:pPr algn="ctr">
              <a:spcBef>
                <a:spcPts val="500"/>
              </a:spcBef>
              <a:buFont typeface="Wingdings" panose="05000000000000000000" pitchFamily="2" charset="2"/>
              <a:buChar char="§"/>
            </a:pPr>
            <a:endParaRPr lang="pl-PL" sz="1400" dirty="0">
              <a:cs typeface="Calibri Light" panose="020F0302020204030204" pitchFamily="34" charset="0"/>
            </a:endParaRPr>
          </a:p>
          <a:p>
            <a:pPr algn="ctr">
              <a:spcBef>
                <a:spcPts val="500"/>
              </a:spcBef>
              <a:buFont typeface="Wingdings" panose="05000000000000000000" pitchFamily="2" charset="2"/>
              <a:buChar char="§"/>
            </a:pPr>
            <a:endParaRPr lang="pl-PL" sz="1400" dirty="0"/>
          </a:p>
          <a:p>
            <a:pPr algn="ctr">
              <a:spcBef>
                <a:spcPts val="500"/>
              </a:spcBef>
              <a:buFont typeface="Wingdings" panose="05000000000000000000" pitchFamily="2" charset="2"/>
              <a:buChar char="ü"/>
            </a:pPr>
            <a:endParaRPr lang="pl-PL" sz="1400" b="1" dirty="0"/>
          </a:p>
          <a:p>
            <a:pPr algn="ctr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pl-PL" sz="1400" b="1" dirty="0"/>
          </a:p>
          <a:p>
            <a:pPr algn="ctr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907565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3">
            <a:extLst>
              <a:ext uri="{FF2B5EF4-FFF2-40B4-BE49-F238E27FC236}">
                <a16:creationId xmlns:a16="http://schemas.microsoft.com/office/drawing/2014/main" id="{FE94D129-6D26-411A-A015-E59AEB3E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06375"/>
            <a:ext cx="7643192" cy="85725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9999"/>
                </a:solidFill>
              </a:rPr>
              <a:t>Co możemy znaleźć na EPALE?</a:t>
            </a:r>
          </a:p>
        </p:txBody>
      </p:sp>
      <p:sp>
        <p:nvSpPr>
          <p:cNvPr id="17" name="Strzałka w górę 6">
            <a:extLst>
              <a:ext uri="{FF2B5EF4-FFF2-40B4-BE49-F238E27FC236}">
                <a16:creationId xmlns:a16="http://schemas.microsoft.com/office/drawing/2014/main" id="{306D19AC-074A-45AB-852B-B9151EA90CC1}"/>
              </a:ext>
            </a:extLst>
          </p:cNvPr>
          <p:cNvSpPr/>
          <p:nvPr/>
        </p:nvSpPr>
        <p:spPr>
          <a:xfrm>
            <a:off x="2832972" y="3322167"/>
            <a:ext cx="216024" cy="720080"/>
          </a:xfrm>
          <a:prstGeom prst="upArrow">
            <a:avLst/>
          </a:prstGeom>
          <a:solidFill>
            <a:srgbClr val="E52E87"/>
          </a:solidFill>
          <a:ln>
            <a:solidFill>
              <a:srgbClr val="B03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zawartości 3">
            <a:extLst>
              <a:ext uri="{FF2B5EF4-FFF2-40B4-BE49-F238E27FC236}">
                <a16:creationId xmlns:a16="http://schemas.microsoft.com/office/drawing/2014/main" id="{B3EEDF62-E8A5-4F1A-9991-98D97CB1BED5}"/>
              </a:ext>
            </a:extLst>
          </p:cNvPr>
          <p:cNvSpPr txBox="1">
            <a:spLocks/>
          </p:cNvSpPr>
          <p:nvPr/>
        </p:nvSpPr>
        <p:spPr>
          <a:xfrm>
            <a:off x="2515034" y="4069595"/>
            <a:ext cx="873571" cy="29222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Artykuły</a:t>
            </a:r>
          </a:p>
        </p:txBody>
      </p:sp>
      <p:sp>
        <p:nvSpPr>
          <p:cNvPr id="19" name="Strzałka w górę 8">
            <a:extLst>
              <a:ext uri="{FF2B5EF4-FFF2-40B4-BE49-F238E27FC236}">
                <a16:creationId xmlns:a16="http://schemas.microsoft.com/office/drawing/2014/main" id="{F6B70B7F-FF33-4567-AA13-9FE455E8F4EA}"/>
              </a:ext>
            </a:extLst>
          </p:cNvPr>
          <p:cNvSpPr/>
          <p:nvPr/>
        </p:nvSpPr>
        <p:spPr>
          <a:xfrm rot="5400000">
            <a:off x="1331640" y="1102530"/>
            <a:ext cx="216024" cy="1224136"/>
          </a:xfrm>
          <a:prstGeom prst="upArrow">
            <a:avLst/>
          </a:prstGeom>
          <a:solidFill>
            <a:srgbClr val="E52E87"/>
          </a:solidFill>
          <a:ln>
            <a:solidFill>
              <a:srgbClr val="B03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ymbol zastępczy zawartości 3">
            <a:extLst>
              <a:ext uri="{FF2B5EF4-FFF2-40B4-BE49-F238E27FC236}">
                <a16:creationId xmlns:a16="http://schemas.microsoft.com/office/drawing/2014/main" id="{0CEDF40A-A504-4925-BBA9-FE957C574D5F}"/>
              </a:ext>
            </a:extLst>
          </p:cNvPr>
          <p:cNvSpPr txBox="1">
            <a:spLocks/>
          </p:cNvSpPr>
          <p:nvPr/>
        </p:nvSpPr>
        <p:spPr>
          <a:xfrm>
            <a:off x="84415" y="1923678"/>
            <a:ext cx="2016223" cy="855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chemeClr val="tx1"/>
                </a:solidFill>
              </a:rPr>
              <a:t>Informacje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o szkoleniach, konferencjach dla edukatorów dorosłych</a:t>
            </a:r>
          </a:p>
        </p:txBody>
      </p:sp>
      <p:sp>
        <p:nvSpPr>
          <p:cNvPr id="21" name="Strzałka w górę 10">
            <a:extLst>
              <a:ext uri="{FF2B5EF4-FFF2-40B4-BE49-F238E27FC236}">
                <a16:creationId xmlns:a16="http://schemas.microsoft.com/office/drawing/2014/main" id="{219350DB-C027-479E-B6C3-A50152E2326B}"/>
              </a:ext>
            </a:extLst>
          </p:cNvPr>
          <p:cNvSpPr/>
          <p:nvPr/>
        </p:nvSpPr>
        <p:spPr>
          <a:xfrm>
            <a:off x="4384784" y="3322167"/>
            <a:ext cx="216024" cy="720080"/>
          </a:xfrm>
          <a:prstGeom prst="upArrow">
            <a:avLst/>
          </a:prstGeom>
          <a:solidFill>
            <a:srgbClr val="E52E87"/>
          </a:solidFill>
          <a:ln>
            <a:solidFill>
              <a:srgbClr val="B03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ymbol zastępczy zawartości 3">
            <a:extLst>
              <a:ext uri="{FF2B5EF4-FFF2-40B4-BE49-F238E27FC236}">
                <a16:creationId xmlns:a16="http://schemas.microsoft.com/office/drawing/2014/main" id="{0F33D69A-8A85-49B3-BE5E-2CF1E8DE850F}"/>
              </a:ext>
            </a:extLst>
          </p:cNvPr>
          <p:cNvSpPr txBox="1">
            <a:spLocks/>
          </p:cNvSpPr>
          <p:nvPr/>
        </p:nvSpPr>
        <p:spPr>
          <a:xfrm>
            <a:off x="4060748" y="4215707"/>
            <a:ext cx="1080119" cy="584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tx1"/>
                </a:solidFill>
              </a:rPr>
              <a:t>Najnowsze</a:t>
            </a:r>
            <a:r>
              <a:rPr lang="pl-PL" dirty="0"/>
              <a:t> </a:t>
            </a:r>
            <a:r>
              <a:rPr lang="pl-PL" dirty="0">
                <a:solidFill>
                  <a:schemeClr val="tx1"/>
                </a:solidFill>
              </a:rPr>
              <a:t>informacje</a:t>
            </a:r>
          </a:p>
        </p:txBody>
      </p:sp>
      <p:sp>
        <p:nvSpPr>
          <p:cNvPr id="23" name="Strzałka w górę 12">
            <a:extLst>
              <a:ext uri="{FF2B5EF4-FFF2-40B4-BE49-F238E27FC236}">
                <a16:creationId xmlns:a16="http://schemas.microsoft.com/office/drawing/2014/main" id="{85E6A0C5-495D-461F-96FA-E28CFD369A08}"/>
              </a:ext>
            </a:extLst>
          </p:cNvPr>
          <p:cNvSpPr/>
          <p:nvPr/>
        </p:nvSpPr>
        <p:spPr>
          <a:xfrm>
            <a:off x="7372634" y="3322167"/>
            <a:ext cx="216024" cy="576064"/>
          </a:xfrm>
          <a:prstGeom prst="upArrow">
            <a:avLst/>
          </a:prstGeom>
          <a:solidFill>
            <a:srgbClr val="E52E87"/>
          </a:solidFill>
          <a:ln>
            <a:solidFill>
              <a:srgbClr val="B03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ymbol zastępczy zawartości 3">
            <a:extLst>
              <a:ext uri="{FF2B5EF4-FFF2-40B4-BE49-F238E27FC236}">
                <a16:creationId xmlns:a16="http://schemas.microsoft.com/office/drawing/2014/main" id="{5EFE0E7A-C95A-426C-AA06-0DB9C70BF4C1}"/>
              </a:ext>
            </a:extLst>
          </p:cNvPr>
          <p:cNvSpPr txBox="1">
            <a:spLocks/>
          </p:cNvSpPr>
          <p:nvPr/>
        </p:nvSpPr>
        <p:spPr>
          <a:xfrm>
            <a:off x="6252715" y="3923119"/>
            <a:ext cx="2671885" cy="877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chemeClr val="tx1"/>
                </a:solidFill>
              </a:rPr>
              <a:t>Raporty, analizy, scenariusze, publikacje w PDF, prezentacje, nagrania z </a:t>
            </a:r>
            <a:r>
              <a:rPr lang="pl-PL" dirty="0" err="1">
                <a:solidFill>
                  <a:schemeClr val="tx1"/>
                </a:solidFill>
              </a:rPr>
              <a:t>webinarów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E412D827-1D37-4326-A94C-D985D5F7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38" y="1203598"/>
            <a:ext cx="634374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16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p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>
            <a:extLst>
              <a:ext uri="{FF2B5EF4-FFF2-40B4-BE49-F238E27FC236}">
                <a16:creationId xmlns:a16="http://schemas.microsoft.com/office/drawing/2014/main" id="{36E1895A-967E-48E7-A1BE-81367E71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72" y="0"/>
            <a:ext cx="9036496" cy="85725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9999"/>
                </a:solidFill>
              </a:rPr>
              <a:t>Materiały dla doradców zawodowych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030CA09-0EA8-4214-9E89-33F07409E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27600" r="24800" b="29000"/>
          <a:stretch/>
        </p:blipFill>
        <p:spPr>
          <a:xfrm>
            <a:off x="107504" y="1671650"/>
            <a:ext cx="3716542" cy="18002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655CF7A-1D5C-46B7-A6D6-FDDF0FD77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" t="5784" r="28721" b="6368"/>
          <a:stretch/>
        </p:blipFill>
        <p:spPr>
          <a:xfrm>
            <a:off x="3963268" y="843558"/>
            <a:ext cx="5040560" cy="359110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5BEF4EF-FBB4-4A49-906F-5688EC341EB6}"/>
              </a:ext>
            </a:extLst>
          </p:cNvPr>
          <p:cNvSpPr txBox="1"/>
          <p:nvPr/>
        </p:nvSpPr>
        <p:spPr>
          <a:xfrm>
            <a:off x="251520" y="4370248"/>
            <a:ext cx="597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4"/>
              </a:rPr>
              <a:t>https://epale.ec.europa.eu/pl/blog/rozwoj-pracownikow</a:t>
            </a:r>
            <a:endParaRPr lang="pl-PL" dirty="0"/>
          </a:p>
        </p:txBody>
      </p:sp>
      <p:sp>
        <p:nvSpPr>
          <p:cNvPr id="9" name="Strzałka w górę 8">
            <a:extLst>
              <a:ext uri="{FF2B5EF4-FFF2-40B4-BE49-F238E27FC236}">
                <a16:creationId xmlns:a16="http://schemas.microsoft.com/office/drawing/2014/main" id="{DC3717BB-57CE-4D38-B847-1531E063A126}"/>
              </a:ext>
            </a:extLst>
          </p:cNvPr>
          <p:cNvSpPr/>
          <p:nvPr/>
        </p:nvSpPr>
        <p:spPr>
          <a:xfrm rot="5400000">
            <a:off x="3635896" y="2427734"/>
            <a:ext cx="216024" cy="1224136"/>
          </a:xfrm>
          <a:prstGeom prst="upArrow">
            <a:avLst/>
          </a:prstGeom>
          <a:solidFill>
            <a:srgbClr val="E52E87"/>
          </a:solidFill>
          <a:ln>
            <a:solidFill>
              <a:srgbClr val="B03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115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5"/>
          <p:cNvSpPr txBox="1">
            <a:spLocks/>
          </p:cNvSpPr>
          <p:nvPr/>
        </p:nvSpPr>
        <p:spPr>
          <a:xfrm>
            <a:off x="2843808" y="1203598"/>
            <a:ext cx="4176464" cy="2962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Font typeface="Wingdings" panose="05000000000000000000" pitchFamily="2" charset="2"/>
              <a:buChar char="§"/>
            </a:pPr>
            <a:endParaRPr lang="pl-PL" sz="1400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§"/>
            </a:pPr>
            <a:endParaRPr lang="pl-PL" sz="1400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§"/>
            </a:pPr>
            <a:endParaRPr lang="pl-PL" sz="1400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§"/>
            </a:pPr>
            <a:endParaRPr lang="pl-PL" sz="1400" dirty="0">
              <a:cs typeface="Calibri Light" panose="020F0302020204030204" pitchFamily="34" charset="0"/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§"/>
            </a:pPr>
            <a:endParaRPr lang="pl-PL" sz="1400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</a:pPr>
            <a:endParaRPr lang="pl-PL" sz="1400" b="1" dirty="0"/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pl-PL" sz="1400" b="1" dirty="0"/>
          </a:p>
          <a:p>
            <a:endParaRPr lang="pl-PL" sz="1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6235324-35D6-4FD5-AB70-A75E51C54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47"/>
            <a:ext cx="9317206" cy="487600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056" y="3934457"/>
            <a:ext cx="3528392" cy="4320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l-PL" sz="2000" b="1" dirty="0">
                <a:solidFill>
                  <a:srgbClr val="009999"/>
                </a:solidFill>
              </a:rPr>
              <a:t>Nagranie dostępne na EPALE</a:t>
            </a:r>
          </a:p>
        </p:txBody>
      </p:sp>
    </p:spTree>
    <p:extLst>
      <p:ext uri="{BB962C8B-B14F-4D97-AF65-F5344CB8AC3E}">
        <p14:creationId xmlns:p14="http://schemas.microsoft.com/office/powerpoint/2010/main" val="310638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id="{C0F0E29A-E43A-4291-96FF-010944C6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206"/>
            <a:ext cx="9036496" cy="857250"/>
          </a:xfrm>
        </p:spPr>
        <p:txBody>
          <a:bodyPr/>
          <a:lstStyle/>
          <a:p>
            <a:r>
              <a:rPr lang="pl-PL" b="1" dirty="0">
                <a:solidFill>
                  <a:srgbClr val="009999"/>
                </a:solidFill>
              </a:rPr>
              <a:t>Kontakt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44AA771-DF07-4ABE-A066-576AFAEB35ED}"/>
              </a:ext>
            </a:extLst>
          </p:cNvPr>
          <p:cNvSpPr txBox="1"/>
          <p:nvPr/>
        </p:nvSpPr>
        <p:spPr>
          <a:xfrm>
            <a:off x="2843808" y="1226220"/>
            <a:ext cx="2880320" cy="108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pl-PL" altLang="pl-PL" sz="1800" b="1" dirty="0"/>
              <a:t>Krajowe Biuro EPALE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pl-PL" altLang="pl-PL" sz="1800" dirty="0"/>
              <a:t>tel.:   22 46 31 063                  e-mail: </a:t>
            </a:r>
            <a:r>
              <a:rPr lang="pl-PL" altLang="pl-PL" sz="1800" b="1" dirty="0">
                <a:solidFill>
                  <a:srgbClr val="28C2A8"/>
                </a:solidFill>
                <a:hlinkClick r:id="rId2"/>
              </a:rPr>
              <a:t>epale@frse.org.pl</a:t>
            </a:r>
            <a:r>
              <a:rPr lang="pl-PL" altLang="pl-PL" sz="1800" b="1" dirty="0">
                <a:solidFill>
                  <a:srgbClr val="28C2A8"/>
                </a:solidFill>
              </a:rPr>
              <a:t>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329822E-9B81-41D8-8654-B9F2E4C9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60104"/>
            <a:ext cx="3600400" cy="235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99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771550"/>
            <a:ext cx="2968085" cy="315268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11560" y="771550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Projekty </a:t>
            </a:r>
            <a:r>
              <a:rPr lang="pl-PL" b="1" dirty="0"/>
              <a:t>partnerstw strategicznych </a:t>
            </a:r>
            <a:r>
              <a:rPr lang="pl-PL" dirty="0"/>
              <a:t>Programu Erasmus+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promują europejski wymiar doradztwa w zakresie kształcenia i szkolenia zawodowego;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wspierają opracowywanie, testowanie, dostosowywanie i przyjmowanie lub wdrażanie innowacyjnych praktyk dotyczących metod i narzędzi w zakresie doradztwa zawodowego i coachingu;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adresowane są m.in. do instytucji prowadzących poradnictwo zawodowe, doradztwo zawodowe i usługi informacyjne.</a:t>
            </a:r>
          </a:p>
        </p:txBody>
      </p:sp>
    </p:spTree>
    <p:extLst>
      <p:ext uri="{BB962C8B-B14F-4D97-AF65-F5344CB8AC3E}">
        <p14:creationId xmlns:p14="http://schemas.microsoft.com/office/powerpoint/2010/main" val="22917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123478"/>
            <a:ext cx="7056784" cy="504056"/>
          </a:xfrm>
        </p:spPr>
        <p:txBody>
          <a:bodyPr>
            <a:noAutofit/>
          </a:bodyPr>
          <a:lstStyle/>
          <a:p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projekt  „Trio to </a:t>
            </a:r>
            <a:r>
              <a:rPr lang="pl-PL" sz="2400" dirty="0" err="1"/>
              <a:t>Success</a:t>
            </a:r>
            <a:r>
              <a:rPr lang="pl-PL" sz="2400" dirty="0"/>
              <a:t>” 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7504" y="627534"/>
            <a:ext cx="8676456" cy="706166"/>
          </a:xfrm>
        </p:spPr>
        <p:txBody>
          <a:bodyPr>
            <a:noAutofit/>
          </a:bodyPr>
          <a:lstStyle/>
          <a:p>
            <a:endParaRPr lang="pl-PL" sz="1400" dirty="0"/>
          </a:p>
          <a:p>
            <a:r>
              <a:rPr lang="pl-PL" sz="1400" dirty="0"/>
              <a:t>Realizowany przez </a:t>
            </a:r>
            <a:r>
              <a:rPr lang="pl-PL" sz="1400" b="1" dirty="0"/>
              <a:t>Stowarzyszenie na Rzecz Spółdzielni Socjalnych</a:t>
            </a:r>
          </a:p>
          <a:p>
            <a:r>
              <a:rPr lang="pl-PL" sz="1400" dirty="0"/>
              <a:t>w partnerstwie z </a:t>
            </a:r>
            <a:r>
              <a:rPr lang="pl-PL" sz="1400" b="1" dirty="0"/>
              <a:t>Centrum Doradztwa Zawodowego dla Młodzieży z Poznania</a:t>
            </a:r>
          </a:p>
          <a:p>
            <a:r>
              <a:rPr lang="pl-PL" sz="1400" dirty="0"/>
              <a:t>Dofinansowanie: 229 749,39 EUR</a:t>
            </a:r>
          </a:p>
          <a:p>
            <a:pPr>
              <a:spcBef>
                <a:spcPts val="0"/>
              </a:spcBef>
            </a:pPr>
            <a:r>
              <a:rPr lang="pl-PL" sz="1400" dirty="0"/>
              <a:t>				</a:t>
            </a:r>
            <a:endParaRPr lang="pl-PL" sz="1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87" y="548589"/>
            <a:ext cx="54911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589"/>
            <a:ext cx="59204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211960" y="1452695"/>
            <a:ext cx="47704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Współpraca szkół i nauczycieli ze spółdzielniami socjalnymi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Dedykowany nauczycielom, trenerom, doradcom zawodowym, przedsiębiorcom, </a:t>
            </a:r>
            <a:r>
              <a:rPr lang="pl-PL" sz="1400" dirty="0" err="1"/>
              <a:t>NGOs</a:t>
            </a:r>
            <a:endParaRPr lang="pl-PL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Celem jest poprawa szans absolwentów szkół zawodowych na rynku pracy, rozwój doradztwa i metod kształcenia zawodowego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Produkty: m.in. zbiór scenariuszy dla doradców zawodowych, podręcznik kształcenia, katalog dobrych praktyk oraz </a:t>
            </a:r>
            <a:r>
              <a:rPr lang="pl-PL" sz="1400" dirty="0" err="1"/>
              <a:t>tutoriale</a:t>
            </a:r>
            <a:r>
              <a:rPr lang="pl-PL" sz="1400" dirty="0"/>
              <a:t>/film edukacyjny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Proponuje uzupełnienie ścieżki edukacyjnej uczniów szkół zawodowych o elementy związane z przedsiębiorczością społeczną.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028" y="508539"/>
            <a:ext cx="528066" cy="4000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7375" y="4443958"/>
            <a:ext cx="3476625" cy="59055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323528" y="4076371"/>
            <a:ext cx="3528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www.spoldzielnie.org/catp,125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7"/>
          <a:srcRect l="12105" t="11290" r="8316" b="6735"/>
          <a:stretch/>
        </p:blipFill>
        <p:spPr>
          <a:xfrm>
            <a:off x="683568" y="1797519"/>
            <a:ext cx="2570723" cy="22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123478"/>
            <a:ext cx="6984776" cy="878127"/>
          </a:xfrm>
        </p:spPr>
        <p:txBody>
          <a:bodyPr>
            <a:noAutofit/>
          </a:bodyPr>
          <a:lstStyle/>
          <a:p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>projekt  „Wybieram świadomie - nowatorskie narzędzia budowania ścieżki kariery ” 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7544" y="932664"/>
            <a:ext cx="8136904" cy="792088"/>
          </a:xfrm>
        </p:spPr>
        <p:txBody>
          <a:bodyPr>
            <a:noAutofit/>
          </a:bodyPr>
          <a:lstStyle/>
          <a:p>
            <a:r>
              <a:rPr lang="pl-PL" sz="1400" dirty="0"/>
              <a:t>Realizowany przez </a:t>
            </a:r>
            <a:r>
              <a:rPr lang="pl-PL" sz="1400" b="1" dirty="0" err="1"/>
              <a:t>Eduexpert</a:t>
            </a:r>
            <a:r>
              <a:rPr lang="pl-PL" sz="1400" b="1" dirty="0"/>
              <a:t> sp. z o.o.</a:t>
            </a:r>
          </a:p>
          <a:p>
            <a:r>
              <a:rPr lang="pl-PL" sz="1400" dirty="0"/>
              <a:t>Dofinansowanie: 239 312,00 EUR</a:t>
            </a:r>
          </a:p>
          <a:p>
            <a:pPr>
              <a:spcBef>
                <a:spcPts val="0"/>
              </a:spcBef>
            </a:pPr>
            <a:r>
              <a:rPr lang="pl-PL" sz="1400" dirty="0"/>
              <a:t>				</a:t>
            </a:r>
            <a:endParaRPr lang="pl-PL" sz="14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07" y="1001605"/>
            <a:ext cx="625646" cy="38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608512" y="1649118"/>
            <a:ext cx="4283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Cel projektu: zwiększenia poziomu świadomości młodzieży szkolnej w zakresie rozwoju poszczególnych obszarów kompetencji kluczowych, istotnych z punktu widzenia rynku pracy;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Dedykowany nauczycielom i doradcom zawodowym, pedagogom, uczniom i rodzicom;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Produkty: platforma z pakietem narzędzi edukacyjnych w 3 językach (multimedialne scenariusze wspierające rozwijanie kompetencji kluczowych dla wybranych zawodów)</a:t>
            </a:r>
          </a:p>
        </p:txBody>
      </p:sp>
      <p:sp>
        <p:nvSpPr>
          <p:cNvPr id="3" name="AutoShape 4" descr="Znalezione obrazy dla zapytania flaga litwy"/>
          <p:cNvSpPr>
            <a:spLocks noChangeAspect="1" noChangeArrowheads="1"/>
          </p:cNvSpPr>
          <p:nvPr/>
        </p:nvSpPr>
        <p:spPr bwMode="auto">
          <a:xfrm>
            <a:off x="155575" y="-525463"/>
            <a:ext cx="18288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457" y="989254"/>
            <a:ext cx="652558" cy="39566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37" y="1001605"/>
            <a:ext cx="570613" cy="37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71" y="3874120"/>
            <a:ext cx="2505075" cy="12763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7"/>
          <a:srcRect l="14588" t="16705" r="11844" b="10200"/>
          <a:stretch/>
        </p:blipFill>
        <p:spPr>
          <a:xfrm>
            <a:off x="230679" y="1596351"/>
            <a:ext cx="4305317" cy="2406171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2758407" y="4413535"/>
            <a:ext cx="264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www.erasmusproject.pl</a:t>
            </a:r>
          </a:p>
        </p:txBody>
      </p:sp>
    </p:spTree>
    <p:extLst>
      <p:ext uri="{BB962C8B-B14F-4D97-AF65-F5344CB8AC3E}">
        <p14:creationId xmlns:p14="http://schemas.microsoft.com/office/powerpoint/2010/main" val="26001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123478"/>
            <a:ext cx="6984776" cy="878127"/>
          </a:xfrm>
        </p:spPr>
        <p:txBody>
          <a:bodyPr>
            <a:noAutofit/>
          </a:bodyPr>
          <a:lstStyle/>
          <a:p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>projekt  „</a:t>
            </a:r>
            <a:r>
              <a:rPr lang="en-US" dirty="0"/>
              <a:t>Careers Advice and Pathways to Employment</a:t>
            </a:r>
            <a:r>
              <a:rPr lang="pl-PL" dirty="0"/>
              <a:t>” 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55575" y="932664"/>
            <a:ext cx="8448873" cy="792088"/>
          </a:xfrm>
        </p:spPr>
        <p:txBody>
          <a:bodyPr>
            <a:noAutofit/>
          </a:bodyPr>
          <a:lstStyle/>
          <a:p>
            <a:r>
              <a:rPr lang="pl-PL" sz="1400" dirty="0"/>
              <a:t>Realizowany przez </a:t>
            </a:r>
            <a:r>
              <a:rPr lang="pl-PL" sz="1400" b="1" dirty="0"/>
              <a:t>Stowarzyszenie Profilaktyczno-Wychowawcze Fenix</a:t>
            </a:r>
          </a:p>
          <a:p>
            <a:r>
              <a:rPr lang="pl-PL" sz="1400" dirty="0"/>
              <a:t>Dofinansowanie: 241 984,80 EUR</a:t>
            </a:r>
          </a:p>
          <a:p>
            <a:pPr>
              <a:spcBef>
                <a:spcPts val="0"/>
              </a:spcBef>
            </a:pPr>
            <a:r>
              <a:rPr lang="pl-PL" sz="1400" dirty="0"/>
              <a:t>				</a:t>
            </a:r>
            <a:endParaRPr lang="pl-PL" sz="1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08512" y="1649118"/>
            <a:ext cx="4283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Partnerzy opracowali program szkoleniowy  dla  nauczycieli i  doradców zawodowych,  dostarczający  informacji,  rad  i wskazówek, w  jaki  sposób najlepiej wdrożyć i umieścić w programie nauczania doradztwo zawodowe;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Produkty: innowacyjna aplikacja z  modułami edukacyjnymi i programem szkolenia dla nauczycieli i doradców zawodowych;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Dodatkowo, celem działań projektowych była mobilizacja uczniów, by mogli lepiej zarządzać własnymi umiejętnościami.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sp>
        <p:nvSpPr>
          <p:cNvPr id="3" name="AutoShape 4" descr="Znalezione obrazy dla zapytania flaga litwy"/>
          <p:cNvSpPr>
            <a:spLocks noChangeAspect="1" noChangeArrowheads="1"/>
          </p:cNvSpPr>
          <p:nvPr/>
        </p:nvSpPr>
        <p:spPr bwMode="auto">
          <a:xfrm>
            <a:off x="155575" y="-525463"/>
            <a:ext cx="18288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2758407" y="4413535"/>
            <a:ext cx="264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www.erasmusproject.pl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407" y="4406640"/>
            <a:ext cx="6286500" cy="676275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5423343" y="4044203"/>
            <a:ext cx="331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http://www.cape-project.eu/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4"/>
          <a:srcRect l="1" r="325"/>
          <a:stretch/>
        </p:blipFill>
        <p:spPr>
          <a:xfrm>
            <a:off x="155575" y="1526507"/>
            <a:ext cx="4037301" cy="288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7534"/>
            <a:ext cx="5852172" cy="1380747"/>
          </a:xfrm>
          <a:prstGeom prst="rect">
            <a:avLst/>
          </a:prstGeom>
        </p:spPr>
      </p:pic>
      <p:pic>
        <p:nvPicPr>
          <p:cNvPr id="1026" name="Obraz 1" descr="stop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55726"/>
            <a:ext cx="43815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55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249492"/>
            <a:ext cx="5616624" cy="648072"/>
          </a:xfrm>
        </p:spPr>
        <p:txBody>
          <a:bodyPr>
            <a:normAutofit/>
          </a:bodyPr>
          <a:lstStyle/>
          <a:p>
            <a:r>
              <a:rPr lang="pl-PL" dirty="0"/>
              <a:t>Co po PROGRAMIE ERASMUS+?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951570"/>
            <a:ext cx="6336704" cy="3420380"/>
          </a:xfrm>
        </p:spPr>
        <p:txBody>
          <a:bodyPr>
            <a:normAutofit fontScale="47500" lnSpcReduction="20000"/>
          </a:bodyPr>
          <a:lstStyle/>
          <a:p>
            <a:r>
              <a:rPr lang="pl-PL" sz="2900" b="1" dirty="0"/>
              <a:t> </a:t>
            </a:r>
            <a:r>
              <a:rPr lang="pl-PL" sz="2900" b="1" cap="all" dirty="0">
                <a:solidFill>
                  <a:schemeClr val="accent6"/>
                </a:solidFill>
              </a:rPr>
              <a:t>NOWY PROGRAM na lata 2021-2027: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400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chemeClr val="tx1"/>
                </a:solidFill>
              </a:rPr>
              <a:t>BARDZIEJ WŁĄCZAJĄCY I BARDZIEJ DOSTĘPNY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500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chemeClr val="tx1"/>
                </a:solidFill>
              </a:rPr>
              <a:t>PRZYJAZNY DLA NOWYCH, NIEDOŚWIADCZONYCH WNIOSKADAWCÓW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500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chemeClr val="tx1"/>
                </a:solidFill>
              </a:rPr>
              <a:t>BARDZIEJ INNOWACYJNY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500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chemeClr val="tx1"/>
                </a:solidFill>
              </a:rPr>
              <a:t>BARDZIEJ CYFROWY I „ZIELONY”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500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500" b="1" dirty="0">
                <a:solidFill>
                  <a:schemeClr val="tx1"/>
                </a:solidFill>
              </a:rPr>
              <a:t>UPROSZCZONE PROCEDURY WNIOSKOWANIA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500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500" b="1" dirty="0" smtClean="0">
                <a:solidFill>
                  <a:schemeClr val="tx1"/>
                </a:solidFill>
              </a:rPr>
              <a:t>ZWIĘKSZONY </a:t>
            </a:r>
            <a:r>
              <a:rPr lang="pl-PL" sz="2500" b="1" dirty="0"/>
              <a:t>BUDŻET</a:t>
            </a:r>
            <a:r>
              <a:rPr lang="pl-PL" sz="2500" b="1" dirty="0">
                <a:solidFill>
                  <a:schemeClr val="tx1"/>
                </a:solidFill>
              </a:rPr>
              <a:t>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400" b="1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7007324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+">
  <a:themeElements>
    <a:clrScheme name="Niestandardowy 6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81C9A4"/>
      </a:accent1>
      <a:accent2>
        <a:srgbClr val="81C9A4"/>
      </a:accent2>
      <a:accent3>
        <a:srgbClr val="81C9A4"/>
      </a:accent3>
      <a:accent4>
        <a:srgbClr val="81C9A4"/>
      </a:accent4>
      <a:accent5>
        <a:srgbClr val="81C9A4"/>
      </a:accent5>
      <a:accent6>
        <a:srgbClr val="81C9A4"/>
      </a:accent6>
      <a:hlink>
        <a:srgbClr val="81C9A4"/>
      </a:hlink>
      <a:folHlink>
        <a:srgbClr val="81C9A4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</TotalTime>
  <Words>1576</Words>
  <Application>Microsoft Office PowerPoint</Application>
  <PresentationFormat>Pokaz na ekranie (16:9)</PresentationFormat>
  <Paragraphs>179</Paragraphs>
  <Slides>35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Trebuchet MS</vt:lpstr>
      <vt:lpstr>Wingdings</vt:lpstr>
      <vt:lpstr>Erasmus+</vt:lpstr>
      <vt:lpstr>9_Projekt niestandardowy</vt:lpstr>
      <vt:lpstr>Wsparcie doradcy zawodowego w działaniach na rzecz podnoszenia jakości pracy branżowych szkół w Polsce – oferta programów edukacyjnych Fundacji Rozwoju Systemu Edukacji</vt:lpstr>
      <vt:lpstr>Prezentacja programu PowerPoint</vt:lpstr>
      <vt:lpstr>Wspieranie doradztwa zawodowego w PROGRAMie erasmus+</vt:lpstr>
      <vt:lpstr>Prezentacja programu PowerPoint</vt:lpstr>
      <vt:lpstr> projekt  „Trio to Success”  </vt:lpstr>
      <vt:lpstr> projekt  „Wybieram świadomie - nowatorskie narzędzia budowania ścieżki kariery ”  </vt:lpstr>
      <vt:lpstr> projekt  „Careers Advice and Pathways to Employment”  </vt:lpstr>
      <vt:lpstr>Prezentacja programu PowerPoint</vt:lpstr>
      <vt:lpstr>Co po PROGRAMIE ERASMUS+?</vt:lpstr>
      <vt:lpstr>Oferta programowa Erasmus+ 2021-2027  na rzecz kształcenia zawodowego</vt:lpstr>
      <vt:lpstr>Akcja2 - Współpraca na rzecz innowacji i wymiany dobrych praktyk   </vt:lpstr>
      <vt:lpstr>Prezentacja programu PowerPoint</vt:lpstr>
      <vt:lpstr> SZCZEGÓŁY PROGRAMU EDUKACJA</vt:lpstr>
      <vt:lpstr>OBSZARY PRIORYTETOWE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KOMPONENT III WSPÓŁPRACA INSTYTUCJONALNA  – VET KOMPONENT IV WSPÓŁPRACA INSTYTUCJONALNA</vt:lpstr>
      <vt:lpstr>Prezentacja programu PowerPoint</vt:lpstr>
      <vt:lpstr>Prezentacja programu PowerPoint</vt:lpstr>
      <vt:lpstr>DZIAŁANIE 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Wsparcie Doradcy zawodowego - Europass </vt:lpstr>
      <vt:lpstr>Prezentacja programu PowerPoint</vt:lpstr>
      <vt:lpstr>Prezentacja programu PowerPoint</vt:lpstr>
      <vt:lpstr>Co możemy znaleźć na EPALE?</vt:lpstr>
      <vt:lpstr>Materiały dla doradców zawodowych</vt:lpstr>
      <vt:lpstr>Nagranie dostępne na EPALE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Joachim Lelewel</dc:creator>
  <cp:lastModifiedBy>Agnieszka Popławska</cp:lastModifiedBy>
  <cp:revision>304</cp:revision>
  <cp:lastPrinted>2017-01-10T14:36:57Z</cp:lastPrinted>
  <dcterms:created xsi:type="dcterms:W3CDTF">2015-12-08T12:55:20Z</dcterms:created>
  <dcterms:modified xsi:type="dcterms:W3CDTF">2021-02-10T08:48:55Z</dcterms:modified>
</cp:coreProperties>
</file>