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259" r:id="rId4"/>
    <p:sldId id="293" r:id="rId5"/>
    <p:sldId id="285" r:id="rId6"/>
    <p:sldId id="288" r:id="rId7"/>
    <p:sldId id="291" r:id="rId8"/>
    <p:sldId id="296" r:id="rId9"/>
    <p:sldId id="297" r:id="rId10"/>
    <p:sldId id="295" r:id="rId11"/>
    <p:sldId id="289" r:id="rId12"/>
    <p:sldId id="298" r:id="rId13"/>
    <p:sldId id="281" r:id="rId14"/>
    <p:sldId id="284" r:id="rId15"/>
    <p:sldId id="299" r:id="rId16"/>
    <p:sldId id="270" r:id="rId17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zena Laskus" initials="ML" lastIdx="0" clrIdx="0">
    <p:extLst>
      <p:ext uri="{19B8F6BF-5375-455C-9EA6-DF929625EA0E}">
        <p15:presenceInfo xmlns:p15="http://schemas.microsoft.com/office/powerpoint/2012/main" userId="Marzena Lask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2" d="100"/>
          <a:sy n="62" d="100"/>
        </p:scale>
        <p:origin x="23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D5349-B775-4D5A-B258-B2DB69C235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BD0E778-AF00-49E2-AD34-A281EBD04D1E}">
      <dgm:prSet phldrT="[Tekst]" custT="1"/>
      <dgm:spPr>
        <a:ln>
          <a:solidFill>
            <a:srgbClr val="99CCFF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1600" b="1" u="sng" dirty="0" smtClean="0">
            <a:solidFill>
              <a:schemeClr val="tx1"/>
            </a:solidFill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500" b="1" u="none" dirty="0" smtClean="0">
              <a:solidFill>
                <a:schemeClr val="tx1"/>
              </a:solidFill>
            </a:rPr>
            <a:t>Poziom wojewódzki </a:t>
          </a:r>
          <a:r>
            <a:rPr lang="pl-PL" sz="1500" b="1" dirty="0" smtClean="0">
              <a:solidFill>
                <a:schemeClr val="tx1"/>
              </a:solidFill>
            </a:rPr>
            <a:t>– </a:t>
          </a:r>
          <a:r>
            <a:rPr lang="pl-PL" sz="1500" b="0" dirty="0" smtClean="0">
              <a:solidFill>
                <a:schemeClr val="tx1"/>
              </a:solidFill>
            </a:rPr>
            <a:t>koordynator wojewódzkiej sieci szkół promujących zdrowie</a:t>
          </a:r>
          <a:r>
            <a:rPr lang="pl-PL" sz="1500" b="1" dirty="0" smtClean="0">
              <a:solidFill>
                <a:schemeClr val="tx1"/>
              </a:solidFill>
            </a:rPr>
            <a:t> – </a:t>
          </a:r>
          <a:r>
            <a:rPr lang="pl-PL" sz="1500" b="0" dirty="0" smtClean="0">
              <a:solidFill>
                <a:schemeClr val="tx1"/>
              </a:solidFill>
            </a:rPr>
            <a:t>funkcję tę pełnią pracownicy kuratorium lub placówki doskonalenia nauczycieli</a:t>
          </a:r>
          <a:r>
            <a:rPr lang="pl-PL" sz="1500" dirty="0" smtClean="0">
              <a:solidFill>
                <a:srgbClr val="000000"/>
              </a:solidFill>
            </a:rPr>
            <a:t>. </a:t>
          </a:r>
          <a:br>
            <a:rPr lang="pl-PL" sz="1500" dirty="0" smtClean="0">
              <a:solidFill>
                <a:srgbClr val="000000"/>
              </a:solidFill>
            </a:rPr>
          </a:br>
          <a:r>
            <a:rPr lang="pl-PL" sz="1500" dirty="0" smtClean="0">
              <a:solidFill>
                <a:srgbClr val="000000"/>
              </a:solidFill>
            </a:rPr>
            <a:t>Na poziomie wojewódzkim w większości sieci działają także zespoły wspierające, w skład których wchodzą przedstawiciele różnych instytucji z resortu zdrowia i edukacji współpracujących na rzecz </a:t>
          </a:r>
          <a:r>
            <a:rPr lang="pl-PL" sz="1500" dirty="0" err="1" smtClean="0">
              <a:solidFill>
                <a:srgbClr val="000000"/>
              </a:solidFill>
            </a:rPr>
            <a:t>szpz</a:t>
          </a:r>
          <a:r>
            <a:rPr lang="pl-PL" sz="1500" dirty="0" smtClean="0">
              <a:solidFill>
                <a:srgbClr val="000000"/>
              </a:solidFill>
            </a:rPr>
            <a:t> na danym terenie. </a:t>
          </a:r>
          <a:endParaRPr lang="pl-PL" sz="1500" dirty="0" smtClean="0"/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b="1" dirty="0">
            <a:solidFill>
              <a:schemeClr val="tx1"/>
            </a:solidFill>
          </a:endParaRPr>
        </a:p>
      </dgm:t>
    </dgm:pt>
    <dgm:pt modelId="{2939CDE1-6F35-4690-91B8-0B79DA2F1299}" type="parTrans" cxnId="{23999D64-5602-46FF-B38D-21302306D399}">
      <dgm:prSet/>
      <dgm:spPr/>
      <dgm:t>
        <a:bodyPr/>
        <a:lstStyle/>
        <a:p>
          <a:endParaRPr lang="pl-PL"/>
        </a:p>
      </dgm:t>
    </dgm:pt>
    <dgm:pt modelId="{0A08EB9F-D073-4142-BD12-53348DFD0883}" type="sibTrans" cxnId="{23999D64-5602-46FF-B38D-21302306D399}">
      <dgm:prSet/>
      <dgm:spPr/>
      <dgm:t>
        <a:bodyPr/>
        <a:lstStyle/>
        <a:p>
          <a:endParaRPr lang="pl-PL"/>
        </a:p>
      </dgm:t>
    </dgm:pt>
    <dgm:pt modelId="{BAD670B5-E074-42F0-9F91-3C8F5B11763D}">
      <dgm:prSet custT="1"/>
      <dgm:spPr>
        <a:solidFill>
          <a:schemeClr val="accent5"/>
        </a:solidFill>
        <a:ln>
          <a:solidFill>
            <a:srgbClr val="99CCFF"/>
          </a:solidFill>
        </a:ln>
      </dgm:spPr>
      <dgm:t>
        <a:bodyPr/>
        <a:lstStyle/>
        <a:p>
          <a:pPr algn="just"/>
          <a:r>
            <a:rPr lang="pl-PL" sz="1500" b="1" u="none" dirty="0" smtClean="0">
              <a:solidFill>
                <a:schemeClr val="tx1"/>
              </a:solidFill>
            </a:rPr>
            <a:t>Poziom krajowy </a:t>
          </a:r>
          <a:r>
            <a:rPr lang="pl-PL" sz="1500" dirty="0" smtClean="0">
              <a:solidFill>
                <a:srgbClr val="000000"/>
              </a:solidFill>
            </a:rPr>
            <a:t>– koordynacją rozwoju </a:t>
          </a:r>
          <a:r>
            <a:rPr lang="pl-PL" sz="1500" dirty="0" err="1" smtClean="0">
              <a:solidFill>
                <a:srgbClr val="000000"/>
              </a:solidFill>
            </a:rPr>
            <a:t>SzPZ</a:t>
          </a:r>
          <a:r>
            <a:rPr lang="pl-PL" sz="1500" dirty="0" smtClean="0">
              <a:solidFill>
                <a:srgbClr val="000000"/>
              </a:solidFill>
            </a:rPr>
            <a:t> w Polsce zajmuje się krajowy koordynator szkół promujących zdrowie i Zespól ds. Promocji Zdrowia w Szkole. </a:t>
          </a:r>
          <a:endParaRPr lang="pl-PL" sz="1500" dirty="0">
            <a:solidFill>
              <a:srgbClr val="000000"/>
            </a:solidFill>
          </a:endParaRPr>
        </a:p>
      </dgm:t>
    </dgm:pt>
    <dgm:pt modelId="{6C66DC9A-C7D4-44FD-88DA-5CBE8DDB7F09}" type="parTrans" cxnId="{FFA8EF88-FA14-4C14-8CE4-88425E000CAF}">
      <dgm:prSet/>
      <dgm:spPr/>
      <dgm:t>
        <a:bodyPr/>
        <a:lstStyle/>
        <a:p>
          <a:endParaRPr lang="pl-PL"/>
        </a:p>
      </dgm:t>
    </dgm:pt>
    <dgm:pt modelId="{4254EC08-D5D2-4CC9-9C7E-B422288956FB}" type="sibTrans" cxnId="{FFA8EF88-FA14-4C14-8CE4-88425E000CAF}">
      <dgm:prSet/>
      <dgm:spPr/>
      <dgm:t>
        <a:bodyPr/>
        <a:lstStyle/>
        <a:p>
          <a:endParaRPr lang="pl-PL"/>
        </a:p>
      </dgm:t>
    </dgm:pt>
    <dgm:pt modelId="{ED1B741B-BD53-4495-AB4A-432A0151E493}">
      <dgm:prSet custT="1"/>
      <dgm:spPr>
        <a:solidFill>
          <a:schemeClr val="accent5"/>
        </a:solidFill>
        <a:ln>
          <a:solidFill>
            <a:srgbClr val="99CCFF"/>
          </a:solidFill>
        </a:ln>
      </dgm:spPr>
      <dgm:t>
        <a:bodyPr/>
        <a:lstStyle/>
        <a:p>
          <a:pPr algn="just"/>
          <a:r>
            <a:rPr lang="pl-PL" sz="1500" b="1" dirty="0" smtClean="0">
              <a:solidFill>
                <a:srgbClr val="000000"/>
              </a:solidFill>
            </a:rPr>
            <a:t>Poziom rejonowy – </a:t>
          </a:r>
          <a:r>
            <a:rPr lang="pl-PL" sz="1500" b="0" dirty="0" smtClean="0">
              <a:solidFill>
                <a:srgbClr val="000000"/>
              </a:solidFill>
            </a:rPr>
            <a:t>w niektórych sieciach wojewódzkich działa kilka mniejszych sieci rejonowych, co ułatwia koordynację </a:t>
          </a:r>
          <a:r>
            <a:rPr lang="pl-PL" sz="1500" dirty="0" smtClean="0">
              <a:solidFill>
                <a:srgbClr val="000000"/>
              </a:solidFill>
            </a:rPr>
            <a:t>oraz bezpośrednie wspieranie szkół. Koordynacją tych sieci zajmują się pracownicy delegatur KO, placówek doskonalenia nauczycieli lub szkół.  </a:t>
          </a:r>
        </a:p>
      </dgm:t>
    </dgm:pt>
    <dgm:pt modelId="{AFE0CBFB-2C57-4F13-A17D-08A5641E98ED}" type="parTrans" cxnId="{FF8F12D7-1A7C-4792-88FD-F34CDAF111AE}">
      <dgm:prSet/>
      <dgm:spPr/>
      <dgm:t>
        <a:bodyPr/>
        <a:lstStyle/>
        <a:p>
          <a:endParaRPr lang="pl-PL"/>
        </a:p>
      </dgm:t>
    </dgm:pt>
    <dgm:pt modelId="{64B3761F-3C33-481E-8F64-721027986763}" type="sibTrans" cxnId="{FF8F12D7-1A7C-4792-88FD-F34CDAF111AE}">
      <dgm:prSet/>
      <dgm:spPr/>
      <dgm:t>
        <a:bodyPr/>
        <a:lstStyle/>
        <a:p>
          <a:endParaRPr lang="pl-PL"/>
        </a:p>
      </dgm:t>
    </dgm:pt>
    <dgm:pt modelId="{85DCF6F9-DA61-4C57-8976-CAA39780428D}">
      <dgm:prSet custT="1"/>
      <dgm:spPr>
        <a:ln>
          <a:solidFill>
            <a:srgbClr val="99CCFF"/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500" b="1" dirty="0" smtClean="0">
              <a:solidFill>
                <a:schemeClr val="tx1"/>
              </a:solidFill>
            </a:rPr>
            <a:t>Poziom szkolny </a:t>
          </a:r>
          <a:r>
            <a:rPr lang="pl-PL" sz="1500" dirty="0" smtClean="0">
              <a:solidFill>
                <a:schemeClr val="tx1"/>
              </a:solidFill>
            </a:rPr>
            <a:t>– w każdej szkole promującej zdrowie działa </a:t>
          </a:r>
          <a:r>
            <a:rPr lang="pl-PL" sz="1500" b="0" dirty="0" smtClean="0">
              <a:solidFill>
                <a:schemeClr val="tx1"/>
              </a:solidFill>
            </a:rPr>
            <a:t>szkolny koordynator </a:t>
          </a:r>
          <a:br>
            <a:rPr lang="pl-PL" sz="1500" b="0" dirty="0" smtClean="0">
              <a:solidFill>
                <a:schemeClr val="tx1"/>
              </a:solidFill>
            </a:rPr>
          </a:br>
          <a:r>
            <a:rPr lang="pl-PL" sz="1500" dirty="0" smtClean="0">
              <a:solidFill>
                <a:schemeClr val="tx1"/>
              </a:solidFill>
            </a:rPr>
            <a:t>– kluczowa osoba w tworzeniu szkoły promującej zdrowie oraz </a:t>
          </a:r>
          <a:r>
            <a:rPr lang="pl-PL" sz="1500" b="0" dirty="0" smtClean="0">
              <a:solidFill>
                <a:schemeClr val="tx1"/>
              </a:solidFill>
            </a:rPr>
            <a:t>szkolny zespół ds. promocji zdrowia </a:t>
          </a:r>
          <a:r>
            <a:rPr lang="pl-PL" sz="1500" dirty="0" smtClean="0">
              <a:solidFill>
                <a:schemeClr val="tx1"/>
              </a:solidFill>
            </a:rPr>
            <a:t>(przedstawiciele wszystkich grup społeczności szkolnej, osoby aktywne, zaangażowane, wspierające koordynatora).</a:t>
          </a:r>
          <a:endParaRPr lang="pl-PL" sz="1500" dirty="0">
            <a:solidFill>
              <a:schemeClr val="tx1"/>
            </a:solidFill>
          </a:endParaRPr>
        </a:p>
      </dgm:t>
    </dgm:pt>
    <dgm:pt modelId="{AAF4FE6C-1466-4D70-8008-79C2CE7C791E}" type="parTrans" cxnId="{71431593-3E75-4939-99FA-05F3F16AA41F}">
      <dgm:prSet/>
      <dgm:spPr/>
      <dgm:t>
        <a:bodyPr/>
        <a:lstStyle/>
        <a:p>
          <a:endParaRPr lang="pl-PL"/>
        </a:p>
      </dgm:t>
    </dgm:pt>
    <dgm:pt modelId="{2112E3E6-A50A-483E-BCC3-FC43743EFCA1}" type="sibTrans" cxnId="{71431593-3E75-4939-99FA-05F3F16AA41F}">
      <dgm:prSet/>
      <dgm:spPr/>
      <dgm:t>
        <a:bodyPr/>
        <a:lstStyle/>
        <a:p>
          <a:endParaRPr lang="pl-PL"/>
        </a:p>
      </dgm:t>
    </dgm:pt>
    <dgm:pt modelId="{DD10CD6D-2F93-4F54-86BE-0A17CCD9C113}" type="pres">
      <dgm:prSet presAssocID="{992D5349-B775-4D5A-B258-B2DB69C235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E3F5A69-75AD-4024-8C8C-214687FF0331}" type="pres">
      <dgm:prSet presAssocID="{BAD670B5-E074-42F0-9F91-3C8F5B11763D}" presName="parentLin" presStyleCnt="0"/>
      <dgm:spPr/>
    </dgm:pt>
    <dgm:pt modelId="{8B98551A-3F5E-4ECB-9DD0-185696895AB0}" type="pres">
      <dgm:prSet presAssocID="{BAD670B5-E074-42F0-9F91-3C8F5B11763D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3F37EBFC-1B65-4AB2-A7BE-786A83A91124}" type="pres">
      <dgm:prSet presAssocID="{BAD670B5-E074-42F0-9F91-3C8F5B11763D}" presName="parentText" presStyleLbl="node1" presStyleIdx="0" presStyleCnt="4" custScaleX="190092" custScaleY="239502" custLinFactY="-24533" custLinFactNeighborX="-373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5CB06F-522C-4D82-98F7-2C706E5F058C}" type="pres">
      <dgm:prSet presAssocID="{BAD670B5-E074-42F0-9F91-3C8F5B11763D}" presName="negativeSpace" presStyleCnt="0"/>
      <dgm:spPr/>
    </dgm:pt>
    <dgm:pt modelId="{0F79A120-9993-45F8-B3D1-AF849784CB13}" type="pres">
      <dgm:prSet presAssocID="{BAD670B5-E074-42F0-9F91-3C8F5B11763D}" presName="childText" presStyleLbl="conFgAcc1" presStyleIdx="0" presStyleCnt="4">
        <dgm:presLayoutVars>
          <dgm:bulletEnabled val="1"/>
        </dgm:presLayoutVars>
      </dgm:prSet>
      <dgm:spPr/>
    </dgm:pt>
    <dgm:pt modelId="{5083780A-5F5B-4CE8-A9D1-D559DB859482}" type="pres">
      <dgm:prSet presAssocID="{4254EC08-D5D2-4CC9-9C7E-B422288956FB}" presName="spaceBetweenRectangles" presStyleCnt="0"/>
      <dgm:spPr/>
    </dgm:pt>
    <dgm:pt modelId="{7F3308FF-AE70-4094-A01C-BDCFA66CA85A}" type="pres">
      <dgm:prSet presAssocID="{BBD0E778-AF00-49E2-AD34-A281EBD04D1E}" presName="parentLin" presStyleCnt="0"/>
      <dgm:spPr/>
    </dgm:pt>
    <dgm:pt modelId="{622B4D95-52A5-4B33-804D-567D5022E4A1}" type="pres">
      <dgm:prSet presAssocID="{BBD0E778-AF00-49E2-AD34-A281EBD04D1E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1AA645D9-0D7B-466E-A3A6-B8E5FBB11C56}" type="pres">
      <dgm:prSet presAssocID="{BBD0E778-AF00-49E2-AD34-A281EBD04D1E}" presName="parentText" presStyleLbl="node1" presStyleIdx="1" presStyleCnt="4" custScaleX="590777" custScaleY="418888" custLinFactNeighborX="-27487" custLinFactNeighborY="-3667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F8ABFC-6D51-4CFD-BE68-9945459CA7BB}" type="pres">
      <dgm:prSet presAssocID="{BBD0E778-AF00-49E2-AD34-A281EBD04D1E}" presName="negativeSpace" presStyleCnt="0"/>
      <dgm:spPr/>
    </dgm:pt>
    <dgm:pt modelId="{03122197-D1B6-4E58-9AA3-B394DBCED075}" type="pres">
      <dgm:prSet presAssocID="{BBD0E778-AF00-49E2-AD34-A281EBD04D1E}" presName="childText" presStyleLbl="conFgAcc1" presStyleIdx="1" presStyleCnt="4">
        <dgm:presLayoutVars>
          <dgm:bulletEnabled val="1"/>
        </dgm:presLayoutVars>
      </dgm:prSet>
      <dgm:spPr/>
    </dgm:pt>
    <dgm:pt modelId="{E44F4661-1F31-4A8E-B5DB-C650DCAE598D}" type="pres">
      <dgm:prSet presAssocID="{0A08EB9F-D073-4142-BD12-53348DFD0883}" presName="spaceBetweenRectangles" presStyleCnt="0"/>
      <dgm:spPr/>
    </dgm:pt>
    <dgm:pt modelId="{9415ED55-FC57-40A4-8FEC-671E9978DE21}" type="pres">
      <dgm:prSet presAssocID="{ED1B741B-BD53-4495-AB4A-432A0151E493}" presName="parentLin" presStyleCnt="0"/>
      <dgm:spPr/>
    </dgm:pt>
    <dgm:pt modelId="{CF8C4FEF-F99B-490F-9601-79FE5EE6F57B}" type="pres">
      <dgm:prSet presAssocID="{ED1B741B-BD53-4495-AB4A-432A0151E493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5883ECDA-8CDA-493D-AE47-93C14771A960}" type="pres">
      <dgm:prSet presAssocID="{ED1B741B-BD53-4495-AB4A-432A0151E493}" presName="parentText" presStyleLbl="node1" presStyleIdx="2" presStyleCnt="4" custScaleX="231099" custScaleY="31719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F20142-999F-489D-ABC1-E2C856BA40C8}" type="pres">
      <dgm:prSet presAssocID="{ED1B741B-BD53-4495-AB4A-432A0151E493}" presName="negativeSpace" presStyleCnt="0"/>
      <dgm:spPr/>
    </dgm:pt>
    <dgm:pt modelId="{46236C6F-94A4-4238-9D16-ABD875B2E715}" type="pres">
      <dgm:prSet presAssocID="{ED1B741B-BD53-4495-AB4A-432A0151E493}" presName="childText" presStyleLbl="conFgAcc1" presStyleIdx="2" presStyleCnt="4">
        <dgm:presLayoutVars>
          <dgm:bulletEnabled val="1"/>
        </dgm:presLayoutVars>
      </dgm:prSet>
      <dgm:spPr/>
    </dgm:pt>
    <dgm:pt modelId="{39AC3E2E-93BA-4E85-97D1-CDD4DBC4DA17}" type="pres">
      <dgm:prSet presAssocID="{64B3761F-3C33-481E-8F64-721027986763}" presName="spaceBetweenRectangles" presStyleCnt="0"/>
      <dgm:spPr/>
    </dgm:pt>
    <dgm:pt modelId="{292165A1-B6F9-4A37-A7F0-518A09FBF51F}" type="pres">
      <dgm:prSet presAssocID="{85DCF6F9-DA61-4C57-8976-CAA39780428D}" presName="parentLin" presStyleCnt="0"/>
      <dgm:spPr/>
    </dgm:pt>
    <dgm:pt modelId="{7A5DB356-FD00-4DF1-A7FE-F9C061C81082}" type="pres">
      <dgm:prSet presAssocID="{85DCF6F9-DA61-4C57-8976-CAA39780428D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E34AF4A3-8FD2-4B61-8469-0A0396A7C7E6}" type="pres">
      <dgm:prSet presAssocID="{85DCF6F9-DA61-4C57-8976-CAA39780428D}" presName="parentText" presStyleLbl="node1" presStyleIdx="3" presStyleCnt="4" custScaleX="160476" custScaleY="471531" custLinFactNeighborX="-26483" custLinFactNeighborY="-51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50091A-4328-4523-BEED-EC4990DBBCCC}" type="pres">
      <dgm:prSet presAssocID="{85DCF6F9-DA61-4C57-8976-CAA39780428D}" presName="negativeSpace" presStyleCnt="0"/>
      <dgm:spPr/>
    </dgm:pt>
    <dgm:pt modelId="{C6AE0C6B-A849-474B-9BB4-B678A51E650A}" type="pres">
      <dgm:prSet presAssocID="{85DCF6F9-DA61-4C57-8976-CAA39780428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F8F12D7-1A7C-4792-88FD-F34CDAF111AE}" srcId="{992D5349-B775-4D5A-B258-B2DB69C23572}" destId="{ED1B741B-BD53-4495-AB4A-432A0151E493}" srcOrd="2" destOrd="0" parTransId="{AFE0CBFB-2C57-4F13-A17D-08A5641E98ED}" sibTransId="{64B3761F-3C33-481E-8F64-721027986763}"/>
    <dgm:cxn modelId="{84DF45AF-4F54-46D6-A0A9-7353BEF27BEC}" type="presOf" srcId="{85DCF6F9-DA61-4C57-8976-CAA39780428D}" destId="{E34AF4A3-8FD2-4B61-8469-0A0396A7C7E6}" srcOrd="1" destOrd="0" presId="urn:microsoft.com/office/officeart/2005/8/layout/list1"/>
    <dgm:cxn modelId="{FE7FC5A3-8B53-4C48-93E1-9EC3342F2334}" type="presOf" srcId="{BAD670B5-E074-42F0-9F91-3C8F5B11763D}" destId="{8B98551A-3F5E-4ECB-9DD0-185696895AB0}" srcOrd="0" destOrd="0" presId="urn:microsoft.com/office/officeart/2005/8/layout/list1"/>
    <dgm:cxn modelId="{FFA8EF88-FA14-4C14-8CE4-88425E000CAF}" srcId="{992D5349-B775-4D5A-B258-B2DB69C23572}" destId="{BAD670B5-E074-42F0-9F91-3C8F5B11763D}" srcOrd="0" destOrd="0" parTransId="{6C66DC9A-C7D4-44FD-88DA-5CBE8DDB7F09}" sibTransId="{4254EC08-D5D2-4CC9-9C7E-B422288956FB}"/>
    <dgm:cxn modelId="{576F3775-2817-4C5E-B459-21EA1032F9DE}" type="presOf" srcId="{85DCF6F9-DA61-4C57-8976-CAA39780428D}" destId="{7A5DB356-FD00-4DF1-A7FE-F9C061C81082}" srcOrd="0" destOrd="0" presId="urn:microsoft.com/office/officeart/2005/8/layout/list1"/>
    <dgm:cxn modelId="{1237C9B2-DEB5-4F54-B611-843CA4325508}" type="presOf" srcId="{992D5349-B775-4D5A-B258-B2DB69C23572}" destId="{DD10CD6D-2F93-4F54-86BE-0A17CCD9C113}" srcOrd="0" destOrd="0" presId="urn:microsoft.com/office/officeart/2005/8/layout/list1"/>
    <dgm:cxn modelId="{FCBFB760-8908-40DC-AF3E-6FF3F8E745D2}" type="presOf" srcId="{BBD0E778-AF00-49E2-AD34-A281EBD04D1E}" destId="{1AA645D9-0D7B-466E-A3A6-B8E5FBB11C56}" srcOrd="1" destOrd="0" presId="urn:microsoft.com/office/officeart/2005/8/layout/list1"/>
    <dgm:cxn modelId="{71431593-3E75-4939-99FA-05F3F16AA41F}" srcId="{992D5349-B775-4D5A-B258-B2DB69C23572}" destId="{85DCF6F9-DA61-4C57-8976-CAA39780428D}" srcOrd="3" destOrd="0" parTransId="{AAF4FE6C-1466-4D70-8008-79C2CE7C791E}" sibTransId="{2112E3E6-A50A-483E-BCC3-FC43743EFCA1}"/>
    <dgm:cxn modelId="{8E012A2B-BC9C-490E-8322-49E2B7AB1BD8}" type="presOf" srcId="{BBD0E778-AF00-49E2-AD34-A281EBD04D1E}" destId="{622B4D95-52A5-4B33-804D-567D5022E4A1}" srcOrd="0" destOrd="0" presId="urn:microsoft.com/office/officeart/2005/8/layout/list1"/>
    <dgm:cxn modelId="{B77DA92B-65C2-4F1C-B88C-66AD841116FA}" type="presOf" srcId="{ED1B741B-BD53-4495-AB4A-432A0151E493}" destId="{CF8C4FEF-F99B-490F-9601-79FE5EE6F57B}" srcOrd="0" destOrd="0" presId="urn:microsoft.com/office/officeart/2005/8/layout/list1"/>
    <dgm:cxn modelId="{23999D64-5602-46FF-B38D-21302306D399}" srcId="{992D5349-B775-4D5A-B258-B2DB69C23572}" destId="{BBD0E778-AF00-49E2-AD34-A281EBD04D1E}" srcOrd="1" destOrd="0" parTransId="{2939CDE1-6F35-4690-91B8-0B79DA2F1299}" sibTransId="{0A08EB9F-D073-4142-BD12-53348DFD0883}"/>
    <dgm:cxn modelId="{34EC2A98-21E7-4E97-89A0-0056205A2C22}" type="presOf" srcId="{ED1B741B-BD53-4495-AB4A-432A0151E493}" destId="{5883ECDA-8CDA-493D-AE47-93C14771A960}" srcOrd="1" destOrd="0" presId="urn:microsoft.com/office/officeart/2005/8/layout/list1"/>
    <dgm:cxn modelId="{AA55F3D4-0D88-4253-813D-0568658B3641}" type="presOf" srcId="{BAD670B5-E074-42F0-9F91-3C8F5B11763D}" destId="{3F37EBFC-1B65-4AB2-A7BE-786A83A91124}" srcOrd="1" destOrd="0" presId="urn:microsoft.com/office/officeart/2005/8/layout/list1"/>
    <dgm:cxn modelId="{3A47AC3D-8855-43B2-9669-A451CF023E02}" type="presParOf" srcId="{DD10CD6D-2F93-4F54-86BE-0A17CCD9C113}" destId="{AE3F5A69-75AD-4024-8C8C-214687FF0331}" srcOrd="0" destOrd="0" presId="urn:microsoft.com/office/officeart/2005/8/layout/list1"/>
    <dgm:cxn modelId="{00A1D459-A798-4BDF-8895-CDA70F2AC651}" type="presParOf" srcId="{AE3F5A69-75AD-4024-8C8C-214687FF0331}" destId="{8B98551A-3F5E-4ECB-9DD0-185696895AB0}" srcOrd="0" destOrd="0" presId="urn:microsoft.com/office/officeart/2005/8/layout/list1"/>
    <dgm:cxn modelId="{56136D08-E999-4C83-AC5C-EE675BD10575}" type="presParOf" srcId="{AE3F5A69-75AD-4024-8C8C-214687FF0331}" destId="{3F37EBFC-1B65-4AB2-A7BE-786A83A91124}" srcOrd="1" destOrd="0" presId="urn:microsoft.com/office/officeart/2005/8/layout/list1"/>
    <dgm:cxn modelId="{F3432D6C-9C91-4E4A-8119-AEC911E4F3D2}" type="presParOf" srcId="{DD10CD6D-2F93-4F54-86BE-0A17CCD9C113}" destId="{F35CB06F-522C-4D82-98F7-2C706E5F058C}" srcOrd="1" destOrd="0" presId="urn:microsoft.com/office/officeart/2005/8/layout/list1"/>
    <dgm:cxn modelId="{25D7D8F5-D0F8-486E-A53F-DFF7D3058E72}" type="presParOf" srcId="{DD10CD6D-2F93-4F54-86BE-0A17CCD9C113}" destId="{0F79A120-9993-45F8-B3D1-AF849784CB13}" srcOrd="2" destOrd="0" presId="urn:microsoft.com/office/officeart/2005/8/layout/list1"/>
    <dgm:cxn modelId="{A669ACA0-CBF9-4B37-A4C6-77BDCC805EE0}" type="presParOf" srcId="{DD10CD6D-2F93-4F54-86BE-0A17CCD9C113}" destId="{5083780A-5F5B-4CE8-A9D1-D559DB859482}" srcOrd="3" destOrd="0" presId="urn:microsoft.com/office/officeart/2005/8/layout/list1"/>
    <dgm:cxn modelId="{A02407CE-1213-428A-9D1E-66D718E4106A}" type="presParOf" srcId="{DD10CD6D-2F93-4F54-86BE-0A17CCD9C113}" destId="{7F3308FF-AE70-4094-A01C-BDCFA66CA85A}" srcOrd="4" destOrd="0" presId="urn:microsoft.com/office/officeart/2005/8/layout/list1"/>
    <dgm:cxn modelId="{128BF1C5-FA58-4325-B46A-32DF1881FA08}" type="presParOf" srcId="{7F3308FF-AE70-4094-A01C-BDCFA66CA85A}" destId="{622B4D95-52A5-4B33-804D-567D5022E4A1}" srcOrd="0" destOrd="0" presId="urn:microsoft.com/office/officeart/2005/8/layout/list1"/>
    <dgm:cxn modelId="{D493FD65-53BC-48DC-8229-5D55D93E638A}" type="presParOf" srcId="{7F3308FF-AE70-4094-A01C-BDCFA66CA85A}" destId="{1AA645D9-0D7B-466E-A3A6-B8E5FBB11C56}" srcOrd="1" destOrd="0" presId="urn:microsoft.com/office/officeart/2005/8/layout/list1"/>
    <dgm:cxn modelId="{5756032C-3440-453B-A95F-ED054719D232}" type="presParOf" srcId="{DD10CD6D-2F93-4F54-86BE-0A17CCD9C113}" destId="{48F8ABFC-6D51-4CFD-BE68-9945459CA7BB}" srcOrd="5" destOrd="0" presId="urn:microsoft.com/office/officeart/2005/8/layout/list1"/>
    <dgm:cxn modelId="{E5F3067C-8BC1-47E8-A04A-5DE6279C1181}" type="presParOf" srcId="{DD10CD6D-2F93-4F54-86BE-0A17CCD9C113}" destId="{03122197-D1B6-4E58-9AA3-B394DBCED075}" srcOrd="6" destOrd="0" presId="urn:microsoft.com/office/officeart/2005/8/layout/list1"/>
    <dgm:cxn modelId="{D8D51A62-5B64-47F8-A41D-B5090D5F5E7F}" type="presParOf" srcId="{DD10CD6D-2F93-4F54-86BE-0A17CCD9C113}" destId="{E44F4661-1F31-4A8E-B5DB-C650DCAE598D}" srcOrd="7" destOrd="0" presId="urn:microsoft.com/office/officeart/2005/8/layout/list1"/>
    <dgm:cxn modelId="{72A1ADFD-3302-46F2-AC96-BEC126C67A03}" type="presParOf" srcId="{DD10CD6D-2F93-4F54-86BE-0A17CCD9C113}" destId="{9415ED55-FC57-40A4-8FEC-671E9978DE21}" srcOrd="8" destOrd="0" presId="urn:microsoft.com/office/officeart/2005/8/layout/list1"/>
    <dgm:cxn modelId="{44733129-6021-428B-A182-408F85E3591A}" type="presParOf" srcId="{9415ED55-FC57-40A4-8FEC-671E9978DE21}" destId="{CF8C4FEF-F99B-490F-9601-79FE5EE6F57B}" srcOrd="0" destOrd="0" presId="urn:microsoft.com/office/officeart/2005/8/layout/list1"/>
    <dgm:cxn modelId="{9FB96642-FF11-4F67-8882-FD3E5AD88C6D}" type="presParOf" srcId="{9415ED55-FC57-40A4-8FEC-671E9978DE21}" destId="{5883ECDA-8CDA-493D-AE47-93C14771A960}" srcOrd="1" destOrd="0" presId="urn:microsoft.com/office/officeart/2005/8/layout/list1"/>
    <dgm:cxn modelId="{A0111983-D633-4EC4-8540-88474C4E24DF}" type="presParOf" srcId="{DD10CD6D-2F93-4F54-86BE-0A17CCD9C113}" destId="{D5F20142-999F-489D-ABC1-E2C856BA40C8}" srcOrd="9" destOrd="0" presId="urn:microsoft.com/office/officeart/2005/8/layout/list1"/>
    <dgm:cxn modelId="{62931D22-7789-49D1-9DC5-2ECF427E51C4}" type="presParOf" srcId="{DD10CD6D-2F93-4F54-86BE-0A17CCD9C113}" destId="{46236C6F-94A4-4238-9D16-ABD875B2E715}" srcOrd="10" destOrd="0" presId="urn:microsoft.com/office/officeart/2005/8/layout/list1"/>
    <dgm:cxn modelId="{F402A041-6705-4445-994F-F12971929689}" type="presParOf" srcId="{DD10CD6D-2F93-4F54-86BE-0A17CCD9C113}" destId="{39AC3E2E-93BA-4E85-97D1-CDD4DBC4DA17}" srcOrd="11" destOrd="0" presId="urn:microsoft.com/office/officeart/2005/8/layout/list1"/>
    <dgm:cxn modelId="{3BD762DB-E29E-48D2-A027-04CC33A23297}" type="presParOf" srcId="{DD10CD6D-2F93-4F54-86BE-0A17CCD9C113}" destId="{292165A1-B6F9-4A37-A7F0-518A09FBF51F}" srcOrd="12" destOrd="0" presId="urn:microsoft.com/office/officeart/2005/8/layout/list1"/>
    <dgm:cxn modelId="{202545D3-6992-4216-BCF7-F3566326654C}" type="presParOf" srcId="{292165A1-B6F9-4A37-A7F0-518A09FBF51F}" destId="{7A5DB356-FD00-4DF1-A7FE-F9C061C81082}" srcOrd="0" destOrd="0" presId="urn:microsoft.com/office/officeart/2005/8/layout/list1"/>
    <dgm:cxn modelId="{DAAFF443-8107-4E38-BB5F-9725AC5A9452}" type="presParOf" srcId="{292165A1-B6F9-4A37-A7F0-518A09FBF51F}" destId="{E34AF4A3-8FD2-4B61-8469-0A0396A7C7E6}" srcOrd="1" destOrd="0" presId="urn:microsoft.com/office/officeart/2005/8/layout/list1"/>
    <dgm:cxn modelId="{6A83CB0B-50E7-4044-BEE4-44B0341EE661}" type="presParOf" srcId="{DD10CD6D-2F93-4F54-86BE-0A17CCD9C113}" destId="{7650091A-4328-4523-BEED-EC4990DBBCCC}" srcOrd="13" destOrd="0" presId="urn:microsoft.com/office/officeart/2005/8/layout/list1"/>
    <dgm:cxn modelId="{0F0A8B41-B5A6-454F-B91F-910E177712E8}" type="presParOf" srcId="{DD10CD6D-2F93-4F54-86BE-0A17CCD9C113}" destId="{C6AE0C6B-A849-474B-9BB4-B678A51E65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3E9EC-4D84-439E-A317-FE23450D94FC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04FA4-F0C0-4426-A806-88D832DA4B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38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2C5A5-3673-4109-8065-42FA76B40FD4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84A6D-59A7-418D-965F-D24712D9D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277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79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63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7865CC8-A050-41D6-9ADE-E51E970B2CC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8094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5D70CC9-A83B-4FBE-B9D5-5C4B4283E32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621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2BD4803-B234-4618-98D7-B266BC0E639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2896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1340683-ACF6-4B25-B1ED-AF8764CA62F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052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2322647-252A-48B5-844D-B936DA64AA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849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6E01710-C224-4BD0-B34C-9B75A0B585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3007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6833E94-3C88-430B-A6F6-42D9F02D96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7298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42161DA-EF15-423D-935A-0EB6C5794C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149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521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5063619-198C-48AB-8B3C-7F041AA6430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64495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B8FA5C4-0FFF-4560-9E0D-9D78045B499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97152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EAD7C24-44C7-4696-BCDB-DA149494AE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097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49E5A-71A3-423A-B055-2F27FF6E26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3614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8683-5C89-4609-B767-A7CA153B2C9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49914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2353C-CAA0-4327-B5CF-DE3C4BBA1F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8657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90FA6-89E8-4C42-9D6F-46CB8D31F64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68925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5221-1E5E-495D-8729-3DC05A317C2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7190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9535C-CB67-434A-812A-ADBB89D8C1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0279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DB2D-525E-4BA0-AFF7-00660DC8D34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597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381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BE654-51D8-4811-A0FD-66F4E9A72AE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0832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4937-57C9-4FCF-B28E-643D736304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4996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21BB-8365-4ED9-89A0-A861B74737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87355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1097-0968-406A-ABED-D0F2AF34083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3817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15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00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65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0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36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00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D6B2-0B3B-4370-A1A2-11EA8D4C753E}" type="datetimeFigureOut">
              <a:rPr lang="pl-PL" smtClean="0"/>
              <a:t>2018-03-20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C0EF-5686-4F73-88FB-0ABA7CEB93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21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478099-3DCB-45D1-85EF-BABDCC7D36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492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FFA561-F9F7-44EA-88E5-F3EE748146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09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44" y="-76918"/>
            <a:ext cx="9251428" cy="65567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85800" y="2130425"/>
            <a:ext cx="7990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SZKOŁA PROMUJĄCA ZDROWIE</a:t>
            </a:r>
            <a:endParaRPr lang="pl-PL" sz="3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28" y="2865437"/>
            <a:ext cx="3600400" cy="33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002060"/>
                </a:solidFill>
              </a:rPr>
              <a:t>Krajowy Certyfikat </a:t>
            </a:r>
            <a:r>
              <a:rPr lang="pl-PL" altLang="pl-PL" sz="3200" b="1" dirty="0" err="1" smtClean="0">
                <a:solidFill>
                  <a:srgbClr val="002060"/>
                </a:solidFill>
              </a:rPr>
              <a:t>SzPZ</a:t>
            </a:r>
            <a:r>
              <a:rPr lang="pl-PL" altLang="pl-PL" sz="3200" b="1" dirty="0" smtClean="0">
                <a:solidFill>
                  <a:srgbClr val="002060"/>
                </a:solidFill>
              </a:rPr>
              <a:t> / PPZ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8340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pl-PL" sz="12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pl-PL" sz="1600" b="1" dirty="0" smtClean="0">
                <a:solidFill>
                  <a:srgbClr val="00B050"/>
                </a:solidFill>
              </a:rPr>
              <a:t>WARUNKI UBIEGANIA SIĘ O KC SZPZ / KC PPZ:</a:t>
            </a:r>
          </a:p>
          <a:p>
            <a:pPr marL="176213" indent="-176213">
              <a:defRPr/>
            </a:pPr>
            <a:r>
              <a:rPr lang="pl-PL" sz="1600" b="1" dirty="0" smtClean="0">
                <a:solidFill>
                  <a:srgbClr val="000000"/>
                </a:solidFill>
              </a:rPr>
              <a:t>Spełnienie </a:t>
            </a:r>
            <a:r>
              <a:rPr lang="pl-PL" sz="1600" b="1" dirty="0">
                <a:solidFill>
                  <a:srgbClr val="000000"/>
                </a:solidFill>
              </a:rPr>
              <a:t>wymagań z Procedury nadawania Krajowego Certyfikatu: </a:t>
            </a:r>
          </a:p>
          <a:p>
            <a:pPr marL="452438" indent="-452438">
              <a:buNone/>
              <a:defRPr/>
            </a:pPr>
            <a:r>
              <a:rPr lang="pl-PL" sz="1600" dirty="0">
                <a:solidFill>
                  <a:srgbClr val="000000"/>
                </a:solidFill>
              </a:rPr>
              <a:t>     - szkoła/przedszkole jest członkiem wojewódzkiej sieci i posiada wojewódzki certyfikat </a:t>
            </a:r>
            <a:br>
              <a:rPr lang="pl-PL" sz="1600" dirty="0">
                <a:solidFill>
                  <a:srgbClr val="000000"/>
                </a:solidFill>
              </a:rPr>
            </a:br>
            <a:r>
              <a:rPr lang="pl-PL" sz="1600" dirty="0">
                <a:solidFill>
                  <a:srgbClr val="000000"/>
                </a:solidFill>
              </a:rPr>
              <a:t>co  najmniej od 3 lat, </a:t>
            </a:r>
          </a:p>
          <a:p>
            <a:pPr marL="0" indent="265113">
              <a:buFontTx/>
              <a:buNone/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- działania z zakresu promocji zdrowia wpisane są w koncepcji pracy szkoły/przedszkola, </a:t>
            </a:r>
          </a:p>
          <a:p>
            <a:pPr marL="0" indent="0" algn="just">
              <a:buFontTx/>
              <a:buNone/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     </a:t>
            </a:r>
            <a:r>
              <a:rPr lang="pl-PL" sz="1600" dirty="0">
                <a:solidFill>
                  <a:srgbClr val="000000"/>
                </a:solidFill>
              </a:rPr>
              <a:t>- </a:t>
            </a:r>
            <a:r>
              <a:rPr lang="pl-PL" sz="1600" dirty="0" smtClean="0">
                <a:solidFill>
                  <a:srgbClr val="000000"/>
                </a:solidFill>
              </a:rPr>
              <a:t>dokonanie </a:t>
            </a:r>
            <a:r>
              <a:rPr lang="pl-PL" sz="1600" dirty="0">
                <a:solidFill>
                  <a:srgbClr val="000000"/>
                </a:solidFill>
              </a:rPr>
              <a:t>autoewaluacji działań w zakresie 4 standardów, </a:t>
            </a:r>
            <a:endParaRPr lang="pl-PL" sz="1600" dirty="0" smtClean="0">
              <a:solidFill>
                <a:srgbClr val="000000"/>
              </a:solidFill>
            </a:endParaRPr>
          </a:p>
          <a:p>
            <a:pPr marL="265113" indent="-265113">
              <a:buFontTx/>
              <a:buNone/>
              <a:tabLst>
                <a:tab pos="176213" algn="l"/>
              </a:tabLst>
              <a:defRPr/>
            </a:pP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smtClean="0">
                <a:solidFill>
                  <a:srgbClr val="000000"/>
                </a:solidFill>
              </a:rPr>
              <a:t>    - prowadzi </a:t>
            </a:r>
            <a:r>
              <a:rPr lang="pl-PL" sz="1600" dirty="0">
                <a:solidFill>
                  <a:srgbClr val="000000"/>
                </a:solidFill>
              </a:rPr>
              <a:t>podstronę internetową pn. </a:t>
            </a:r>
            <a:r>
              <a:rPr lang="pl-PL" sz="1600" b="1" dirty="0" smtClean="0">
                <a:solidFill>
                  <a:srgbClr val="000000"/>
                </a:solidFill>
              </a:rPr>
              <a:t>Szkoła Promująca Zdrowie, </a:t>
            </a:r>
            <a:br>
              <a:rPr lang="pl-PL" sz="1600" b="1" dirty="0" smtClean="0">
                <a:solidFill>
                  <a:srgbClr val="000000"/>
                </a:solidFill>
              </a:rPr>
            </a:br>
            <a:r>
              <a:rPr lang="pl-PL" sz="1600" b="1" dirty="0" smtClean="0">
                <a:solidFill>
                  <a:srgbClr val="000000"/>
                </a:solidFill>
              </a:rPr>
              <a:t>	                                                 Przedszkole Promujące Zdrowie</a:t>
            </a:r>
            <a:r>
              <a:rPr lang="pl-PL" sz="1600" dirty="0" smtClean="0">
                <a:solidFill>
                  <a:srgbClr val="000000"/>
                </a:solidFill>
              </a:rPr>
              <a:t>,    </a:t>
            </a:r>
            <a:endParaRPr lang="pl-PL" sz="1600" dirty="0">
              <a:solidFill>
                <a:srgbClr val="000000"/>
              </a:solidFill>
            </a:endParaRPr>
          </a:p>
          <a:p>
            <a:pPr marL="265113" indent="-265113">
              <a:buFontTx/>
              <a:buNone/>
              <a:tabLst>
                <a:tab pos="176213" algn="l"/>
              </a:tabLst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    - dokona </a:t>
            </a:r>
            <a:r>
              <a:rPr lang="pl-PL" sz="1600" dirty="0">
                <a:solidFill>
                  <a:srgbClr val="000000"/>
                </a:solidFill>
              </a:rPr>
              <a:t>publicznej prezentacji wyników autoewaluacji, </a:t>
            </a:r>
          </a:p>
          <a:p>
            <a:pPr marL="0" indent="0">
              <a:buFontTx/>
              <a:buNone/>
              <a:defRPr/>
            </a:pPr>
            <a:r>
              <a:rPr lang="pl-PL" sz="1600" dirty="0">
                <a:solidFill>
                  <a:srgbClr val="000000"/>
                </a:solidFill>
              </a:rPr>
              <a:t>    - </a:t>
            </a:r>
            <a:r>
              <a:rPr lang="pl-PL" sz="1600" dirty="0" smtClean="0">
                <a:solidFill>
                  <a:srgbClr val="000000"/>
                </a:solidFill>
              </a:rPr>
              <a:t>uzyska rekomendację wojewódzkiego koordynatora.</a:t>
            </a:r>
          </a:p>
          <a:p>
            <a:pPr marL="0" indent="0">
              <a:buFontTx/>
              <a:buNone/>
              <a:defRPr/>
            </a:pPr>
            <a:endParaRPr lang="pl-PL" sz="8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1600" b="1" dirty="0" smtClean="0">
                <a:solidFill>
                  <a:srgbClr val="000000"/>
                </a:solidFill>
              </a:rPr>
              <a:t>KC </a:t>
            </a:r>
            <a:r>
              <a:rPr lang="pl-PL" sz="1600" b="1" dirty="0" err="1" smtClean="0">
                <a:solidFill>
                  <a:srgbClr val="000000"/>
                </a:solidFill>
              </a:rPr>
              <a:t>SzPZ</a:t>
            </a:r>
            <a:r>
              <a:rPr lang="pl-PL" sz="1600" b="1" dirty="0" smtClean="0">
                <a:solidFill>
                  <a:srgbClr val="000000"/>
                </a:solidFill>
              </a:rPr>
              <a:t> / KC PPZ nadawany na okres 5 lat</a:t>
            </a:r>
          </a:p>
          <a:p>
            <a:pPr marL="0" indent="0">
              <a:buNone/>
              <a:defRPr/>
            </a:pPr>
            <a:endParaRPr lang="pl-PL" sz="900" b="1" dirty="0">
              <a:solidFill>
                <a:srgbClr val="000000"/>
              </a:solidFill>
            </a:endParaRPr>
          </a:p>
          <a:p>
            <a:pPr marL="0" lvl="0" indent="0"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sz="800" kern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 indent="0"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1600" b="1" kern="1200" dirty="0" smtClean="0">
                <a:latin typeface="Arial" charset="0"/>
                <a:cs typeface="Arial" charset="0"/>
              </a:rPr>
              <a:t>Krajowy </a:t>
            </a:r>
            <a:r>
              <a:rPr lang="pl-PL" sz="1600" b="1" kern="1200" dirty="0">
                <a:solidFill>
                  <a:srgbClr val="00B050"/>
                </a:solidFill>
                <a:latin typeface="Arial" charset="0"/>
                <a:cs typeface="Arial" charset="0"/>
              </a:rPr>
              <a:t>Certyfikat </a:t>
            </a:r>
            <a:r>
              <a:rPr lang="pl-PL" sz="1600" b="1" i="1" kern="1200" dirty="0">
                <a:solidFill>
                  <a:srgbClr val="00B050"/>
                </a:solidFill>
                <a:latin typeface="Arial" charset="0"/>
                <a:cs typeface="Arial" charset="0"/>
              </a:rPr>
              <a:t>Szkoła Promująca Zdrowie/Przedszkole Promujące Zdrowie </a:t>
            </a:r>
            <a:r>
              <a:rPr lang="pl-PL" sz="1600" b="1" kern="1200" dirty="0">
                <a:latin typeface="Arial" charset="0"/>
                <a:cs typeface="Arial" charset="0"/>
              </a:rPr>
              <a:t>nadaje szkole lub przedszkolu Minister Edukacji Narodowej </a:t>
            </a:r>
            <a:r>
              <a:rPr lang="pl-PL" sz="1600" b="1" kern="1200" dirty="0" smtClean="0">
                <a:latin typeface="Arial" charset="0"/>
                <a:cs typeface="Arial" charset="0"/>
              </a:rPr>
              <a:t>na </a:t>
            </a:r>
            <a:r>
              <a:rPr lang="pl-PL" sz="1600" b="1" kern="1200" dirty="0">
                <a:latin typeface="Arial" charset="0"/>
                <a:cs typeface="Arial" charset="0"/>
              </a:rPr>
              <a:t>podstawie rekomendacji udzielonej przez Centralną Kapitułę Krajowego Certyfikatu działającą przy ORE.</a:t>
            </a:r>
            <a:r>
              <a:rPr lang="pl-PL" sz="1600" b="1" kern="1200" dirty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lvl="0" indent="0" algn="just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1600" b="1" kern="1200" dirty="0">
                <a:ea typeface="Calibri"/>
                <a:cs typeface="Times New Roman"/>
              </a:rPr>
              <a:t>Przyznanie certyfikatu jest potwierdzeniem, że placówka pracują zgodnie z modelem szkoły promującej zdrowie oraz wyrazem uznania dotychczasowych osiągnięć, które </a:t>
            </a:r>
            <a:r>
              <a:rPr lang="pl-PL" sz="1600" b="1" kern="1200" dirty="0" smtClean="0">
                <a:ea typeface="Calibri"/>
                <a:cs typeface="Times New Roman"/>
              </a:rPr>
              <a:t/>
            </a:r>
            <a:br>
              <a:rPr lang="pl-PL" sz="1600" b="1" kern="1200" dirty="0" smtClean="0">
                <a:ea typeface="Calibri"/>
                <a:cs typeface="Times New Roman"/>
              </a:rPr>
            </a:br>
            <a:r>
              <a:rPr lang="pl-PL" sz="1600" b="1" kern="1200" dirty="0" smtClean="0">
                <a:ea typeface="Calibri"/>
                <a:cs typeface="Times New Roman"/>
              </a:rPr>
              <a:t>są </a:t>
            </a:r>
            <a:r>
              <a:rPr lang="pl-PL" sz="1600" b="1" kern="1200" dirty="0">
                <a:ea typeface="Calibri"/>
                <a:cs typeface="Times New Roman"/>
              </a:rPr>
              <a:t>wynikiem wieloletniej i systematycznej pracy. </a:t>
            </a:r>
          </a:p>
          <a:p>
            <a:pPr>
              <a:defRPr/>
            </a:pPr>
            <a:endParaRPr lang="pl-PL" b="1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15888"/>
            <a:ext cx="1087438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1125"/>
            <a:ext cx="1065213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6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777875"/>
          </a:xfrm>
        </p:spPr>
        <p:txBody>
          <a:bodyPr/>
          <a:lstStyle/>
          <a:p>
            <a:r>
              <a:rPr lang="pl-PL" altLang="pl-PL" sz="2400" dirty="0" smtClean="0">
                <a:solidFill>
                  <a:srgbClr val="000000"/>
                </a:solidFill>
              </a:rPr>
              <a:t/>
            </a:r>
            <a:br>
              <a:rPr lang="pl-PL" altLang="pl-PL" sz="2400" dirty="0" smtClean="0">
                <a:solidFill>
                  <a:srgbClr val="000000"/>
                </a:solidFill>
              </a:rPr>
            </a:br>
            <a:r>
              <a:rPr lang="pl-PL" altLang="pl-PL" sz="2200" b="1" dirty="0" smtClean="0">
                <a:solidFill>
                  <a:srgbClr val="000000"/>
                </a:solidFill>
              </a:rPr>
              <a:t>W ramach upowszechniania idei Szkoły Promującej Zdrowie </a:t>
            </a:r>
            <a:br>
              <a:rPr lang="pl-PL" altLang="pl-PL" sz="2200" b="1" dirty="0" smtClean="0">
                <a:solidFill>
                  <a:srgbClr val="000000"/>
                </a:solidFill>
              </a:rPr>
            </a:br>
            <a:r>
              <a:rPr lang="pl-PL" altLang="pl-PL" sz="2200" b="1" dirty="0" smtClean="0">
                <a:solidFill>
                  <a:srgbClr val="000000"/>
                </a:solidFill>
              </a:rPr>
              <a:t>w Ośrodku Rozwoju Edukacji </a:t>
            </a:r>
            <a:br>
              <a:rPr lang="pl-PL" altLang="pl-PL" sz="2200" b="1" dirty="0" smtClean="0">
                <a:solidFill>
                  <a:srgbClr val="000000"/>
                </a:solidFill>
              </a:rPr>
            </a:br>
            <a:r>
              <a:rPr lang="pl-PL" altLang="pl-PL" sz="2200" b="1" dirty="0" smtClean="0">
                <a:solidFill>
                  <a:srgbClr val="000000"/>
                </a:solidFill>
              </a:rPr>
              <a:t>prowadzone są następujące działania:</a:t>
            </a:r>
            <a:br>
              <a:rPr lang="pl-PL" altLang="pl-PL" sz="2200" b="1" dirty="0" smtClean="0">
                <a:solidFill>
                  <a:srgbClr val="000000"/>
                </a:solidFill>
              </a:rPr>
            </a:br>
            <a:endParaRPr lang="pl-PL" altLang="pl-PL" sz="2200" b="1" dirty="0" smtClean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729072"/>
              </p:ext>
            </p:extLst>
          </p:nvPr>
        </p:nvGraphicFramePr>
        <p:xfrm>
          <a:off x="323850" y="1268760"/>
          <a:ext cx="8496300" cy="533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83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udzielanie wsparcia i konsultacji wojewódzkim koordynatorom</a:t>
                      </a:r>
                      <a:endParaRPr lang="pl-PL" sz="1500" dirty="0"/>
                    </a:p>
                  </a:txBody>
                  <a:tcPr marL="91433" marR="91433"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8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szkolenia dla wojewódzkich, rejonowych i szkolnych  koordynatorów ds. promocji zdrowia oraz przedstawicieli wojewódzkich zespołów wspierających</a:t>
                      </a:r>
                      <a:endParaRPr lang="pl-PL" sz="1500" dirty="0"/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552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opiniowanie wniosków i rekomendowanie szkół i przedszkoli do Krajowego Certyfikatu Szkoła Promująca Zdrowie oraz Krajowego Certyfikatu Przedszkole Promujące Zdrowie</a:t>
                      </a:r>
                      <a:endParaRPr lang="pl-PL" sz="1500" dirty="0"/>
                    </a:p>
                  </a:txBody>
                  <a:tcPr marL="91433" marR="91433"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8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opracowanie i upowszechnianie materiałów edukacyjnych z zakresu promocji zdrowia w szkole na stronie internetowej ORE</a:t>
                      </a:r>
                      <a:endParaRPr lang="pl-PL" sz="1500" dirty="0"/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48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opracowanie standardów, wskaźników i narzędzi do autoewaluacji działań w szkole promującej zdrowie, dostępne na stronie internetowej ORE</a:t>
                      </a:r>
                      <a:endParaRPr lang="pl-PL" sz="1500" dirty="0"/>
                    </a:p>
                  </a:txBody>
                  <a:tcPr marL="91433" marR="91433"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8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upowszechnianie przykładów dobrej praktyki szkół promujących zdrowie – prowadzenie Banku Dobrych Praktyk na stronie internetowej ORE</a:t>
                      </a:r>
                      <a:endParaRPr lang="pl-PL" sz="1500" dirty="0"/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882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inicjowanie i koordynowanie w Polsce działań podejmowanych przez Europejską Sieć Szkół dla Zdrowia w Europie, np. upowszechnianie programu HEPS – Ruch i Zdrowe Żywienie </a:t>
                      </a:r>
                      <a:b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 Szkole</a:t>
                      </a:r>
                      <a:endParaRPr lang="pl-PL" sz="1500" dirty="0"/>
                    </a:p>
                  </a:txBody>
                  <a:tcPr marL="91433" marR="91433"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172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reprezentowanie Polski w Europejskiej Sieci Szkół dla Zdrowia w Europie  oraz współpraca </a:t>
                      </a:r>
                      <a:b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altLang="pl-PL" sz="15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 europejskimi partnerami</a:t>
                      </a:r>
                      <a:endParaRPr lang="pl-PL" sz="1500" dirty="0"/>
                    </a:p>
                  </a:txBody>
                  <a:tcPr marL="91433" marR="91433" marT="45721" marB="457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88913"/>
            <a:ext cx="8755062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6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53" y="0"/>
            <a:ext cx="9251504" cy="676629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08012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</a:pPr>
            <a:r>
              <a:rPr lang="pl-PL" sz="28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SZKOŁA PROMUJĄCA ZDROWIE</a:t>
            </a:r>
            <a:endParaRPr lang="pl-PL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78353" y="2708920"/>
            <a:ext cx="9222353" cy="41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Wśród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głównych efektów przystąpienia szkół do Programu można wymienić:</a:t>
            </a:r>
          </a:p>
          <a:p>
            <a:pPr marL="0" indent="0">
              <a:buNone/>
            </a:pPr>
            <a:endParaRPr lang="pl-P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wzrost świadomości społeczności szkolnej z zakresu dbania o własne zdrowie fizyczne i dobre samopoczucie,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poprawę klimatu społecznego,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większa integracja społeczności szkolnej,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wzbogacenie realizacji programu profilaktyki szkolnej o nowe rozwiązania,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podejmowanie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różnorodnych inicjatyw prozdrowotnych angażujących całą społeczność szkolną,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wzrost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zaangażowania środowiska lokalnego w kształtowanie kultury zdrowotnej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pl-PL" sz="8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l-PL" sz="16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Otrzymanie Certyfikatu Szkoła Promująca Zdrowie może przynieść następujące korzyści:</a:t>
            </a:r>
          </a:p>
          <a:p>
            <a:pPr marL="0" indent="0" algn="just">
              <a:spcAft>
                <a:spcPts val="0"/>
              </a:spcAft>
              <a:buNone/>
            </a:pPr>
            <a:endParaRPr lang="pl-PL" sz="8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zwiększenie prestiżu szkoły, satysfakcje dla całej społeczności szkolnej oraz motywację </a:t>
            </a: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dalszej pracy;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przykłady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dobrej praktyki oraz wymianę doświadczeń i współpracę między szkołami;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upowszechnienie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koncepcji szkoły Promującej Zdrowie w Polsce.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pl-PL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pl-PL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3500" dirty="0" smtClean="0"/>
          </a:p>
          <a:p>
            <a:pPr marL="0" indent="0">
              <a:buNone/>
            </a:pPr>
            <a:endParaRPr lang="pl-PL" sz="3500" dirty="0"/>
          </a:p>
          <a:p>
            <a:pPr marL="0" indent="0">
              <a:buNone/>
            </a:pPr>
            <a:endParaRPr lang="pl-PL" sz="3500" dirty="0" smtClean="0"/>
          </a:p>
          <a:p>
            <a:pPr marL="0" indent="0">
              <a:buNone/>
            </a:pPr>
            <a:endParaRPr lang="pl-PL" sz="35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34402"/>
            <a:ext cx="998165" cy="93683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56" y="1747018"/>
            <a:ext cx="974256" cy="9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269" y="-9945"/>
            <a:ext cx="9254530" cy="686794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8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uwagę!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69" y="1702221"/>
            <a:ext cx="9254529" cy="43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" y="-171400"/>
            <a:ext cx="9291995" cy="67492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912768" cy="76384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GENEZA PROGRAMU SZKOŁA </a:t>
            </a: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PROMUJĄCA ZDROWIE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15545" y="2631109"/>
            <a:ext cx="902095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ZDROWIE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EDUKACJA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Szkołę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uznano za ważne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siedlisko dla zdrowia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 którym żyje, uczy się i pracuje  społeczność szkolna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uczniowie i pracownicy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Dało to początek rozwoju w Europie szkoły promującej zdrowie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SzPZ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Raport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Ś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wiatowej Organizacji Zdrowia – 1989 r. – opisano po raz pierwszy założenia </a:t>
            </a:r>
            <a:r>
              <a:rPr kumimoji="0" lang="pl-P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SzPZ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              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ZDROWA SZKOŁA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Polsce działania dla tworzenia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SzPZ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rozpoczęto w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1991 r. Polska była w Europie jednym z 4 krajów realizujących ww. projekt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pilotażowy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jednym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7 krajów przyjętych do </a:t>
            </a:r>
            <a:r>
              <a:rPr kumimoji="0" lang="pl-PL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Europejskiej Sieci Szkół Promujących Zdrowie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ESSzPZ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). 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5113" marR="0" lvl="0" indent="-2651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sieci Szkoły dla Zdrowia w Europie (SHE) przyjęto, że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promocja zdrowia w szkole to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wszelkie działania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podejmowane w celu ochrony i poprawy zdrowia wszystkich członków społeczności szkolnej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Pierwszą wojewódzką sieć </a:t>
            </a:r>
            <a:r>
              <a:rPr kumimoji="0" lang="pl-P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SzPZ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utworzono w 1992 r. w byłym województwie ciechanowskim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 1993 r. - Certyfikaty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ESSzPZ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otrzymały szkoły uczestniczące w programie pilotażowym,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tym 14 szkół w 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Polsce.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Modyfikacja koncepcji </a:t>
            </a:r>
            <a:r>
              <a:rPr kumimoji="0" lang="pl-PL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SzPZ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- 2015 r. </a:t>
            </a: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Strzałka w lewo i prawo 20"/>
          <p:cNvSpPr/>
          <p:nvPr/>
        </p:nvSpPr>
        <p:spPr>
          <a:xfrm>
            <a:off x="3995936" y="2682085"/>
            <a:ext cx="864095" cy="2938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" y="1884773"/>
            <a:ext cx="1198188" cy="112456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732" y="2047043"/>
            <a:ext cx="1014397" cy="9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259773" y="341313"/>
            <a:ext cx="8569200" cy="1143000"/>
          </a:xfrm>
        </p:spPr>
        <p:txBody>
          <a:bodyPr/>
          <a:lstStyle/>
          <a:p>
            <a:r>
              <a:rPr lang="pl-PL" altLang="pl-PL" sz="2800" b="1" dirty="0" smtClean="0">
                <a:solidFill>
                  <a:srgbClr val="0070C0"/>
                </a:solidFill>
              </a:rPr>
              <a:t>Formalno-prawne aspekty realizacji </a:t>
            </a:r>
            <a:br>
              <a:rPr lang="pl-PL" altLang="pl-PL" sz="2800" b="1" dirty="0" smtClean="0">
                <a:solidFill>
                  <a:srgbClr val="0070C0"/>
                </a:solidFill>
              </a:rPr>
            </a:br>
            <a:r>
              <a:rPr lang="pl-PL" altLang="pl-PL" sz="2800" b="1" dirty="0" smtClean="0">
                <a:solidFill>
                  <a:srgbClr val="0070C0"/>
                </a:solidFill>
              </a:rPr>
              <a:t>programu Szkoła Promująca Zdrowie w Polsce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484313"/>
            <a:ext cx="8496300" cy="46418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Tx/>
              <a:buNone/>
              <a:defRPr/>
            </a:pPr>
            <a:endParaRPr lang="pl-PL" altLang="pl-PL" sz="2400" b="1" dirty="0" smtClean="0">
              <a:solidFill>
                <a:srgbClr val="00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pl-PL" altLang="pl-PL" sz="2400" b="1" dirty="0" smtClean="0">
                <a:solidFill>
                  <a:srgbClr val="000000"/>
                </a:solidFill>
              </a:rPr>
              <a:t>Porozumienie </a:t>
            </a:r>
            <a:r>
              <a:rPr lang="pl-PL" altLang="pl-PL" sz="2400" b="1" dirty="0">
                <a:solidFill>
                  <a:srgbClr val="000000"/>
                </a:solidFill>
              </a:rPr>
              <a:t>Ministrów </a:t>
            </a:r>
            <a:endParaRPr lang="pl-PL" sz="2400" b="1" dirty="0" smtClean="0"/>
          </a:p>
          <a:p>
            <a:pPr algn="just">
              <a:defRPr/>
            </a:pPr>
            <a:r>
              <a:rPr lang="pl-PL" sz="2200" dirty="0" smtClean="0"/>
              <a:t>W Polsce podstawą do rozwoju i wspierania </a:t>
            </a:r>
            <a:r>
              <a:rPr lang="pl-PL" sz="2200" dirty="0" err="1" smtClean="0"/>
              <a:t>SzPZ</a:t>
            </a:r>
            <a:r>
              <a:rPr lang="pl-PL" sz="2200" dirty="0"/>
              <a:t> </a:t>
            </a:r>
            <a:r>
              <a:rPr lang="pl-PL" sz="2200" b="1" dirty="0" smtClean="0"/>
              <a:t>jest Porozumienie </a:t>
            </a:r>
            <a:br>
              <a:rPr lang="pl-PL" sz="2200" b="1" dirty="0" smtClean="0"/>
            </a:br>
            <a:r>
              <a:rPr lang="pl-PL" sz="2200" b="1" dirty="0" smtClean="0"/>
              <a:t>z dnia 23 listopada 2009 r. </a:t>
            </a:r>
            <a:r>
              <a:rPr lang="pl-PL" altLang="pl-PL" sz="2200" b="1" dirty="0" smtClean="0">
                <a:solidFill>
                  <a:srgbClr val="000000"/>
                </a:solidFill>
              </a:rPr>
              <a:t>o współpracy </a:t>
            </a:r>
            <a:r>
              <a:rPr lang="pl-PL" altLang="pl-PL" sz="2200" b="1" dirty="0">
                <a:solidFill>
                  <a:srgbClr val="000000"/>
                </a:solidFill>
              </a:rPr>
              <a:t>między Ministrem Edukacji </a:t>
            </a:r>
            <a:r>
              <a:rPr lang="pl-PL" altLang="pl-PL" sz="2200" b="1" dirty="0" smtClean="0">
                <a:solidFill>
                  <a:srgbClr val="000000"/>
                </a:solidFill>
              </a:rPr>
              <a:t>Narodowej, Ministrem </a:t>
            </a:r>
            <a:r>
              <a:rPr lang="pl-PL" altLang="pl-PL" sz="2200" b="1" dirty="0">
                <a:solidFill>
                  <a:srgbClr val="000000"/>
                </a:solidFill>
              </a:rPr>
              <a:t>Zdrowia i Ministrem Sportu </a:t>
            </a:r>
            <a:r>
              <a:rPr lang="pl-PL" altLang="pl-PL" sz="2200" b="1" dirty="0" smtClean="0">
                <a:solidFill>
                  <a:srgbClr val="000000"/>
                </a:solidFill>
              </a:rPr>
              <a:t/>
            </a:r>
            <a:br>
              <a:rPr lang="pl-PL" altLang="pl-PL" sz="2200" b="1" dirty="0" smtClean="0">
                <a:solidFill>
                  <a:srgbClr val="000000"/>
                </a:solidFill>
              </a:rPr>
            </a:br>
            <a:r>
              <a:rPr lang="pl-PL" altLang="pl-PL" sz="2200" b="1" dirty="0" smtClean="0">
                <a:solidFill>
                  <a:srgbClr val="000000"/>
                </a:solidFill>
              </a:rPr>
              <a:t>i </a:t>
            </a:r>
            <a:r>
              <a:rPr lang="pl-PL" altLang="pl-PL" sz="2200" b="1" dirty="0">
                <a:solidFill>
                  <a:srgbClr val="000000"/>
                </a:solidFill>
              </a:rPr>
              <a:t>Turystyki </a:t>
            </a:r>
            <a:r>
              <a:rPr lang="pl-PL" altLang="pl-PL" sz="2200" b="1" dirty="0" smtClean="0">
                <a:solidFill>
                  <a:srgbClr val="000000"/>
                </a:solidFill>
              </a:rPr>
              <a:t>w sprawie </a:t>
            </a:r>
            <a:r>
              <a:rPr lang="pl-PL" altLang="pl-PL" sz="2200" b="1" dirty="0">
                <a:solidFill>
                  <a:srgbClr val="000000"/>
                </a:solidFill>
              </a:rPr>
              <a:t>promocji zdrowia i profilaktyki </a:t>
            </a:r>
            <a:r>
              <a:rPr lang="pl-PL" altLang="pl-PL" sz="2200" b="1" dirty="0" smtClean="0">
                <a:solidFill>
                  <a:srgbClr val="000000"/>
                </a:solidFill>
              </a:rPr>
              <a:t>problemów dzieci </a:t>
            </a:r>
            <a:r>
              <a:rPr lang="pl-PL" altLang="pl-PL" sz="2200" b="1" dirty="0">
                <a:solidFill>
                  <a:srgbClr val="000000"/>
                </a:solidFill>
              </a:rPr>
              <a:t>i młodzieży</a:t>
            </a:r>
            <a:r>
              <a:rPr lang="pl-PL" altLang="pl-PL" sz="2200" b="1" dirty="0" smtClean="0">
                <a:solidFill>
                  <a:srgbClr val="000000"/>
                </a:solidFill>
              </a:rPr>
              <a:t>.</a:t>
            </a:r>
          </a:p>
          <a:p>
            <a:pPr marL="0" indent="0" algn="just">
              <a:buNone/>
              <a:defRPr/>
            </a:pPr>
            <a:endParaRPr lang="pl-PL" altLang="pl-PL" sz="900" dirty="0" smtClean="0">
              <a:solidFill>
                <a:srgbClr val="00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pl-PL" altLang="pl-PL" sz="2200" dirty="0" smtClean="0">
                <a:solidFill>
                  <a:srgbClr val="000000"/>
                </a:solidFill>
              </a:rPr>
              <a:t>Par. 1 Współpraca pomiędzy stronami Porozumienia ma na celu (m.in.): </a:t>
            </a:r>
          </a:p>
          <a:p>
            <a:pPr algn="just">
              <a:defRPr/>
            </a:pPr>
            <a:r>
              <a:rPr lang="pl-PL" altLang="pl-PL" sz="2200" dirty="0" smtClean="0">
                <a:solidFill>
                  <a:srgbClr val="000000"/>
                </a:solidFill>
              </a:rPr>
              <a:t>Wspieranie i upowszechnianie działań polskich szkół należących do europejskiej sieci „Szkoły dla Zdrowia w Europie” oraz wspieranie rozwoju współpracy w tym zakresie. </a:t>
            </a:r>
          </a:p>
          <a:p>
            <a:pPr marL="0" indent="0" algn="just">
              <a:buFontTx/>
              <a:buNone/>
              <a:defRPr/>
            </a:pPr>
            <a:endParaRPr lang="pl-PL" altLang="pl-PL" sz="2400" dirty="0" smtClean="0">
              <a:solidFill>
                <a:srgbClr val="00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pl-PL" sz="2400" b="1" dirty="0"/>
              <a:t>Narodowy Program Zdrowia na lata </a:t>
            </a:r>
            <a:r>
              <a:rPr lang="pl-PL" sz="2400" b="1" dirty="0" smtClean="0"/>
              <a:t>2016-2020 </a:t>
            </a:r>
          </a:p>
          <a:p>
            <a:pPr algn="just">
              <a:defRPr/>
            </a:pPr>
            <a:r>
              <a:rPr lang="pl-PL" sz="2400" dirty="0" smtClean="0"/>
              <a:t>Upowszechnianie </a:t>
            </a:r>
            <a:r>
              <a:rPr lang="pl-PL" sz="2400" dirty="0"/>
              <a:t>koncepcji Szkół Promujących Zdrowie</a:t>
            </a:r>
          </a:p>
          <a:p>
            <a:pPr marL="0" indent="0" algn="just">
              <a:buFontTx/>
              <a:buNone/>
              <a:defRPr/>
            </a:pPr>
            <a:endParaRPr lang="pl-PL" sz="2400" dirty="0"/>
          </a:p>
          <a:p>
            <a:pPr marL="0" indent="0" algn="just">
              <a:buFontTx/>
              <a:buNone/>
              <a:defRPr/>
            </a:pPr>
            <a:endParaRPr lang="pl-PL" altLang="pl-PL" sz="2400" dirty="0" smtClean="0">
              <a:solidFill>
                <a:srgbClr val="000000"/>
              </a:solidFill>
            </a:endParaRPr>
          </a:p>
          <a:p>
            <a:pPr algn="just">
              <a:defRPr/>
            </a:pPr>
            <a:endParaRPr lang="pl-PL" altLang="pl-PL" sz="2800" dirty="0" smtClean="0">
              <a:solidFill>
                <a:srgbClr val="000000"/>
              </a:solidFill>
            </a:endParaRPr>
          </a:p>
          <a:p>
            <a:pPr algn="just">
              <a:buFontTx/>
              <a:buNone/>
              <a:defRPr/>
            </a:pPr>
            <a:endParaRPr lang="pl-PL" altLang="pl-PL" sz="2800" dirty="0">
              <a:solidFill>
                <a:srgbClr val="000000"/>
              </a:solidFill>
            </a:endParaRPr>
          </a:p>
          <a:p>
            <a:pPr>
              <a:defRPr/>
            </a:pPr>
            <a:endParaRPr lang="pl-PL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779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29"/>
            <a:ext cx="9207183" cy="668767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79512" y="2104847"/>
            <a:ext cx="8784976" cy="426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1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7313" algn="just">
              <a:lnSpc>
                <a:spcPct val="115000"/>
              </a:lnSpc>
            </a:pPr>
            <a:endPara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7313" algn="just">
              <a:lnSpc>
                <a:spcPct val="115000"/>
              </a:lnSpc>
            </a:pPr>
            <a:endParaRPr lang="pl-PL" sz="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7313" algn="just">
              <a:lnSpc>
                <a:spcPct val="115000"/>
              </a:lnSpc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Istotą </a:t>
            </a:r>
            <a:r>
              <a:rPr lang="pl-PL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SzPZ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jest całościowe podejście do promocji zdrowia w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szkole.</a:t>
            </a:r>
          </a:p>
          <a:p>
            <a:pPr marL="87312" algn="just">
              <a:lnSpc>
                <a:spcPct val="115000"/>
              </a:lnSpc>
            </a:pPr>
            <a:endParaRPr lang="pl-PL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7312" algn="just">
              <a:lnSpc>
                <a:spcPct val="115000"/>
              </a:lnSpc>
            </a:pP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Warunkiem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skuteczności działań jest </a:t>
            </a: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uczestnictwo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zaangażowanie jak </a:t>
            </a: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największej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liczby członków danej </a:t>
            </a: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społeczności - programy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promocji zdrowia </a:t>
            </a: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są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wdrażane </a:t>
            </a: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ludźmi</a:t>
            </a: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l-PL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4013" algn="just">
              <a:lnSpc>
                <a:spcPct val="115000"/>
              </a:lnSpc>
            </a:pPr>
            <a:endParaRPr lang="pl-PL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Szkoła </a:t>
            </a: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Promująca Zdrowie to szkoła, która we współpracy z rodzicami uczniów </a:t>
            </a:r>
            <a:r>
              <a:rPr lang="pl-PL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społecznością lokalną</a:t>
            </a:r>
            <a:r>
              <a:rPr lang="pl-PL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pl-PL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systematycznie i planowo tworzy środowisko społeczne i fizyczne sprzyjające zdrowiu </a:t>
            </a: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dobremu samopoczuciu społeczności szkolnej</a:t>
            </a: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0" algn="just">
              <a:spcAft>
                <a:spcPts val="0"/>
              </a:spcAft>
            </a:pPr>
            <a:endParaRPr lang="pl-PL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wspiera rozwój kompetencji uczniów i pracowników w zakresie dbałości </a:t>
            </a: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l-PL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zdrowie przez całe życie</a:t>
            </a:r>
            <a:r>
              <a:rPr lang="pl-PL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pl-PL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509448" y="1782063"/>
            <a:ext cx="629123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pl-PL" sz="800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l-PL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szkołA promująca zdrowie</a:t>
            </a:r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2" y="1844676"/>
            <a:ext cx="1005272" cy="91881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12" y="1844676"/>
            <a:ext cx="924601" cy="9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pl-PL" altLang="pl-PL" sz="2200" b="1" dirty="0" smtClean="0">
                <a:solidFill>
                  <a:schemeClr val="tx1"/>
                </a:solidFill>
              </a:rPr>
              <a:t>Organizacja polskiej sieci </a:t>
            </a:r>
            <a:br>
              <a:rPr lang="pl-PL" altLang="pl-PL" sz="2200" b="1" dirty="0" smtClean="0">
                <a:solidFill>
                  <a:schemeClr val="tx1"/>
                </a:solidFill>
              </a:rPr>
            </a:br>
            <a:r>
              <a:rPr lang="pl-PL" altLang="pl-PL" sz="2200" b="1" dirty="0" smtClean="0">
                <a:solidFill>
                  <a:schemeClr val="tx1"/>
                </a:solidFill>
              </a:rPr>
              <a:t>szkół promujących zdrowie (</a:t>
            </a:r>
            <a:r>
              <a:rPr lang="pl-PL" altLang="pl-PL" sz="2200" b="1" dirty="0" err="1" smtClean="0">
                <a:solidFill>
                  <a:schemeClr val="tx1"/>
                </a:solidFill>
              </a:rPr>
              <a:t>SzPZ</a:t>
            </a:r>
            <a:r>
              <a:rPr lang="pl-PL" altLang="pl-PL" sz="2200" b="1" dirty="0" smtClean="0">
                <a:solidFill>
                  <a:schemeClr val="tx1"/>
                </a:solidFill>
              </a:rPr>
              <a:t>)</a:t>
            </a:r>
            <a:br>
              <a:rPr lang="pl-PL" altLang="pl-PL" sz="2200" b="1" dirty="0" smtClean="0">
                <a:solidFill>
                  <a:schemeClr val="tx1"/>
                </a:solidFill>
              </a:rPr>
            </a:br>
            <a:r>
              <a:rPr lang="pl-PL" altLang="pl-PL" sz="2200" b="1" dirty="0" smtClean="0">
                <a:solidFill>
                  <a:schemeClr val="tx1"/>
                </a:solidFill>
              </a:rPr>
              <a:t>- liczba szkół w sieci 3400</a:t>
            </a:r>
            <a:endParaRPr lang="pl-PL" altLang="pl-PL" sz="2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862171"/>
              </p:ext>
            </p:extLst>
          </p:nvPr>
        </p:nvGraphicFramePr>
        <p:xfrm>
          <a:off x="457200" y="1196752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183" cy="694428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7504" y="2636911"/>
            <a:ext cx="885698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poziomie każdego z województw opracowano i przyjęto kryteria przynależności do Sieci Szkół Promujących Zdrowie oraz przyznawania certyfikatów </a:t>
            </a:r>
            <a:r>
              <a:rPr lang="pl-PL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Szkoła Promująca Zdrowie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Zasady przynależności do Mazowieckiej Sieci Szkół Promujących Zdrowie oraz wzory wniosków zostały opracowane i znajdują się na stronie Kuratorium Oświaty </a:t>
            </a:r>
            <a:b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Warszawie w zakładce 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Dyrektor i Nauczyciel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Szkoły Promujące Zdrowie.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PORADNIKI ORE: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„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Szkoła Promująca Zdrowie – Poradnik dla szkół i osób wspierających ich działania w zakresie promocji zdrowia” 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„Przedszkole Promujące Zdrowie – Poradnik dla przedszkoli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i osób wspierających ich działania w zakresie promocji zdrowia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(praca zbiorowa pod redakcją prof. dr hab. n. med. Barbary </a:t>
            </a:r>
            <a:r>
              <a:rPr kumimoji="0" lang="pl-PL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Woynarowskiej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10900" y="1764606"/>
            <a:ext cx="552539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mazowiecka Sieć szkół promujących zdrowie – ZASADY PRACY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5" y="1781767"/>
            <a:ext cx="1025101" cy="96211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86" y="1781767"/>
            <a:ext cx="976191" cy="9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l-PL" sz="2400" b="1" dirty="0">
                <a:solidFill>
                  <a:schemeClr val="tx1"/>
                </a:solidFill>
                <a:ea typeface="+mn-ea"/>
              </a:rPr>
              <a:t>Poradniki:</a:t>
            </a:r>
            <a:r>
              <a:rPr lang="pl-PL" sz="2400" b="1" dirty="0">
                <a:solidFill>
                  <a:srgbClr val="5A9A5F"/>
                </a:solidFill>
                <a:ea typeface="+mn-ea"/>
              </a:rPr>
              <a:t/>
            </a:r>
            <a:br>
              <a:rPr lang="pl-PL" sz="2400" b="1" dirty="0">
                <a:solidFill>
                  <a:srgbClr val="5A9A5F"/>
                </a:solidFill>
                <a:ea typeface="+mn-ea"/>
              </a:rPr>
            </a:br>
            <a:r>
              <a:rPr lang="pl-PL" sz="2400" b="1" dirty="0">
                <a:solidFill>
                  <a:srgbClr val="5A9A5F"/>
                </a:solidFill>
                <a:ea typeface="+mn-ea"/>
              </a:rPr>
              <a:t>Szkoła Promująca Zdrowie</a:t>
            </a:r>
            <a:br>
              <a:rPr lang="pl-PL" sz="2400" b="1" dirty="0">
                <a:solidFill>
                  <a:srgbClr val="5A9A5F"/>
                </a:solidFill>
                <a:ea typeface="+mn-ea"/>
              </a:rPr>
            </a:br>
            <a:r>
              <a:rPr lang="pl-PL" sz="2400" b="1" dirty="0">
                <a:solidFill>
                  <a:srgbClr val="0070C0"/>
                </a:solidFill>
                <a:ea typeface="+mn-ea"/>
              </a:rPr>
              <a:t>Przedszkole Promujące Zdrowie</a:t>
            </a:r>
          </a:p>
        </p:txBody>
      </p:sp>
      <p:pic>
        <p:nvPicPr>
          <p:cNvPr id="32771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lum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670050"/>
            <a:ext cx="2232025" cy="2736850"/>
          </a:xfrm>
        </p:spPr>
      </p:pic>
      <p:pic>
        <p:nvPicPr>
          <p:cNvPr id="32772" name="Obraz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00213"/>
            <a:ext cx="21399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 rot="10800000" flipV="1">
            <a:off x="250825" y="4898301"/>
            <a:ext cx="86423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" y="0"/>
            <a:ext cx="9207183" cy="694428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7504" y="2636911"/>
            <a:ext cx="8856984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kumimoji="0" lang="pl-PL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 </a:t>
            </a:r>
            <a:r>
              <a:rPr lang="pl-PL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KANDYDOWANIA SZKOŁY DO </a:t>
            </a:r>
            <a:r>
              <a:rPr lang="pl-PL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MAZOWIECKIEJ SIECI </a:t>
            </a:r>
            <a:r>
              <a:rPr lang="pl-PL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SzPZ</a:t>
            </a:r>
            <a:r>
              <a:rPr lang="pl-PL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ROK)</a:t>
            </a:r>
            <a:endParaRPr lang="pl-PL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o wpisanie na Listę szkół kandydujących do Mazowieckiej Sieci Szkół Promujących Zdrowie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sporządzony na okres 3 lat plan pracy w zakresie działań prozdrowotnych</a:t>
            </a:r>
            <a:endParaRPr lang="pl-PL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ETAP </a:t>
            </a:r>
            <a:r>
              <a:rPr lang="pl-PL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PRZYJĘCIE SZKOŁY DO MAZOWIECKIEJ SIECI SZKÓŁ PROMUJĄCYCH ZDROWIE </a:t>
            </a:r>
            <a:r>
              <a:rPr lang="pl-PL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LETNIA PRACA W SIECI</a:t>
            </a:r>
          </a:p>
          <a:p>
            <a:pPr lvl="0" algn="just"/>
            <a:endParaRPr lang="pl-PL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1 roku </a:t>
            </a: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planem w okresie kandydowania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 składa sprawozdanie z dotychczasowej działalności </a:t>
            </a: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wnioskuje o przyjęcie do Mazowieckiej </a:t>
            </a: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Koordynator Wojewódzki udziela </a:t>
            </a: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rekomendacji szkole </a:t>
            </a: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 </a:t>
            </a: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włączona do sieci </a:t>
            </a:r>
            <a:r>
              <a:rPr lang="pl-PL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SzPZ</a:t>
            </a: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przez kolejne 2 lata kontynuuje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zgodnie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planem opracowanym w okresie kandydowania.</a:t>
            </a:r>
            <a:endParaRPr lang="pl-PL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ETAP </a:t>
            </a:r>
            <a:r>
              <a:rPr lang="pl-PL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OTRZYMANIE WOJEWÓDZKIEGO CERTYFIKATU SZKOŁA PROMUJĄCA </a:t>
            </a:r>
            <a:r>
              <a:rPr lang="pl-PL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ZDROWIE </a:t>
            </a:r>
          </a:p>
          <a:p>
            <a:pPr lvl="0" algn="just">
              <a:defRPr/>
            </a:pPr>
            <a:endParaRPr lang="pl-PL" sz="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lvl="1" indent="-176213" algn="just">
              <a:buFont typeface="Arial" panose="020B0604020202020204" pitchFamily="34" charset="0"/>
              <a:buChar char="•"/>
              <a:defRPr/>
            </a:pPr>
            <a:r>
              <a:rPr lang="pl-PL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2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zkoła w 3. roku pracy na rzecz promocji zdrowia dokonuje autoewaluacji</a:t>
            </a: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6213" lvl="1" indent="-176213" algn="just">
              <a:buFont typeface="Arial" panose="020B0604020202020204" pitchFamily="34" charset="0"/>
              <a:buChar char="•"/>
              <a:defRPr/>
            </a:pP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Publiczna prezentacja osiągnięć społeczności szkolnej z 3-letniej działalności w zakresie promowania zdrowia </a:t>
            </a:r>
            <a:b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szkole </a:t>
            </a:r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 udziałem gości ze środowiska lokalnego, Koordynatora Wojewódzkiego/Rejonowego).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 </a:t>
            </a: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 WNIOSEK O NADANIE WOJEWÓDZKIEGO CERTYFIKATU</a:t>
            </a:r>
            <a:r>
              <a:rPr lang="pl-PL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wraz ze sprawozdaniem oraz kopie raportów </a:t>
            </a:r>
            <a:b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arkusze zbiorcze w zakresie 2 standardów, </a:t>
            </a: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uzyskania rekomendacji</a:t>
            </a: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KAPITUŁA PRZY KURATORIUM OŚWIATY W WARSZAWIE </a:t>
            </a: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PODEJMUJE DECYZJĘ </a:t>
            </a: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NADANIU SZKOLE WOJEWÓDZKIEGO CERTYFIKATU </a:t>
            </a:r>
            <a:r>
              <a:rPr lang="pl-PL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 PROMUJĄCA ZDROWIE </a:t>
            </a:r>
            <a:r>
              <a:rPr lang="pl-PL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 3 lata</a:t>
            </a:r>
            <a:endParaRPr lang="pl-PL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10900" y="1764606"/>
            <a:ext cx="552539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mazowiecka Sieć szkół promujących zdrowie – ZASADY PRACY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5" y="1781767"/>
            <a:ext cx="1025101" cy="96211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86" y="1781767"/>
            <a:ext cx="976191" cy="9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53" y="0"/>
            <a:ext cx="9251504" cy="676629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08012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</a:pPr>
            <a:r>
              <a:rPr lang="pl-PL" sz="20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mazowiecka Sieć szkół promujących zdrowie </a:t>
            </a:r>
            <a:r>
              <a:rPr lang="pl-PL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– DANE LICZBOWE</a:t>
            </a:r>
            <a:endParaRPr lang="pl-PL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127" y="2708920"/>
            <a:ext cx="8881361" cy="414908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 w Polsce jest około 3400 szkół/placówek/przedszkoli w sieci </a:t>
            </a:r>
            <a:r>
              <a:rPr lang="pl-PL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SzPZ</a:t>
            </a:r>
            <a:r>
              <a:rPr lang="pl-PL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l-PL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Mazowieckiej Sieci Szkół Promujących Zdrowie </a:t>
            </a:r>
            <a:r>
              <a:rPr lang="pl-PL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kandyduje</a:t>
            </a:r>
            <a:r>
              <a:rPr lang="pl-PL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aktualnie </a:t>
            </a:r>
            <a:br>
              <a:rPr lang="pl-PL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szkół i placówek.</a:t>
            </a:r>
          </a:p>
          <a:p>
            <a:pPr marL="0" indent="0" algn="just">
              <a:buNone/>
            </a:pPr>
            <a:endParaRPr lang="pl-PL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Mazowiecka Sieć Szkół Promujących Zdrowie liczy </a:t>
            </a:r>
            <a:r>
              <a:rPr lang="pl-PL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szkół</a:t>
            </a:r>
            <a:endParaRPr lang="pl-PL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szkół </a:t>
            </a:r>
            <a:r>
              <a:rPr lang="pl-PL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decyzją Kapituły otrzymało Wojewódzki Certyfikat Szkoły Promującej Zdrowie, </a:t>
            </a:r>
          </a:p>
          <a:p>
            <a:pPr marL="0" indent="0" algn="just">
              <a:buNone/>
            </a:pPr>
            <a:endParaRPr lang="pl-PL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szkół </a:t>
            </a:r>
            <a:r>
              <a:rPr lang="pl-PL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otrzymało Krajowy Certyfikat Szkoły Promującej Zdrowie.</a:t>
            </a:r>
          </a:p>
          <a:p>
            <a:pPr algn="just"/>
            <a:endParaRPr lang="pl-PL" sz="3500" b="1" dirty="0" smtClean="0"/>
          </a:p>
          <a:p>
            <a:pPr marL="0" indent="0" algn="just">
              <a:buNone/>
            </a:pPr>
            <a:endParaRPr lang="pl-PL" sz="2000" b="1" dirty="0" smtClean="0"/>
          </a:p>
          <a:p>
            <a:pPr marL="0" indent="0">
              <a:buNone/>
            </a:pPr>
            <a:endParaRPr lang="pl-PL" sz="3500" dirty="0" smtClean="0"/>
          </a:p>
          <a:p>
            <a:pPr marL="0" indent="0">
              <a:buNone/>
            </a:pPr>
            <a:endParaRPr lang="pl-PL" sz="3500" dirty="0"/>
          </a:p>
          <a:p>
            <a:pPr marL="0" indent="0">
              <a:buNone/>
            </a:pPr>
            <a:endParaRPr lang="pl-PL" sz="3500" dirty="0" smtClean="0"/>
          </a:p>
          <a:p>
            <a:pPr marL="0" indent="0">
              <a:buNone/>
            </a:pPr>
            <a:endParaRPr lang="pl-PL" sz="35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34402"/>
            <a:ext cx="998165" cy="93683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56" y="1747018"/>
            <a:ext cx="974256" cy="9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509</Words>
  <Application>Microsoft Office PowerPoint</Application>
  <PresentationFormat>Pokaz na ekranie (4:3)</PresentationFormat>
  <Paragraphs>163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Motyw pakietu Office</vt:lpstr>
      <vt:lpstr>3_Projekt domyślny</vt:lpstr>
      <vt:lpstr>11_Projekt domyślny</vt:lpstr>
      <vt:lpstr>Prezentacja programu PowerPoint</vt:lpstr>
      <vt:lpstr>GENEZA PROGRAMU SZKOŁA PROMUJĄCA ZDROWIE</vt:lpstr>
      <vt:lpstr>Formalno-prawne aspekty realizacji  programu Szkoła Promująca Zdrowie w Polsce</vt:lpstr>
      <vt:lpstr>Prezentacja programu PowerPoint</vt:lpstr>
      <vt:lpstr>Organizacja polskiej sieci  szkół promujących zdrowie (SzPZ) - liczba szkół w sieci 3400</vt:lpstr>
      <vt:lpstr>Prezentacja programu PowerPoint</vt:lpstr>
      <vt:lpstr>Poradniki: Szkoła Promująca Zdrowie Przedszkole Promujące Zdrowie</vt:lpstr>
      <vt:lpstr>Prezentacja programu PowerPoint</vt:lpstr>
      <vt:lpstr>mazowiecka Sieć szkół promujących zdrowie  – DANE LICZBOWE</vt:lpstr>
      <vt:lpstr>Krajowy Certyfikat SzPZ / PPZ</vt:lpstr>
      <vt:lpstr> W ramach upowszechniania idei Szkoły Promującej Zdrowie  w Ośrodku Rozwoju Edukacji  prowadzone są następujące działania: </vt:lpstr>
      <vt:lpstr>Prezentacja programu PowerPoint</vt:lpstr>
      <vt:lpstr>SZKOŁA PROMUJĄCA ZDROWIE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 organizacji konferencji</dc:title>
  <dc:creator>sekretariat.zse</dc:creator>
  <cp:lastModifiedBy>Laptop Wykładowy</cp:lastModifiedBy>
  <cp:revision>146</cp:revision>
  <cp:lastPrinted>2018-03-06T08:07:14Z</cp:lastPrinted>
  <dcterms:created xsi:type="dcterms:W3CDTF">2013-11-25T12:52:39Z</dcterms:created>
  <dcterms:modified xsi:type="dcterms:W3CDTF">2018-03-20T08:00:40Z</dcterms:modified>
</cp:coreProperties>
</file>