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12" r:id="rId2"/>
    <p:sldId id="413" r:id="rId3"/>
    <p:sldId id="420" r:id="rId4"/>
    <p:sldId id="438" r:id="rId5"/>
    <p:sldId id="437" r:id="rId6"/>
    <p:sldId id="436" r:id="rId7"/>
  </p:sldIdLst>
  <p:sldSz cx="9144000" cy="6858000" type="screen4x3"/>
  <p:notesSz cx="6794500" cy="9931400"/>
  <p:defaultTextStyle>
    <a:defPPr>
      <a:defRPr lang="pl-PL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72"/>
    <a:srgbClr val="E17000"/>
    <a:srgbClr val="CCFFFF"/>
    <a:srgbClr val="CCFF99"/>
    <a:srgbClr val="CCFFCC"/>
    <a:srgbClr val="FF0000"/>
    <a:srgbClr val="FFFF00"/>
    <a:srgbClr val="6163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563" autoAdjust="0"/>
  </p:normalViewPr>
  <p:slideViewPr>
    <p:cSldViewPr>
      <p:cViewPr varScale="1">
        <p:scale>
          <a:sx n="70" d="100"/>
          <a:sy n="70" d="100"/>
        </p:scale>
        <p:origin x="109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F0EC0C-C41F-4F14-BDFE-D436C56BE57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1575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0467E38-E2DB-4439-8F6F-938335B8D4C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467E38-E2DB-4439-8F6F-938335B8D4C4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2166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1 . Rozpoczęliśmy</a:t>
            </a:r>
            <a:r>
              <a:rPr lang="pl-PL" baseline="0" dirty="0" smtClean="0"/>
              <a:t>  w maju </a:t>
            </a:r>
            <a:r>
              <a:rPr lang="pl-PL" baseline="0" dirty="0" err="1" smtClean="0"/>
              <a:t>br</a:t>
            </a:r>
            <a:r>
              <a:rPr lang="pl-PL" baseline="0" dirty="0" smtClean="0"/>
              <a:t>, 8 czerwca odbyła się  wojewódzka konferencja poświęcona projektowi nowej podstawy programowej oraz wdrożeniu projektu MEN Programowanie w szkole . Rejestrację szkół do pilotażu zakończono w15 września 2016 r.</a:t>
            </a:r>
          </a:p>
          <a:p>
            <a:pPr marL="0" indent="0">
              <a:buFont typeface="+mj-lt"/>
              <a:buNone/>
            </a:pPr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467E38-E2DB-4439-8F6F-938335B8D4C4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1290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Ad 2  zapraszam do napisania innowacji,</a:t>
            </a:r>
            <a:r>
              <a:rPr lang="pl-PL" baseline="0" dirty="0" smtClean="0"/>
              <a:t> która już nie wpisuje się w pilotaż ale ma też swoje zalety .</a:t>
            </a:r>
          </a:p>
          <a:p>
            <a:r>
              <a:rPr lang="pl-PL" baseline="0" dirty="0" smtClean="0"/>
              <a:t>Zajęcia pozalekcyjne,</a:t>
            </a:r>
          </a:p>
          <a:p>
            <a:r>
              <a:rPr lang="pl-PL" baseline="0" dirty="0" smtClean="0"/>
              <a:t>Krótszy czas realizacji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467E38-E2DB-4439-8F6F-938335B8D4C4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1371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6AAA1-FB93-453B-854C-58EA4D88D41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0BA92-B8F2-4D16-A3B8-9590C85BD2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6019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0198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E1A9D-6883-4CA6-80DE-618DD65E154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66342-CC69-45C2-BAFB-2EE889177A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87438-B060-424B-97EA-9DB2B59EC0F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D7007-36C6-4389-B4B1-7248F759C80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C7749-70C6-4C79-A215-1FF17248568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6C4F-D3AE-4A1C-98B2-8FBA209B42B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B778D-1870-4997-A9C8-EBED3648B3A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E129C-F094-446F-B9AC-579700C1A53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81707-00F5-4BD1-9A6D-6B6CA4911A9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REZENTACJA_SLAJDY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</a:t>
            </a:r>
            <a:br>
              <a:rPr lang="pl-PL" smtClean="0"/>
            </a:br>
            <a:r>
              <a:rPr lang="pl-PL" smtClean="0"/>
              <a:t>styl wzorca tytułu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E86C8D3-AB36-40A3-8FFB-CB764977AD4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1032" name="Picture 10" descr="KIW_MEN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486025" y="6205538"/>
            <a:ext cx="419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3200">
          <a:solidFill>
            <a:srgbClr val="61636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16365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16365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16365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ratorium.waw.pl/pl/edukacja-i-ksztalcenie/edukacja-informatyczna/programowanie-w-szkol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251520" y="2204864"/>
            <a:ext cx="8424936" cy="3744416"/>
          </a:xfrm>
        </p:spPr>
        <p:txBody>
          <a:bodyPr/>
          <a:lstStyle/>
          <a:p>
            <a:pPr>
              <a:defRPr/>
            </a:pPr>
            <a:r>
              <a:rPr lang="pl-PL" sz="2600" b="1" dirty="0">
                <a:solidFill>
                  <a:schemeClr val="tx1"/>
                </a:solidFill>
              </a:rPr>
              <a:t>Pilotażowe wdrożenie programowania w edukacji formalnej w oparciu o innowacje pedagogiczne </a:t>
            </a:r>
            <a:r>
              <a:rPr lang="pl-PL" sz="2600" b="1" dirty="0" smtClean="0">
                <a:solidFill>
                  <a:schemeClr val="tx1"/>
                </a:solidFill>
              </a:rPr>
              <a:t/>
            </a:r>
            <a:br>
              <a:rPr lang="pl-PL" sz="2600" b="1" dirty="0" smtClean="0">
                <a:solidFill>
                  <a:schemeClr val="tx1"/>
                </a:solidFill>
              </a:rPr>
            </a:br>
            <a:r>
              <a:rPr lang="pl-PL" sz="2600" b="1" dirty="0" smtClean="0">
                <a:solidFill>
                  <a:schemeClr val="tx1"/>
                </a:solidFill>
              </a:rPr>
              <a:t>w </a:t>
            </a:r>
            <a:r>
              <a:rPr lang="pl-PL" sz="2600" b="1" dirty="0">
                <a:solidFill>
                  <a:schemeClr val="tx1"/>
                </a:solidFill>
              </a:rPr>
              <a:t>szkołach - szkolenia realizowane w ramach projektu MEN</a:t>
            </a:r>
            <a:br>
              <a:rPr lang="pl-PL" sz="2600" b="1" dirty="0">
                <a:solidFill>
                  <a:schemeClr val="tx1"/>
                </a:solidFill>
              </a:rPr>
            </a:br>
            <a: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grudnia 2016 roku</a:t>
            </a:r>
            <a:b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Siedlce</a:t>
            </a:r>
            <a:endParaRPr lang="pl-PL" sz="2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tekstu 9"/>
          <p:cNvSpPr>
            <a:spLocks noGrp="1"/>
          </p:cNvSpPr>
          <p:nvPr>
            <p:ph type="body" idx="1"/>
          </p:nvPr>
        </p:nvSpPr>
        <p:spPr>
          <a:xfrm>
            <a:off x="4067944" y="1988840"/>
            <a:ext cx="4964088" cy="1512168"/>
          </a:xfrm>
        </p:spPr>
        <p:txBody>
          <a:bodyPr/>
          <a:lstStyle/>
          <a:p>
            <a:pPr algn="l"/>
            <a:endParaRPr lang="pl-PL" sz="1600" dirty="0" smtClean="0">
              <a:solidFill>
                <a:schemeClr val="tx1"/>
              </a:solidFill>
            </a:endParaRPr>
          </a:p>
          <a:p>
            <a:pPr algn="l"/>
            <a:endParaRPr lang="pl-PL" sz="1600" dirty="0" smtClean="0">
              <a:solidFill>
                <a:schemeClr val="tx1"/>
              </a:solidFill>
            </a:endParaRPr>
          </a:p>
          <a:p>
            <a:pPr algn="l"/>
            <a:endParaRPr lang="pl-PL" sz="1600" dirty="0" smtClean="0">
              <a:solidFill>
                <a:schemeClr val="tx1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51520" y="2204864"/>
            <a:ext cx="835292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Aft>
                <a:spcPts val="600"/>
              </a:spcAft>
              <a:buFont typeface="+mj-lt"/>
              <a:buAutoNum type="arabicPeriod"/>
            </a:pPr>
            <a:r>
              <a:rPr lang="pl-PL" sz="2000" b="1" dirty="0" smtClean="0">
                <a:latin typeface="+mj-lt"/>
              </a:rPr>
              <a:t>Pilotaż w województwie mazowieckim – jak przebiegała rekrutacja i rejestracja,</a:t>
            </a:r>
          </a:p>
          <a:p>
            <a:pPr marL="457200" indent="-457200" algn="l">
              <a:spcAft>
                <a:spcPts val="600"/>
              </a:spcAft>
              <a:buFont typeface="+mj-lt"/>
              <a:buAutoNum type="arabicPeriod"/>
            </a:pPr>
            <a:r>
              <a:rPr lang="pl-PL" sz="2000" b="1" dirty="0" smtClean="0">
                <a:latin typeface="+mj-lt"/>
              </a:rPr>
              <a:t>Pilotaż w liczbach na dzień 23 września 2016 r.</a:t>
            </a:r>
          </a:p>
          <a:p>
            <a:pPr algn="l"/>
            <a:endParaRPr lang="pl-PL" sz="2000" b="1" dirty="0" smtClean="0">
              <a:latin typeface="+mj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l-PL" b="1" dirty="0" smtClean="0">
                <a:latin typeface="+mn-lt"/>
              </a:rPr>
              <a:t>Dane dotyczące innowacji oraz szkół biorących udział w pilotażu z terenu Delegatury Radom  </a:t>
            </a:r>
            <a:r>
              <a:rPr lang="pl-PL" b="1" dirty="0" smtClean="0">
                <a:latin typeface="+mj-lt"/>
              </a:rPr>
              <a:t>	</a:t>
            </a:r>
          </a:p>
          <a:p>
            <a:pPr algn="l"/>
            <a:endParaRPr lang="pl-PL" sz="2000" b="1" dirty="0" smtClean="0">
              <a:latin typeface="+mj-lt"/>
            </a:endParaRPr>
          </a:p>
          <a:p>
            <a:pPr algn="l"/>
            <a:endParaRPr lang="pl-PL" sz="2000" b="1" dirty="0" smtClean="0">
              <a:latin typeface="+mj-lt"/>
            </a:endParaRPr>
          </a:p>
          <a:p>
            <a:pPr marL="457200" indent="-457200" algn="l">
              <a:buFont typeface="+mj-lt"/>
              <a:buAutoNum type="arabicPeriod"/>
            </a:pPr>
            <a:endParaRPr lang="pl-PL" sz="2000" b="1" dirty="0" smtClean="0">
              <a:latin typeface="+mj-lt"/>
            </a:endParaRPr>
          </a:p>
          <a:p>
            <a:pPr marL="457200" indent="-457200" algn="l">
              <a:buFont typeface="+mj-lt"/>
              <a:buAutoNum type="arabicPeriod"/>
            </a:pPr>
            <a:endParaRPr lang="pl-PL" sz="2000" b="1" dirty="0">
              <a:latin typeface="+mj-lt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32378" y="4653136"/>
            <a:ext cx="7628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l-PL" b="1" dirty="0">
              <a:latin typeface="+mj-lt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161755"/>
              </p:ext>
            </p:extLst>
          </p:nvPr>
        </p:nvGraphicFramePr>
        <p:xfrm>
          <a:off x="539552" y="4336476"/>
          <a:ext cx="7920880" cy="2299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33344">
                  <a:extLst>
                    <a:ext uri="{9D8B030D-6E8A-4147-A177-3AD203B41FA5}">
                      <a16:colId xmlns:a16="http://schemas.microsoft.com/office/drawing/2014/main" val="1487146656"/>
                    </a:ext>
                  </a:extLst>
                </a:gridCol>
                <a:gridCol w="3987536">
                  <a:extLst>
                    <a:ext uri="{9D8B030D-6E8A-4147-A177-3AD203B41FA5}">
                      <a16:colId xmlns:a16="http://schemas.microsoft.com/office/drawing/2014/main" val="1356755267"/>
                    </a:ext>
                  </a:extLst>
                </a:gridCol>
              </a:tblGrid>
              <a:tr h="62761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19125" algn="l"/>
                          <a:tab pos="2808605" algn="ctr"/>
                        </a:tabLs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		Delegatura w </a:t>
                      </a:r>
                      <a:r>
                        <a:rPr lang="pl-PL" sz="1800" b="1" dirty="0" smtClean="0">
                          <a:solidFill>
                            <a:schemeClr val="bg1"/>
                          </a:solidFill>
                          <a:effectLst/>
                        </a:rPr>
                        <a:t>Siedlcach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621364"/>
                  </a:ext>
                </a:extLst>
              </a:tr>
              <a:tr h="2722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Liczba szkół ogółem: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772888"/>
                  </a:ext>
                </a:extLst>
              </a:tr>
              <a:tr h="272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szkoły podstawowe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50495"/>
                  </a:ext>
                </a:extLst>
              </a:tr>
              <a:tr h="272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gimnazja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068796"/>
                  </a:ext>
                </a:extLst>
              </a:tr>
              <a:tr h="272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licea ogólnokształcące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916854"/>
                  </a:ext>
                </a:extLst>
              </a:tr>
              <a:tr h="272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technika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842264"/>
                  </a:ext>
                </a:extLst>
              </a:tr>
              <a:tr h="272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</a:rPr>
                        <a:t>szkoły zawodowe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22868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8712968" cy="4248472"/>
          </a:xfrm>
        </p:spPr>
        <p:txBody>
          <a:bodyPr/>
          <a:lstStyle/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algn="l"/>
            <a:endParaRPr lang="pl-PL" sz="1800" dirty="0">
              <a:solidFill>
                <a:schemeClr val="tx1"/>
              </a:solidFill>
            </a:endParaRPr>
          </a:p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algn="l"/>
            <a:endParaRPr lang="pl-PL" sz="1800" dirty="0">
              <a:solidFill>
                <a:schemeClr val="tx1"/>
              </a:solidFill>
            </a:endParaRPr>
          </a:p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algn="l"/>
            <a:endParaRPr lang="pl-PL" sz="1800" dirty="0">
              <a:solidFill>
                <a:schemeClr val="tx1"/>
              </a:solidFill>
            </a:endParaRPr>
          </a:p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l-PL" sz="1600" b="1" dirty="0" smtClean="0">
                <a:solidFill>
                  <a:schemeClr val="tx1"/>
                </a:solidFill>
              </a:rPr>
              <a:t>Dane </a:t>
            </a:r>
            <a:r>
              <a:rPr lang="pl-PL" sz="1600" b="1" dirty="0">
                <a:solidFill>
                  <a:schemeClr val="tx1"/>
                </a:solidFill>
              </a:rPr>
              <a:t>dotyczące </a:t>
            </a:r>
            <a:r>
              <a:rPr lang="pl-PL" sz="1600" b="1" dirty="0" smtClean="0">
                <a:solidFill>
                  <a:schemeClr val="tx1"/>
                </a:solidFill>
              </a:rPr>
              <a:t>innowacji z </a:t>
            </a:r>
            <a:r>
              <a:rPr lang="pl-PL" sz="1600" b="1" dirty="0">
                <a:solidFill>
                  <a:schemeClr val="tx1"/>
                </a:solidFill>
              </a:rPr>
              <a:t>województwa mazowieckiego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l-PL" sz="1400" b="1" dirty="0" smtClean="0"/>
              <a:t> </a:t>
            </a:r>
          </a:p>
        </p:txBody>
      </p:sp>
      <p:sp>
        <p:nvSpPr>
          <p:cNvPr id="6" name="Prostokąt 5"/>
          <p:cNvSpPr/>
          <p:nvPr/>
        </p:nvSpPr>
        <p:spPr>
          <a:xfrm>
            <a:off x="179512" y="184482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l-PL" b="1" dirty="0">
                <a:latin typeface="+mn-lt"/>
              </a:rPr>
              <a:t>Dane dotyczące </a:t>
            </a:r>
            <a:r>
              <a:rPr lang="pl-PL" b="1" dirty="0" smtClean="0">
                <a:latin typeface="+mn-lt"/>
              </a:rPr>
              <a:t>szkół </a:t>
            </a:r>
            <a:r>
              <a:rPr lang="pl-PL" b="1" dirty="0">
                <a:latin typeface="+mn-lt"/>
              </a:rPr>
              <a:t>biorących udział w pilotażu z </a:t>
            </a:r>
            <a:r>
              <a:rPr lang="pl-PL" b="1" dirty="0" smtClean="0">
                <a:latin typeface="+mn-lt"/>
              </a:rPr>
              <a:t>województwa mazowieckiego</a:t>
            </a:r>
            <a:endParaRPr lang="pl-PL" b="1" dirty="0">
              <a:latin typeface="+mn-lt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868280"/>
              </p:ext>
            </p:extLst>
          </p:nvPr>
        </p:nvGraphicFramePr>
        <p:xfrm>
          <a:off x="359532" y="4869160"/>
          <a:ext cx="8352928" cy="18739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7890">
                  <a:extLst>
                    <a:ext uri="{9D8B030D-6E8A-4147-A177-3AD203B41FA5}">
                      <a16:colId xmlns:a16="http://schemas.microsoft.com/office/drawing/2014/main" val="1224413468"/>
                    </a:ext>
                  </a:extLst>
                </a:gridCol>
                <a:gridCol w="4205038">
                  <a:extLst>
                    <a:ext uri="{9D8B030D-6E8A-4147-A177-3AD203B41FA5}">
                      <a16:colId xmlns:a16="http://schemas.microsoft.com/office/drawing/2014/main" val="2257501682"/>
                    </a:ext>
                  </a:extLst>
                </a:gridCol>
              </a:tblGrid>
              <a:tr h="47772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Województwo mazowieckie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734842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Liczba innowacji ogółem: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</a:rPr>
                        <a:t>236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855214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szkoły podstawowe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153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610358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gimnazja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50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696262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licea ogólnokształcące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349692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technika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433443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szkoły zawodowe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69595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002292"/>
              </p:ext>
            </p:extLst>
          </p:nvPr>
        </p:nvGraphicFramePr>
        <p:xfrm>
          <a:off x="359532" y="2564905"/>
          <a:ext cx="8316924" cy="1842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0011">
                  <a:extLst>
                    <a:ext uri="{9D8B030D-6E8A-4147-A177-3AD203B41FA5}">
                      <a16:colId xmlns:a16="http://schemas.microsoft.com/office/drawing/2014/main" val="3891593461"/>
                    </a:ext>
                  </a:extLst>
                </a:gridCol>
                <a:gridCol w="4186913">
                  <a:extLst>
                    <a:ext uri="{9D8B030D-6E8A-4147-A177-3AD203B41FA5}">
                      <a16:colId xmlns:a16="http://schemas.microsoft.com/office/drawing/2014/main" val="2331484000"/>
                    </a:ext>
                  </a:extLst>
                </a:gridCol>
              </a:tblGrid>
              <a:tr h="46481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Województwo mazowieckie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091160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Liczba szkół ogółem: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198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990393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szkoły podstawowe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117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932226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gimnazja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50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247213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licea ogólnokształcące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608622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technika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614137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szkoły zawodowe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18885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1916832"/>
            <a:ext cx="7772400" cy="838200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Co dalej?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755032"/>
            <a:ext cx="8712968" cy="2114128"/>
          </a:xfrm>
        </p:spPr>
        <p:txBody>
          <a:bodyPr/>
          <a:lstStyle/>
          <a:p>
            <a:pPr algn="l">
              <a:buAutoNum type="arabicPeriod"/>
            </a:pPr>
            <a:r>
              <a:rPr lang="pl-PL" sz="1800" dirty="0" smtClean="0">
                <a:solidFill>
                  <a:schemeClr val="tx1"/>
                </a:solidFill>
              </a:rPr>
              <a:t>Szkoły biorące udział w pilotażu,</a:t>
            </a:r>
          </a:p>
          <a:p>
            <a:pPr algn="l">
              <a:buAutoNum type="arabicPeriod"/>
            </a:pPr>
            <a:r>
              <a:rPr lang="pl-PL" sz="1800" dirty="0" smtClean="0">
                <a:solidFill>
                  <a:schemeClr val="tx1"/>
                </a:solidFill>
              </a:rPr>
              <a:t>Szkoły, które się nie zgłosiły do udziału w pilotażu.</a:t>
            </a:r>
          </a:p>
          <a:p>
            <a:pPr marL="0" indent="0" algn="l"/>
            <a:endParaRPr lang="pl-PL" sz="1800" dirty="0">
              <a:solidFill>
                <a:schemeClr val="tx1"/>
              </a:solidFill>
            </a:endParaRPr>
          </a:p>
          <a:p>
            <a:pPr marL="0" indent="0"/>
            <a:r>
              <a:rPr lang="pl-PL" sz="2400" dirty="0">
                <a:solidFill>
                  <a:schemeClr val="tx1"/>
                </a:solidFill>
              </a:rPr>
              <a:t>Co warto wiedzieć i gdzie szukać informacji </a:t>
            </a:r>
            <a:endParaRPr lang="pl-PL" sz="2400" dirty="0" smtClean="0">
              <a:solidFill>
                <a:schemeClr val="tx1"/>
              </a:solidFill>
            </a:endParaRPr>
          </a:p>
          <a:p>
            <a:pPr marL="0" indent="0" algn="l"/>
            <a:endParaRPr lang="pl-PL" sz="1800" dirty="0"/>
          </a:p>
          <a:p>
            <a:pPr algn="l">
              <a:buFont typeface="+mj-lt"/>
              <a:buAutoNum type="arabicPeriod"/>
            </a:pPr>
            <a:r>
              <a:rPr lang="pl-PL" sz="1700" dirty="0">
                <a:solidFill>
                  <a:schemeClr val="tx1"/>
                </a:solidFill>
              </a:rPr>
              <a:t>Centrum Projektów Polska Cyfrowa ogłosiła konkurs w ramach Działania 3.2 „Innowacyjne rozwiązania na rzecz aktywizacji cyfrowej”. Dotyczy on szkoleń dla nauczycieli klas I – III z terenów wiejskich i miejsko </a:t>
            </a:r>
            <a:r>
              <a:rPr lang="pl-PL" sz="1700" dirty="0" smtClean="0">
                <a:solidFill>
                  <a:schemeClr val="tx1"/>
                </a:solidFill>
              </a:rPr>
              <a:t>wiejskich, </a:t>
            </a:r>
          </a:p>
        </p:txBody>
      </p:sp>
    </p:spTree>
    <p:extLst>
      <p:ext uri="{BB962C8B-B14F-4D97-AF65-F5344CB8AC3E}">
        <p14:creationId xmlns:p14="http://schemas.microsoft.com/office/powerpoint/2010/main" val="415613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916832"/>
            <a:ext cx="7772400" cy="4560168"/>
          </a:xfrm>
        </p:spPr>
        <p:txBody>
          <a:bodyPr/>
          <a:lstStyle/>
          <a:p>
            <a:pPr algn="l">
              <a:buFont typeface="+mj-lt"/>
              <a:buAutoNum type="arabicPeriod" startAt="3"/>
            </a:pPr>
            <a:endParaRPr lang="pl-PL" sz="1800" dirty="0" smtClean="0">
              <a:solidFill>
                <a:srgbClr val="0070C0"/>
              </a:solidFill>
              <a:hlinkClick r:id="rId2"/>
            </a:endParaRPr>
          </a:p>
          <a:p>
            <a:pPr algn="l">
              <a:buFont typeface="+mj-lt"/>
              <a:buAutoNum type="arabicPeriod" startAt="3"/>
            </a:pPr>
            <a:r>
              <a:rPr lang="pl-PL" sz="1800" b="1" u="sng" dirty="0" smtClean="0">
                <a:solidFill>
                  <a:schemeClr val="accent2"/>
                </a:solidFill>
              </a:rPr>
              <a:t>http</a:t>
            </a:r>
            <a:r>
              <a:rPr lang="pl-PL" sz="1800" b="1" u="sng" dirty="0">
                <a:solidFill>
                  <a:schemeClr val="accent2"/>
                </a:solidFill>
              </a:rPr>
              <a:t>://programowanie.men.gov.pl/ </a:t>
            </a:r>
            <a:r>
              <a:rPr lang="pl-PL" sz="1800" dirty="0"/>
              <a:t>portal dla nauczycieli uruchomiony przez Ministerstwo Edukacji Narodowej</a:t>
            </a:r>
            <a:r>
              <a:rPr lang="pl-PL" sz="1800" dirty="0" smtClean="0"/>
              <a:t>,</a:t>
            </a:r>
            <a:endParaRPr lang="pl-PL" sz="1800" u="sng" dirty="0" smtClean="0">
              <a:solidFill>
                <a:schemeClr val="accent2"/>
              </a:solidFill>
            </a:endParaRPr>
          </a:p>
          <a:p>
            <a:pPr algn="l">
              <a:buFont typeface="+mj-lt"/>
              <a:buAutoNum type="arabicPeriod" startAt="3"/>
            </a:pPr>
            <a:r>
              <a:rPr lang="pl-PL" sz="1800" b="1" u="sng" dirty="0" smtClean="0">
                <a:solidFill>
                  <a:schemeClr val="accent2"/>
                </a:solidFill>
              </a:rPr>
              <a:t>http</a:t>
            </a:r>
            <a:r>
              <a:rPr lang="pl-PL" sz="1800" b="1" u="sng" dirty="0">
                <a:solidFill>
                  <a:schemeClr val="accent2"/>
                </a:solidFill>
              </a:rPr>
              <a:t>://www.kuratorium.waw.pl/pl/edukacja-i-ksztalcenie/edukacja-informatyczna/programowanie-w-szkole </a:t>
            </a:r>
            <a:r>
              <a:rPr lang="pl-PL" sz="1800" dirty="0">
                <a:solidFill>
                  <a:schemeClr val="tx1"/>
                </a:solidFill>
              </a:rPr>
              <a:t>- strona przygotowana dla mazowieckich nauczycieli przez Kuratorium Oświaty w </a:t>
            </a:r>
            <a:r>
              <a:rPr lang="pl-PL" sz="1800" dirty="0" smtClean="0">
                <a:solidFill>
                  <a:schemeClr val="tx1"/>
                </a:solidFill>
              </a:rPr>
              <a:t> </a:t>
            </a:r>
            <a:r>
              <a:rPr lang="pl-PL" sz="1800" dirty="0">
                <a:solidFill>
                  <a:schemeClr val="tx1"/>
                </a:solidFill>
              </a:rPr>
              <a:t>Warszawie</a:t>
            </a:r>
            <a:r>
              <a:rPr lang="pl-PL" sz="1800" dirty="0" smtClean="0">
                <a:solidFill>
                  <a:schemeClr val="tx1"/>
                </a:solidFill>
              </a:rPr>
              <a:t>,</a:t>
            </a:r>
            <a:endParaRPr lang="pl-PL" dirty="0">
              <a:solidFill>
                <a:schemeClr val="tx1"/>
              </a:solidFill>
            </a:endParaRPr>
          </a:p>
          <a:p>
            <a:pPr algn="l">
              <a:buFont typeface="+mj-lt"/>
              <a:buAutoNum type="arabicPeriod" startAt="3"/>
            </a:pPr>
            <a:r>
              <a:rPr lang="pl-PL" sz="1800" b="1" u="sng" dirty="0" smtClean="0">
                <a:solidFill>
                  <a:schemeClr val="accent2"/>
                </a:solidFill>
              </a:rPr>
              <a:t>http</a:t>
            </a:r>
            <a:r>
              <a:rPr lang="pl-PL" sz="1800" b="1" u="sng" dirty="0">
                <a:solidFill>
                  <a:schemeClr val="accent2"/>
                </a:solidFill>
              </a:rPr>
              <a:t>://www.oeiizk.waw.pl</a:t>
            </a:r>
            <a:r>
              <a:rPr lang="pl-PL" sz="1800" b="1" u="sng" dirty="0" smtClean="0">
                <a:solidFill>
                  <a:schemeClr val="accent2"/>
                </a:solidFill>
              </a:rPr>
              <a:t>/ </a:t>
            </a:r>
            <a:r>
              <a:rPr lang="pl-PL" sz="1800" dirty="0" smtClean="0">
                <a:solidFill>
                  <a:schemeClr val="tx1"/>
                </a:solidFill>
              </a:rPr>
              <a:t>strona Ośrodka Edukacji Informatycznej </a:t>
            </a:r>
            <a:br>
              <a:rPr lang="pl-PL" sz="1800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i Zastosowań Komputerów w Warszawie, </a:t>
            </a:r>
          </a:p>
          <a:p>
            <a:pPr algn="l">
              <a:buFont typeface="+mj-lt"/>
              <a:buAutoNum type="arabicPeriod" startAt="3"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l">
              <a:buFont typeface="+mj-lt"/>
              <a:buAutoNum type="arabicPeriod" startAt="3"/>
            </a:pPr>
            <a:r>
              <a:rPr lang="pl-PL" sz="1800" dirty="0" smtClean="0">
                <a:solidFill>
                  <a:schemeClr val="tx1"/>
                </a:solidFill>
              </a:rPr>
              <a:t>Dane kontaktowe do wojewódzkiego koordynatora innowacji w edukacji Barbara Słomczyńska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b="1" u="sng" dirty="0" smtClean="0">
                <a:solidFill>
                  <a:schemeClr val="accent2"/>
                </a:solidFill>
              </a:rPr>
              <a:t>barbara.slomczynska@kuratorium.waw.pl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 smtClean="0">
                <a:solidFill>
                  <a:schemeClr val="tx1"/>
                </a:solidFill>
              </a:rPr>
              <a:t>tel. 22 551-24-34  </a:t>
            </a:r>
            <a:endParaRPr lang="pl-PL" sz="1800" dirty="0">
              <a:solidFill>
                <a:schemeClr val="tx1"/>
              </a:solidFill>
            </a:endParaRPr>
          </a:p>
          <a:p>
            <a:pPr algn="l">
              <a:buFont typeface="+mj-lt"/>
              <a:buAutoNum type="arabicPeriod" startAt="3"/>
            </a:pPr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866342-CC69-45C2-BAFB-2EE889177AA7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141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3356992"/>
            <a:ext cx="8496944" cy="432048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sz="3200" dirty="0" smtClean="0">
                <a:solidFill>
                  <a:schemeClr val="tx1"/>
                </a:solidFill>
              </a:rPr>
              <a:t>Dziękuję z uwagę </a:t>
            </a:r>
            <a:br>
              <a:rPr lang="pl-PL" sz="3200" dirty="0" smtClean="0">
                <a:solidFill>
                  <a:schemeClr val="tx1"/>
                </a:solidFill>
              </a:rPr>
            </a:br>
            <a:r>
              <a:rPr lang="pl-PL" sz="3200" dirty="0">
                <a:solidFill>
                  <a:schemeClr val="tx1"/>
                </a:solidFill>
              </a:rPr>
              <a:t/>
            </a:r>
            <a:br>
              <a:rPr lang="pl-PL" sz="3200" dirty="0">
                <a:solidFill>
                  <a:schemeClr val="tx1"/>
                </a:solidFill>
              </a:rPr>
            </a:br>
            <a:r>
              <a:rPr lang="pl-PL" sz="3200" dirty="0" smtClean="0">
                <a:solidFill>
                  <a:schemeClr val="tx1"/>
                </a:solidFill>
              </a:rPr>
              <a:t/>
            </a:r>
            <a:br>
              <a:rPr lang="pl-PL" sz="3200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Barbara Słomczyńska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wojewódzki koordynator do spraw innowacji w edukacji </a:t>
            </a:r>
            <a:endParaRPr lang="pl-PL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40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12405</TotalTime>
  <Words>283</Words>
  <Application>Microsoft Office PowerPoint</Application>
  <PresentationFormat>Pokaz na ekranie (4:3)</PresentationFormat>
  <Paragraphs>82</Paragraphs>
  <Slides>6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Projekt domyślny</vt:lpstr>
      <vt:lpstr>Pilotażowe wdrożenie programowania w edukacji formalnej w oparciu o innowacje pedagogiczne  w szkołach - szkolenia realizowane w ramach projektu MEN   14 grudnia 2016 roku  Siedlce</vt:lpstr>
      <vt:lpstr>Prezentacja programu PowerPoint</vt:lpstr>
      <vt:lpstr>Prezentacja programu PowerPoint</vt:lpstr>
      <vt:lpstr>Co dalej?</vt:lpstr>
      <vt:lpstr>Prezentacja programu PowerPoint</vt:lpstr>
      <vt:lpstr> Dziękuję z uwagę    Barbara Słomczyńska  wojewódzki koordynator do spraw innowacji w edukacji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w.filipkowski</dc:creator>
  <cp:lastModifiedBy>Barbara Słomczyńska</cp:lastModifiedBy>
  <cp:revision>437</cp:revision>
  <cp:lastPrinted>2011-08-16T13:38:42Z</cp:lastPrinted>
  <dcterms:created xsi:type="dcterms:W3CDTF">2009-10-06T10:26:15Z</dcterms:created>
  <dcterms:modified xsi:type="dcterms:W3CDTF">2016-12-13T08:29:40Z</dcterms:modified>
</cp:coreProperties>
</file>