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371" r:id="rId2"/>
    <p:sldId id="395" r:id="rId3"/>
    <p:sldId id="389" r:id="rId4"/>
    <p:sldId id="374" r:id="rId5"/>
    <p:sldId id="390" r:id="rId6"/>
    <p:sldId id="372" r:id="rId7"/>
    <p:sldId id="383" r:id="rId8"/>
    <p:sldId id="387" r:id="rId9"/>
    <p:sldId id="388" r:id="rId10"/>
    <p:sldId id="391" r:id="rId11"/>
    <p:sldId id="392" r:id="rId12"/>
    <p:sldId id="393" r:id="rId13"/>
    <p:sldId id="394" r:id="rId14"/>
    <p:sldId id="379" r:id="rId15"/>
    <p:sldId id="397" r:id="rId16"/>
    <p:sldId id="398" r:id="rId17"/>
    <p:sldId id="396" r:id="rId18"/>
    <p:sldId id="400" r:id="rId19"/>
  </p:sldIdLst>
  <p:sldSz cx="9144000" cy="6858000" type="screen4x3"/>
  <p:notesSz cx="6797675" cy="9926638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52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DF23DB-98DB-498B-B4AE-92C6153E7BCA}" type="datetimeFigureOut">
              <a:rPr lang="pl-PL" smtClean="0"/>
              <a:pPr/>
              <a:t>2016-09-29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46EA5D-A2B4-4B85-9F87-BAEC2771F89B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747324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FA0187-91A0-4518-90C0-0AF20E7DA3AB}" type="datetimeFigureOut">
              <a:rPr lang="pl-PL" smtClean="0"/>
              <a:pPr/>
              <a:t>2016-09-29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2A34DD-0841-40AC-92F3-C3812F155345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479400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2A34DD-0841-40AC-92F3-C3812F155345}" type="slidenum">
              <a:rPr lang="pl-PL" smtClean="0"/>
              <a:pPr/>
              <a:t>14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708553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2A34DD-0841-40AC-92F3-C3812F155345}" type="slidenum">
              <a:rPr lang="pl-PL" smtClean="0"/>
              <a:pPr/>
              <a:t>15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465313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2A34DD-0841-40AC-92F3-C3812F155345}" type="slidenum">
              <a:rPr lang="pl-PL" smtClean="0"/>
              <a:pPr/>
              <a:t>16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340298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2A34DD-0841-40AC-92F3-C3812F155345}" type="slidenum">
              <a:rPr lang="pl-PL" smtClean="0"/>
              <a:pPr/>
              <a:t>17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015429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2A34DD-0841-40AC-92F3-C3812F155345}" type="slidenum">
              <a:rPr lang="pl-PL" smtClean="0"/>
              <a:pPr/>
              <a:t>18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333664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B8AC9-0DD0-45FF-A3E0-7C2E05033D91}" type="datetime1">
              <a:rPr lang="pl-PL" smtClean="0"/>
              <a:pPr/>
              <a:t>2016-09-29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09619-F293-4373-A042-5E017D1ABCC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BB749-2FB8-4CAA-BF8B-E87583B4D503}" type="datetime1">
              <a:rPr lang="pl-PL" smtClean="0"/>
              <a:pPr/>
              <a:t>2016-09-29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09619-F293-4373-A042-5E017D1ABCC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33C86-DAE8-49E8-AFE0-557B1634DB61}" type="datetime1">
              <a:rPr lang="pl-PL" smtClean="0"/>
              <a:pPr/>
              <a:t>2016-09-29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09619-F293-4373-A042-5E017D1ABCC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9D13C-19AE-487E-94D4-F3BC9A0DFD04}" type="datetime1">
              <a:rPr lang="pl-PL" smtClean="0"/>
              <a:pPr/>
              <a:t>2016-09-29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09619-F293-4373-A042-5E017D1ABCC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E5F15-B9AA-4603-A501-BDB9FD1359C3}" type="datetime1">
              <a:rPr lang="pl-PL" smtClean="0"/>
              <a:pPr/>
              <a:t>2016-09-29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09619-F293-4373-A042-5E017D1ABCC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026E9-B62C-4883-BEAF-FF2ED0925F69}" type="datetime1">
              <a:rPr lang="pl-PL" smtClean="0"/>
              <a:pPr/>
              <a:t>2016-09-29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09619-F293-4373-A042-5E017D1ABCC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F580B-DFD6-4E75-80E6-EC2185E98011}" type="datetime1">
              <a:rPr lang="pl-PL" smtClean="0"/>
              <a:pPr/>
              <a:t>2016-09-29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09619-F293-4373-A042-5E017D1ABCC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706E8-DA89-4B10-AF2C-9C09F5EDC3DC}" type="datetime1">
              <a:rPr lang="pl-PL" smtClean="0"/>
              <a:pPr/>
              <a:t>2016-09-29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09619-F293-4373-A042-5E017D1ABCC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4669B-AFA5-4F15-A917-03A81C602FE4}" type="datetime1">
              <a:rPr lang="pl-PL" smtClean="0"/>
              <a:pPr/>
              <a:t>2016-09-29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09619-F293-4373-A042-5E017D1ABCC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CB818-0525-4D85-97CB-B56213E5C4E0}" type="datetime1">
              <a:rPr lang="pl-PL" smtClean="0"/>
              <a:pPr/>
              <a:t>2016-09-29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09619-F293-4373-A042-5E017D1ABCC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3553F-3D7D-49C9-ADEF-176757A15511}" type="datetime1">
              <a:rPr lang="pl-PL" smtClean="0"/>
              <a:pPr/>
              <a:t>2016-09-29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09619-F293-4373-A042-5E017D1ABCC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82A795-3B94-48AC-93A1-FCF88DDC5BE5}" type="datetime1">
              <a:rPr lang="pl-PL" smtClean="0"/>
              <a:pPr/>
              <a:t>2016-09-29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509619-F293-4373-A042-5E017D1ABCC7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0" y="1844824"/>
            <a:ext cx="8892480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pl-PL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pl-P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Zmiany </a:t>
            </a:r>
            <a:r>
              <a:rPr lang="pl-PL" sz="2800" smtClean="0">
                <a:latin typeface="Arial" panose="020B0604020202020204" pitchFamily="34" charset="0"/>
                <a:cs typeface="Arial" panose="020B0604020202020204" pitchFamily="34" charset="0"/>
              </a:rPr>
              <a:t>w prawie </a:t>
            </a:r>
            <a:r>
              <a:rPr lang="pl-P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- rozporządzenia</a:t>
            </a:r>
          </a:p>
          <a:p>
            <a:pPr algn="ctr"/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endParaRPr lang="pl-PL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l-PL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l-PL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09619-F293-4373-A042-5E017D1ABCC7}" type="slidenum">
              <a:rPr lang="pl-PL" smtClean="0"/>
              <a:pPr/>
              <a:t>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38800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0" y="1844824"/>
            <a:ext cx="889248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Rozporządzenie Ministra Edukacji Narodowej z </a:t>
            </a:r>
            <a:r>
              <a:rPr lang="pl-P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dnia 11 sierpnia </a:t>
            </a: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2016 r. zmieniające rozporządzenie w sprawie </a:t>
            </a:r>
            <a:r>
              <a:rPr lang="pl-P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szczegółowych warunków i sposobu oceniania, klasyfikowania             i promowania uczniów i słuchaczy w szkołach publicznych</a:t>
            </a:r>
            <a:endParaRPr lang="pl-PL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                                             (</a:t>
            </a:r>
            <a:r>
              <a:rPr lang="pl-PL" sz="1600" dirty="0" err="1">
                <a:latin typeface="Arial" panose="020B0604020202020204" pitchFamily="34" charset="0"/>
                <a:cs typeface="Arial" panose="020B0604020202020204" pitchFamily="34" charset="0"/>
              </a:rPr>
              <a:t>Dz.U.z</a:t>
            </a: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 2016r., poz</a:t>
            </a:r>
            <a:r>
              <a:rPr lang="pl-P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. 1278)</a:t>
            </a:r>
            <a:endParaRPr lang="pl-PL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l-PL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Uchylenie § 20 ust.3 i </a:t>
            </a: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§ </a:t>
            </a:r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21 ust.3                                             od 1.09.2016r. </a:t>
            </a:r>
          </a:p>
          <a:p>
            <a:pPr algn="just"/>
            <a:endParaRPr lang="pl-PL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W </a:t>
            </a:r>
            <a: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  <a:t>przypadku,  </a:t>
            </a: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gdy uczeń uczęszczał na zajęcia religii i zajęcia </a:t>
            </a:r>
            <a: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  <a:t>etyki </a:t>
            </a: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do średniej </a:t>
            </a:r>
            <a: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  <a:t>ocen wlicza </a:t>
            </a: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się końcowe oceny klasyfikacyjne uzyskane z </a:t>
            </a:r>
            <a: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  <a:t>religii i etyki</a:t>
            </a:r>
          </a:p>
          <a:p>
            <a:pPr algn="just"/>
            <a: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  <a:t>(poprzednio - ocena ustalona </a:t>
            </a: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jako średnia z końcowych ocen klasyfikacyjnych uzyskanych </a:t>
            </a:r>
            <a: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  <a:t>z </a:t>
            </a: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religii i </a:t>
            </a:r>
            <a: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  <a:t>etyki)</a:t>
            </a:r>
            <a:endParaRPr lang="pl-PL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09619-F293-4373-A042-5E017D1ABCC7}" type="slidenum">
              <a:rPr lang="pl-PL" smtClean="0"/>
              <a:pPr/>
              <a:t>10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77990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0" y="1844824"/>
            <a:ext cx="8892480" cy="4462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Rozporządzenie Ministra Edukacji Narodowej z dnia </a:t>
            </a:r>
            <a:r>
              <a:rPr lang="pl-P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22 sierpnia </a:t>
            </a: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2016 r. zmieniające rozporządzenie w sprawie </a:t>
            </a:r>
            <a:r>
              <a:rPr lang="pl-P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organizacji roku szkolnego</a:t>
            </a:r>
            <a:endParaRPr lang="pl-PL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                                             (Dz.U</a:t>
            </a:r>
            <a:r>
              <a:rPr lang="pl-P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. z </a:t>
            </a: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2016r., </a:t>
            </a:r>
            <a:r>
              <a:rPr lang="pl-P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poz.1335)</a:t>
            </a:r>
            <a:endParaRPr lang="pl-PL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l-PL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§ 2 ust.1                                                            od </a:t>
            </a: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1.09.2016r. </a:t>
            </a:r>
          </a:p>
          <a:p>
            <a:r>
              <a:rPr lang="pl-PL" dirty="0" smtClean="0"/>
              <a:t> </a:t>
            </a: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W szkołach, z zastrzeżeniem ust. 2–4, zajęcia dydaktyczno-wychowawcze rozpoczynają się w pierwszym powszednim dniu września, a kończą </a:t>
            </a:r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w </a:t>
            </a: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najbliższy piątek po dniu 20 czerwca. </a:t>
            </a:r>
            <a:endParaRPr lang="pl-PL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Jeżeli </a:t>
            </a: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pierwszy dzień września wypada w piątek lub sobotę, zajęcia dydaktyczno-wychowawcze rozpoczynają się w najbliższy poniedziałek </a:t>
            </a:r>
            <a:endParaRPr lang="pl-PL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po </a:t>
            </a: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dniu 1 września</a:t>
            </a:r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pl-PL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§ </a:t>
            </a:r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5 ust.2 pkt 1 </a:t>
            </a:r>
            <a:r>
              <a:rPr lang="pl-PL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lit.a</a:t>
            </a:r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– uchylony zapis dotyczący dodatkowych dni wolnych </a:t>
            </a:r>
          </a:p>
          <a:p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od zajęć dydaktyczno-wychowawczych w dniu sprawdzianu</a:t>
            </a:r>
          </a:p>
          <a:p>
            <a:endParaRPr lang="pl-PL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09619-F293-4373-A042-5E017D1ABCC7}" type="slidenum">
              <a:rPr lang="pl-PL" smtClean="0"/>
              <a:pPr/>
              <a:t>11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27648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0" y="1844824"/>
            <a:ext cx="8892480" cy="43704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Rozporządzenie R</a:t>
            </a:r>
            <a:r>
              <a:rPr lang="pl-P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ady Ministrów z </a:t>
            </a: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dnia </a:t>
            </a:r>
            <a:r>
              <a:rPr lang="pl-P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5  lipca </a:t>
            </a: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2016 r. </a:t>
            </a:r>
            <a:r>
              <a:rPr lang="pl-P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w sprawie szczegółowych warunków udzielania pomocy finansowej uczniom na zakup podręczników i materiałów edukacyjnych </a:t>
            </a:r>
          </a:p>
          <a:p>
            <a:r>
              <a:rPr lang="pl-P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                                             (</a:t>
            </a:r>
            <a:r>
              <a:rPr lang="pl-PL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Dz.U.z</a:t>
            </a:r>
            <a:r>
              <a:rPr lang="pl-P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2016r., poz.1045)</a:t>
            </a:r>
          </a:p>
          <a:p>
            <a:r>
              <a:rPr lang="pl-P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Wyprawka szkolna</a:t>
            </a:r>
            <a:endParaRPr lang="pl-PL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Szczegółowe warunki dofinansowania podręczników dla uczniów: </a:t>
            </a:r>
            <a: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  <a:t>słabowidzących, niesłyszących, słabosłyszących,  </a:t>
            </a: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z niepełnosprawnością </a:t>
            </a:r>
            <a: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  <a:t>intelektualną, z </a:t>
            </a: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niepełnosprawnością ruchową, w tym z </a:t>
            </a:r>
            <a: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  <a:t>afazją, </a:t>
            </a:r>
          </a:p>
          <a:p>
            <a: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  <a:t>z </a:t>
            </a: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autyzmem, w tym z zespołem Aspergera</a:t>
            </a:r>
            <a: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  <a:t>, z </a:t>
            </a: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niepełnosprawnościami </a:t>
            </a:r>
            <a: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  <a:t>sprzężonymi.</a:t>
            </a:r>
          </a:p>
          <a:p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Uczniowie klas VI szkół podstawowych, III gimnazjów, szkół ponadgimnazjalnych.</a:t>
            </a:r>
          </a:p>
          <a:p>
            <a:endParaRPr lang="pl-PL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Nie dotyczy uczniów klas I-III i IV-V szkół podstawowych, I-II gimnazjów.</a:t>
            </a:r>
          </a:p>
          <a:p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Wyjątek stanowią uczniowie z niepełnosprawnością intelektualną uczęszczający do klas I-III, jeżeli nie mogą korzystać z rządowego podręcznika.</a:t>
            </a:r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09619-F293-4373-A042-5E017D1ABCC7}" type="slidenum">
              <a:rPr lang="pl-PL" smtClean="0"/>
              <a:pPr/>
              <a:t>12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15870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0" y="1844824"/>
            <a:ext cx="8892480" cy="43704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Rozporządzenie </a:t>
            </a:r>
            <a:r>
              <a:rPr lang="pl-P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Ministra Zdrowia z </a:t>
            </a: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dnia </a:t>
            </a:r>
            <a:r>
              <a:rPr lang="pl-P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26 lipca </a:t>
            </a: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2016 r. </a:t>
            </a:r>
            <a:r>
              <a:rPr lang="pl-P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w sprawie grup środków spożywczych przeznaczonych do sprzedaży dzieciom i młodzieży w jednostkach systemu oświaty oraz wymagań, jakie muszą spełniać środki spożywcze stosowane w ramach żywienia </a:t>
            </a: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zbiorowego </a:t>
            </a:r>
            <a:r>
              <a:rPr lang="pl-P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dzieci </a:t>
            </a: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i młodzieży w </a:t>
            </a:r>
            <a:r>
              <a:rPr lang="pl-P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tych jednostkach </a:t>
            </a:r>
          </a:p>
          <a:p>
            <a:r>
              <a:rPr lang="pl-P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                                             (</a:t>
            </a:r>
            <a:r>
              <a:rPr lang="pl-PL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Dz.U.z</a:t>
            </a:r>
            <a:r>
              <a:rPr lang="pl-P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2016r., poz. 1154)</a:t>
            </a:r>
          </a:p>
          <a:p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Na terenie szkoły będzie można sprzedawać: </a:t>
            </a:r>
            <a:endParaRPr lang="pl-PL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  <a:t>- kanapki</a:t>
            </a: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, sałatki i surówki, </a:t>
            </a:r>
            <a:endParaRPr lang="pl-PL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  <a:t>-mleko</a:t>
            </a: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, napoje zastępujące mleko (sojowe, ryżowe, owsiane, kukurydziane, gryczane, orzechowe, jaglane, kokosowe i migdałowe), produkty mleczne - jogurt, kefir, maślankę, mleko zsiadłe, mleko acidofilne, mleko smakowe, serwatkę, ser twarogowy, serek homogenizowany lub produkty zastępujące produkty mleczne na bazie soi, ryżu, owsa, orzechów lub </a:t>
            </a:r>
            <a: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  <a:t>migdałów</a:t>
            </a:r>
            <a:endParaRPr lang="pl-P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  <a:t>-pieczywo </a:t>
            </a: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i pieczywo półcukiernicze pod warunkiem, że nie były one głęboko </a:t>
            </a:r>
            <a:endParaRPr lang="pl-PL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  <a:t>- napoje </a:t>
            </a: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przygotowywane na miejscu, takie jak: herbata, napary owocowe, kawa zbożowa, kawa, kakao naturalne, kompot, jeżeli nie zawierają więcej niż 10 g cukrów w 250 ml produktu oraz napoje bez dodatku cukrów i substancji słodzących</a:t>
            </a:r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09619-F293-4373-A042-5E017D1ABCC7}" type="slidenum">
              <a:rPr lang="pl-PL" smtClean="0"/>
              <a:pPr/>
              <a:t>13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43128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0" y="1844824"/>
            <a:ext cx="889248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Rozporządzenie Ministra Edukacji Narodowej z dnia 29 lipca 2016 r. w sprawie szczegółowego zakresu danych dziedzinowych gromadzonych w systemie informacji oświatowej oraz terminów przekazywania niektórych danych do bazy danych systemu informacji oświatowej</a:t>
            </a:r>
          </a:p>
          <a:p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                                            (</a:t>
            </a:r>
            <a:r>
              <a:rPr lang="pl-PL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Dz.U.z</a:t>
            </a:r>
            <a:r>
              <a:rPr lang="pl-P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2016r., poz. 1267)</a:t>
            </a:r>
          </a:p>
          <a:p>
            <a:r>
              <a:rPr lang="pl-P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                                                                    </a:t>
            </a:r>
          </a:p>
          <a:p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                                                                       od </a:t>
            </a: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1.09.2016 r.</a:t>
            </a:r>
          </a:p>
          <a:p>
            <a:endParaRPr lang="pl-PL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l-P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Wprowadzone przykładowe zmiany:</a:t>
            </a:r>
          </a:p>
          <a:p>
            <a:pPr marL="285750" indent="-285750">
              <a:buFontTx/>
              <a:buChar char="-"/>
            </a:pPr>
            <a:r>
              <a:rPr lang="pl-P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dane asystentów nauczycieli</a:t>
            </a:r>
          </a:p>
          <a:p>
            <a:pPr marL="285750" indent="-285750">
              <a:buFontTx/>
              <a:buChar char="-"/>
            </a:pPr>
            <a:r>
              <a:rPr lang="pl-P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dane nauczycieli zatrudnianych w celu realizacji zajęć w ramach programów finansowanych ze środków unijnych</a:t>
            </a:r>
          </a:p>
          <a:p>
            <a:pPr marL="285750" indent="-285750">
              <a:buFontTx/>
              <a:buChar char="-"/>
            </a:pP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pl-P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nformacje o korzystaniu przez szkołę z dziennika elektronicznego, elektronicznych platform edukacyjnych, e-podręczników</a:t>
            </a:r>
          </a:p>
          <a:p>
            <a:pPr marL="285750" indent="-285750">
              <a:buFontTx/>
              <a:buChar char="-"/>
            </a:pP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pl-P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graniczenie liczby określanych w rozporządzeniu terminów przekazywania danych  </a:t>
            </a:r>
            <a:endParaRPr lang="pl-PL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l-P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endParaRPr lang="pl-PL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l-PL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l-PL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09619-F293-4373-A042-5E017D1ABCC7}" type="slidenum">
              <a:rPr lang="pl-PL" smtClean="0"/>
              <a:pPr/>
              <a:t>14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979904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0" y="1844824"/>
            <a:ext cx="889248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                                               od 1.09.2016 r.</a:t>
            </a:r>
          </a:p>
          <a:p>
            <a:r>
              <a:rPr lang="pl-P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Rozporządzenie Ministra Edukacji Narodowej z dnia 24 sierpnia 2016 r. zmieniające rozporządzenie w sprawie sposobu prowadzenia przez publiczne przedszkola, szkoły i placówki dokumentacji przebiegu nauczania, działalności wychowawczej i opiekuńczej oraz rodzajów tej dokumentacji</a:t>
            </a:r>
          </a:p>
          <a:p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                                            (</a:t>
            </a:r>
            <a:r>
              <a:rPr lang="pl-PL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Dz.U.z</a:t>
            </a:r>
            <a:r>
              <a:rPr lang="pl-P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2016r., poz. 1368)</a:t>
            </a:r>
          </a:p>
          <a:p>
            <a:endParaRPr lang="pl-PL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Tx/>
              <a:buChar char="-"/>
            </a:pP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u</a:t>
            </a:r>
            <a:r>
              <a:rPr lang="pl-P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chylenie obowiązku dokumentowania zajęć prowadzonych w ramach „godzin karcianych”</a:t>
            </a:r>
          </a:p>
          <a:p>
            <a:pPr marL="285750" indent="-285750">
              <a:buFontTx/>
              <a:buChar char="-"/>
            </a:pP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pl-P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rzedłużenie do 31.08.2019r. </a:t>
            </a: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pl-P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tosowania przepisów do oddziałów przedszkolnych w szkołach podstawowych </a:t>
            </a:r>
          </a:p>
          <a:p>
            <a:r>
              <a:rPr lang="pl-P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endParaRPr lang="pl-PL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l-PL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l-PL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09619-F293-4373-A042-5E017D1ABCC7}" type="slidenum">
              <a:rPr lang="pl-PL" smtClean="0"/>
              <a:pPr/>
              <a:t>15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899504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0" y="1844824"/>
            <a:ext cx="889248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                                               od 1.09.2016 r.</a:t>
            </a:r>
          </a:p>
          <a:p>
            <a:r>
              <a:rPr lang="pl-P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Rozporządzenie Ministra Edukacji Narodowej z dnia 26 sierpnia 2016 r. w sprawie wzoru formularza wniosku o udzielenie informacji z centralnego rejestru orzeczeń dyscyplinarnych </a:t>
            </a:r>
          </a:p>
          <a:p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                                            (</a:t>
            </a:r>
            <a:r>
              <a:rPr lang="pl-PL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Dz.U.z</a:t>
            </a:r>
            <a:r>
              <a:rPr lang="pl-P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2016r., poz. 1378)</a:t>
            </a:r>
          </a:p>
          <a:p>
            <a:endParaRPr lang="pl-PL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Tx/>
              <a:buChar char="-"/>
            </a:pPr>
            <a:r>
              <a:rPr lang="pl-P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określony wzór wniosku </a:t>
            </a:r>
          </a:p>
          <a:p>
            <a:pPr marL="285750" indent="-285750">
              <a:buFontTx/>
              <a:buChar char="-"/>
            </a:pP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w</a:t>
            </a:r>
            <a:r>
              <a:rPr lang="pl-P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niosek może być złożony w postaci papierowej </a:t>
            </a:r>
          </a:p>
          <a:p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   lub elektronicznej – kwalifikowany podpis elektroniczny lub podpis potwierdzony profilem </a:t>
            </a:r>
          </a:p>
          <a:p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   zaufanym </a:t>
            </a:r>
            <a:r>
              <a:rPr lang="pl-PL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ePUAP</a:t>
            </a:r>
            <a:endParaRPr lang="pl-PL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Tx/>
              <a:buChar char="-"/>
            </a:pPr>
            <a:endParaRPr lang="pl-PL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Tx/>
              <a:buChar char="-"/>
            </a:pPr>
            <a:endParaRPr lang="pl-PL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l-PL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l-PL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l-PL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09619-F293-4373-A042-5E017D1ABCC7}" type="slidenum">
              <a:rPr lang="pl-PL" smtClean="0"/>
              <a:pPr/>
              <a:t>16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713793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0" y="1844824"/>
            <a:ext cx="8892480" cy="38164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                                               od 1.09.2016 r.</a:t>
            </a:r>
          </a:p>
          <a:p>
            <a:r>
              <a:rPr lang="pl-P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Porozumienie pomiędzy Konferencją Episkopatu Polski oraz Ministrem Edukacji </a:t>
            </a:r>
            <a:r>
              <a:rPr lang="pl-PL" sz="1600" smtClean="0">
                <a:latin typeface="Arial" panose="020B0604020202020204" pitchFamily="34" charset="0"/>
                <a:cs typeface="Arial" panose="020B0604020202020204" pitchFamily="34" charset="0"/>
              </a:rPr>
              <a:t>Narodowej         z </a:t>
            </a:r>
            <a:r>
              <a:rPr lang="pl-P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dnia 31 maja 2016 r. w sprawie kwalifikacji wymaganych od nauczycieli religii</a:t>
            </a:r>
          </a:p>
          <a:p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                                            (</a:t>
            </a:r>
            <a:r>
              <a:rPr lang="pl-PL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Dz.Urz</a:t>
            </a:r>
            <a:r>
              <a:rPr lang="pl-P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. MEN z 2016r., poz.21)</a:t>
            </a:r>
          </a:p>
          <a:p>
            <a:endParaRPr lang="pl-PL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l-P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§ 8 - </a:t>
            </a: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Nauczyciele religii zatrudnieni w dniu </a:t>
            </a:r>
            <a:r>
              <a:rPr lang="pl-P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wejścia w życie </a:t>
            </a: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niniejszego porozumienia, którzy </a:t>
            </a:r>
            <a:r>
              <a:rPr lang="pl-P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spełniali </a:t>
            </a: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wymagania kwalifikacyjne na podstawie </a:t>
            </a:r>
            <a:r>
              <a:rPr lang="pl-P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dotychczasowego </a:t>
            </a: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porozumienia, </a:t>
            </a:r>
            <a:r>
              <a:rPr lang="pl-P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zachowują kwalifikacje </a:t>
            </a: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do nauczania religii do dnia 31 </a:t>
            </a:r>
            <a:r>
              <a:rPr lang="pl-P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sierpnia </a:t>
            </a: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2019 r., z </a:t>
            </a:r>
            <a:r>
              <a:rPr lang="pl-P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zastrzeżeniem § 9.</a:t>
            </a:r>
          </a:p>
          <a:p>
            <a:endParaRPr lang="pl-PL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l-P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§ </a:t>
            </a:r>
            <a:r>
              <a:rPr lang="pl-P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9 - Nauczyciele </a:t>
            </a: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religii zatrudnieni w dniu </a:t>
            </a:r>
            <a:r>
              <a:rPr lang="pl-P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wejścia </a:t>
            </a: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w </a:t>
            </a:r>
            <a:r>
              <a:rPr lang="pl-P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życie </a:t>
            </a: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niniejszego porozumienia, </a:t>
            </a:r>
            <a:r>
              <a:rPr lang="pl-P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którzy uzyskali stopień nauczyciela </a:t>
            </a: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mianowanego, </a:t>
            </a:r>
            <a:r>
              <a:rPr lang="pl-P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zachowują nabyte </a:t>
            </a: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kwalifikacje do </a:t>
            </a:r>
            <a:r>
              <a:rPr lang="pl-P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nauczania religii.</a:t>
            </a:r>
            <a:endParaRPr lang="pl-PL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l-PL" dirty="0"/>
          </a:p>
          <a:p>
            <a:endParaRPr lang="pl-PL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l-PL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l-PL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09619-F293-4373-A042-5E017D1ABCC7}" type="slidenum">
              <a:rPr lang="pl-PL" smtClean="0"/>
              <a:pPr/>
              <a:t>17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542712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0" y="1844824"/>
            <a:ext cx="889248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                                               od 1.09.2016 r.</a:t>
            </a:r>
          </a:p>
          <a:p>
            <a:r>
              <a:rPr lang="pl-P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Rozporządzenie Ministra Edukacji Narodowej z dnia 4 lipca 2016 r. zmieniające rozporządzenie w sprawie wysokości minimalnych stawek wynagrodzenia zasadniczego nauczycieli, ogólnych warunków przyznawania dodatków do wynagrodzenia zasadniczego oraz wynagrodzenia          za pracę w dniu wolnym od pracy </a:t>
            </a:r>
          </a:p>
          <a:p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                                            (</a:t>
            </a:r>
            <a:r>
              <a:rPr lang="pl-PL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Dz.U.z</a:t>
            </a:r>
            <a:r>
              <a:rPr lang="pl-P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2016r., poz.1029)</a:t>
            </a:r>
          </a:p>
          <a:p>
            <a:endParaRPr lang="pl-PL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l-P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Stawki wynagrodzenia obowiązujące przez ostatnie dwa lata</a:t>
            </a:r>
          </a:p>
          <a:p>
            <a:r>
              <a:rPr lang="pl-P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Stażysta – 2265 zł</a:t>
            </a:r>
          </a:p>
          <a:p>
            <a:r>
              <a:rPr lang="pl-P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Kontraktowy </a:t>
            </a: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pl-P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2331 zł</a:t>
            </a:r>
            <a:endParaRPr lang="pl-PL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l-P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Mianowany – 2647 </a:t>
            </a: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zł</a:t>
            </a:r>
          </a:p>
          <a:p>
            <a:r>
              <a:rPr lang="pl-P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Dyplomowany </a:t>
            </a: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– 3109 zł</a:t>
            </a:r>
          </a:p>
          <a:p>
            <a:r>
              <a:rPr lang="pl-P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endParaRPr lang="pl-PL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l-PL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l-PL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09619-F293-4373-A042-5E017D1ABCC7}" type="slidenum">
              <a:rPr lang="pl-PL" smtClean="0"/>
              <a:pPr/>
              <a:t>18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088107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0" y="1844824"/>
            <a:ext cx="8892480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Rozporządzenie Ministra Edukacji Narodowej z dnia </a:t>
            </a:r>
            <a:r>
              <a:rPr lang="pl-P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17 </a:t>
            </a: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czerwca 2016 r. zmieniające rozporządzenie w </a:t>
            </a:r>
            <a:r>
              <a:rPr lang="pl-P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sprawie </a:t>
            </a: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podstawy programowej wychowania przedszkolnego </a:t>
            </a:r>
          </a:p>
          <a:p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oraz kształcenia </a:t>
            </a:r>
            <a:r>
              <a:rPr lang="pl-P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ogólnego w poszczególnych typach szkół</a:t>
            </a:r>
          </a:p>
          <a:p>
            <a:r>
              <a:rPr lang="pl-P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                                             (</a:t>
            </a:r>
            <a:r>
              <a:rPr lang="pl-PL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Dz.U.z</a:t>
            </a:r>
            <a:r>
              <a:rPr lang="pl-P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2016r., poz.895)</a:t>
            </a:r>
          </a:p>
          <a:p>
            <a:endParaRPr lang="pl-PL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  <a:t>Dostosowanie </a:t>
            </a: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podstawy programowej w zakresie wychowania przedszkolnego </a:t>
            </a:r>
            <a:endParaRPr lang="pl-PL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  <a:t>   i </a:t>
            </a: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kształcenia </a:t>
            </a:r>
            <a: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  <a:t>ogólnego </a:t>
            </a: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na I etapie edukacyjnym do zmian w </a:t>
            </a:r>
            <a: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  <a:t>ustawie o systemie </a:t>
            </a:r>
          </a:p>
          <a:p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  <a:t>   oświaty dotyczących  obowiązku </a:t>
            </a: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szkolnego</a:t>
            </a:r>
          </a:p>
          <a:p>
            <a: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  <a:t>- uwzględnienie umiejętności z zakresu czytania</a:t>
            </a:r>
          </a:p>
          <a:p>
            <a: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  <a:t>- przygotowanie do nabywania umiejętności pisania</a:t>
            </a:r>
          </a:p>
          <a:p>
            <a: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  <a:t>- umiejętności matematyczne niezbędne do podjęcia nauki w szkole</a:t>
            </a:r>
          </a:p>
          <a:p>
            <a: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  <a:t>-  zmiany dotyczące proporcji zagospodarowania czasu na zajęcia dydaktyczne</a:t>
            </a:r>
          </a:p>
          <a:p>
            <a: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  <a:t>-  dostosowanie wymagań do możliwości psychofizycznych i komunikacyjnych </a:t>
            </a:r>
          </a:p>
          <a:p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  <a:t>  oraz tempa rozwoju dzieci z niepełnosprawnościami,</a:t>
            </a:r>
          </a:p>
          <a:p>
            <a: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  <a:t>-  kształtowanie świadomości zdrowotnej oraz nawyków dbania o zdrowie</a:t>
            </a:r>
          </a:p>
          <a:p>
            <a:endParaRPr lang="pl-PL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endParaRPr lang="pl-PL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l-PL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l-PL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09619-F293-4373-A042-5E017D1ABCC7}" type="slidenum">
              <a:rPr lang="pl-PL" smtClean="0"/>
              <a:pPr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83510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0" y="1844824"/>
            <a:ext cx="8892480" cy="5878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Rozporządzenie Ministra Edukacji Narodowej z dnia </a:t>
            </a:r>
            <a:r>
              <a:rPr lang="pl-P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17 </a:t>
            </a: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czerwca 2016 r. zmieniające rozporządzenie w </a:t>
            </a:r>
            <a:r>
              <a:rPr lang="pl-P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sprawie </a:t>
            </a: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podstawy programowej wychowania przedszkolnego </a:t>
            </a:r>
          </a:p>
          <a:p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oraz kształcenia </a:t>
            </a:r>
            <a:r>
              <a:rPr lang="pl-P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ogólnego w poszczególnych typach szkół</a:t>
            </a:r>
          </a:p>
          <a:p>
            <a:r>
              <a:rPr lang="pl-P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                                             (Dz.U. z 2016r., poz.895)</a:t>
            </a:r>
          </a:p>
          <a:p>
            <a:endParaRPr lang="pl-PL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  <a:t>Zmiana załączników:</a:t>
            </a:r>
          </a:p>
          <a:p>
            <a: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  <a:t>nr 1. Podstawa programowa wychowania przedszkolnego dla przedszkoli oraz innych </a:t>
            </a:r>
          </a:p>
          <a:p>
            <a: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  <a:t>        form wychowania przedszkolnego                                obowiązuje od 1.09.2016r.</a:t>
            </a:r>
          </a:p>
          <a:p>
            <a: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  <a:t>nr 2. </a:t>
            </a: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Podstawa programowa </a:t>
            </a:r>
            <a: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  <a:t>kształcenia ogólnego dla szkół podstawowych</a:t>
            </a:r>
          </a:p>
          <a:p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                      </a:t>
            </a:r>
            <a:r>
              <a:rPr lang="pl-PL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uwaga          obowiązuje od 1.09.2017r.</a:t>
            </a:r>
          </a:p>
          <a:p>
            <a: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  <a:t>W roku szkolnym 2016/2017 w szkole podstawowej obowiązuje podstawa programowa określona w załączniku do Rozporządzenia </a:t>
            </a: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Ministra Edukacji Narodowej z dnia </a:t>
            </a:r>
            <a: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  <a:t>30 maja 2014 </a:t>
            </a: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r. </a:t>
            </a:r>
            <a: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  <a:t>zmieniającego </a:t>
            </a: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rozporządzenie w sprawie podstawy programowej wychowania przedszkolnego </a:t>
            </a:r>
            <a: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  <a:t>oraz </a:t>
            </a: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kształcenia </a:t>
            </a:r>
            <a: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  <a:t>ogólnego</a:t>
            </a:r>
          </a:p>
          <a:p>
            <a: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  <a:t>w </a:t>
            </a: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poszczególnych typach </a:t>
            </a:r>
            <a: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  <a:t>szkół                       (Dz.U. z 2014r</a:t>
            </a: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., </a:t>
            </a:r>
            <a: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  <a:t>poz.803)</a:t>
            </a:r>
            <a:endParaRPr lang="pl-P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l-PL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l-PL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endParaRPr lang="pl-PL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l-PL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l-PL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09619-F293-4373-A042-5E017D1ABCC7}" type="slidenum">
              <a:rPr lang="pl-PL" smtClean="0"/>
              <a:pPr/>
              <a:t>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88262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0" y="1844824"/>
            <a:ext cx="889248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Rozporządzenie Ministra Edukacji Narodowej z dnia 17 czerwca 2016 r. zmieniające rozporządzenie w sprawie podstawy programowej wychowania przedszkolnego </a:t>
            </a:r>
          </a:p>
          <a:p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oraz kształcenia ogólnego w poszczególnych typach szkół</a:t>
            </a:r>
          </a:p>
          <a:p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                                             (Dz.U. z 2016r., poz.895)</a:t>
            </a:r>
          </a:p>
          <a:p>
            <a:pPr marL="285750" indent="-285750">
              <a:buFontTx/>
              <a:buChar char="-"/>
            </a:pPr>
            <a:r>
              <a:rPr lang="pl-P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zmiany dotyczące proporcji zagospodarowania czasu na zajęcia dydaktyczne</a:t>
            </a:r>
          </a:p>
          <a:p>
            <a:r>
              <a:rPr lang="pl-PL" sz="2000" dirty="0" smtClean="0"/>
              <a:t>1) co </a:t>
            </a:r>
            <a:r>
              <a:rPr lang="pl-PL" sz="2000" dirty="0"/>
              <a:t>najmniej </a:t>
            </a:r>
            <a:r>
              <a:rPr lang="pl-PL" sz="2000" dirty="0" smtClean="0"/>
              <a:t>1/5 -zabawa</a:t>
            </a:r>
            <a:endParaRPr lang="pl-PL" sz="2000" dirty="0"/>
          </a:p>
          <a:p>
            <a:r>
              <a:rPr lang="pl-PL" sz="2000" dirty="0" smtClean="0"/>
              <a:t>2) co </a:t>
            </a:r>
            <a:r>
              <a:rPr lang="pl-PL" sz="2000" dirty="0"/>
              <a:t>najmniej 1/5</a:t>
            </a:r>
            <a:r>
              <a:rPr lang="pl-PL" sz="2000" dirty="0" smtClean="0"/>
              <a:t>(w </a:t>
            </a:r>
            <a:r>
              <a:rPr lang="pl-PL" sz="2000" dirty="0"/>
              <a:t>przypadku młodszych dzieci – </a:t>
            </a:r>
            <a:r>
              <a:rPr lang="pl-PL" sz="2000" dirty="0" smtClean="0"/>
              <a:t>1/4) </a:t>
            </a:r>
            <a:r>
              <a:rPr lang="pl-PL" sz="2000" dirty="0"/>
              <a:t>dzieci spędzają w ogrodzie przedszkolnym, na boisku, w parku itp. (organizowane są tam gry i zabawy ruchowe, zajęcia sportowe, obserwacje przyrodnicze, prace gospodarcze, porządkowe i ogrodnicze itd.); </a:t>
            </a:r>
          </a:p>
          <a:p>
            <a:r>
              <a:rPr lang="pl-PL" sz="2000" dirty="0" smtClean="0"/>
              <a:t>3) </a:t>
            </a:r>
            <a:r>
              <a:rPr lang="pl-PL" sz="2000" dirty="0">
                <a:solidFill>
                  <a:srgbClr val="FF0000"/>
                </a:solidFill>
              </a:rPr>
              <a:t>co </a:t>
            </a:r>
            <a:r>
              <a:rPr lang="pl-PL" sz="2000" dirty="0" smtClean="0">
                <a:solidFill>
                  <a:srgbClr val="FF0000"/>
                </a:solidFill>
              </a:rPr>
              <a:t>najmniej </a:t>
            </a:r>
            <a:r>
              <a:rPr lang="pl-PL" sz="2000" dirty="0" smtClean="0"/>
              <a:t>1/5(</a:t>
            </a:r>
            <a:r>
              <a:rPr lang="pl-PL" sz="2000" dirty="0" smtClean="0">
                <a:solidFill>
                  <a:srgbClr val="FF0000"/>
                </a:solidFill>
              </a:rPr>
              <a:t>w </a:t>
            </a:r>
            <a:r>
              <a:rPr lang="pl-PL" sz="2000" dirty="0">
                <a:solidFill>
                  <a:srgbClr val="FF0000"/>
                </a:solidFill>
              </a:rPr>
              <a:t>przypadku młodszych dzieci – nie więcej niż 1/5</a:t>
            </a:r>
            <a:r>
              <a:rPr lang="pl-PL" sz="2000" dirty="0" smtClean="0"/>
              <a:t>) - </a:t>
            </a:r>
            <a:r>
              <a:rPr lang="pl-PL" sz="2000" dirty="0"/>
              <a:t>różnego typu zajęcia dydaktyczne, realizowane według programu wychowania przedszkolnego; </a:t>
            </a:r>
          </a:p>
          <a:p>
            <a:r>
              <a:rPr lang="pl-PL" sz="2000" dirty="0"/>
              <a:t>4) pozostały czas przeznacza się, odpowiednio do potrzeb na realizację: </a:t>
            </a:r>
          </a:p>
          <a:p>
            <a:r>
              <a:rPr lang="pl-PL" sz="2000" dirty="0" smtClean="0"/>
              <a:t>a)dowolnie </a:t>
            </a:r>
            <a:r>
              <a:rPr lang="pl-PL" sz="2000" dirty="0"/>
              <a:t>wybranych przez nauczyciela czynności (w tej puli czasu mieszczą się </a:t>
            </a:r>
            <a:r>
              <a:rPr lang="pl-PL" sz="2000" dirty="0" smtClean="0"/>
              <a:t>     </a:t>
            </a:r>
          </a:p>
          <a:p>
            <a:r>
              <a:rPr lang="pl-PL" sz="2000" dirty="0"/>
              <a:t> </a:t>
            </a:r>
            <a:r>
              <a:rPr lang="pl-PL" sz="2000" dirty="0" smtClean="0"/>
              <a:t>    w </a:t>
            </a:r>
            <a:r>
              <a:rPr lang="pl-PL" sz="2000" dirty="0"/>
              <a:t>szczególności czynności opiekuńcze, samoobsługowe, organizacyjne), </a:t>
            </a:r>
          </a:p>
          <a:p>
            <a:r>
              <a:rPr lang="pl-PL" sz="2000" dirty="0">
                <a:solidFill>
                  <a:srgbClr val="FF0000"/>
                </a:solidFill>
              </a:rPr>
              <a:t>b) pomocy psychologiczno-pedagogicznej, </a:t>
            </a:r>
          </a:p>
          <a:p>
            <a:r>
              <a:rPr lang="pl-PL" sz="2000" dirty="0">
                <a:solidFill>
                  <a:srgbClr val="FF0000"/>
                </a:solidFill>
              </a:rPr>
              <a:t>c) zajęć rewalidacyjnych dla dzieci niepełnosprawnych. </a:t>
            </a:r>
            <a:endParaRPr lang="pl-PL" sz="2000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Tx/>
              <a:buChar char="-"/>
            </a:pPr>
            <a:endParaRPr lang="pl-PL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l-PL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Tx/>
              <a:buChar char="-"/>
            </a:pPr>
            <a:endParaRPr lang="pl-PL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endParaRPr lang="pl-PL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l-PL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l-PL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09619-F293-4373-A042-5E017D1ABCC7}" type="slidenum">
              <a:rPr lang="pl-PL" smtClean="0"/>
              <a:pPr/>
              <a:t>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24613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0" y="1844824"/>
            <a:ext cx="889248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Rozporządzenie Ministra Edukacji Narodowej z dnia 17 czerwca 2016 r. zmieniające rozporządzenie w sprawie podstawy programowej wychowania przedszkolnego </a:t>
            </a:r>
          </a:p>
          <a:p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oraz kształcenia ogólnego w poszczególnych typach szkół</a:t>
            </a:r>
          </a:p>
          <a:p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                                             (Dz.U. z 2016r., poz.895)</a:t>
            </a:r>
          </a:p>
          <a:p>
            <a:pPr marL="285750" indent="-285750">
              <a:buFontTx/>
              <a:buChar char="-"/>
            </a:pP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2016/2017 – przygotowanie do posługiwania się językiem obcym nowożytnym- dzieci realizujące obowiązkowe roczne przygotowanie przedszkolne oraz dzieci 5-letnie korzystające z wychowania przedszkolnego</a:t>
            </a:r>
          </a:p>
          <a:p>
            <a:pPr marL="285750" indent="-285750">
              <a:buFontTx/>
              <a:buChar char="-"/>
            </a:pP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2017/2018 – przygotowanie do posługiwania się językiem obcym nowożytnym- dzieci korzystające z wychowania </a:t>
            </a:r>
            <a:r>
              <a:rPr lang="pl-P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przedszkolnego</a:t>
            </a:r>
          </a:p>
          <a:p>
            <a:pPr marL="285750" indent="-285750">
              <a:buFontTx/>
              <a:buChar char="-"/>
            </a:pP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w</a:t>
            </a:r>
            <a:r>
              <a:rPr lang="pl-P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roku szkolnym 2016/2017 dyrektor może postanowić o stosowaniu podstawy programowej w zakresie przygotowania </a:t>
            </a: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do posługiwania się językiem obcym </a:t>
            </a:r>
            <a:r>
              <a:rPr lang="pl-P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nowożytnym - do wszystkich albo niektórych oddziałów lub do wszystkich dzieci korzystających z </a:t>
            </a: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wychowania </a:t>
            </a:r>
            <a:r>
              <a:rPr lang="pl-P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przedszkolnego (po uzyskaniu opinii rady pedagogicznej oraz za zgodą organu prowadzącego)</a:t>
            </a:r>
            <a:endParaRPr lang="pl-PL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Tx/>
              <a:buChar char="-"/>
            </a:pPr>
            <a:endParaRPr lang="pl-PL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l-PL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Tx/>
              <a:buChar char="-"/>
            </a:pPr>
            <a:endParaRPr lang="pl-PL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endParaRPr lang="pl-PL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l-PL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l-PL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09619-F293-4373-A042-5E017D1ABCC7}" type="slidenum">
              <a:rPr lang="pl-PL" smtClean="0"/>
              <a:pPr/>
              <a:t>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9477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0" y="1844824"/>
            <a:ext cx="8892480" cy="43088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Rozporządzenie Ministra Edukacji Narodowej z dnia 1 czerwca 2016 r. zmieniające rozporządzenie w sprawie świadectw, dyplomów i innych druków szkolnych </a:t>
            </a:r>
          </a:p>
          <a:p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                                            (</a:t>
            </a:r>
            <a:r>
              <a:rPr lang="pl-PL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Dz.U.z</a:t>
            </a:r>
            <a:r>
              <a:rPr lang="pl-P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2016r., poz.787)</a:t>
            </a:r>
          </a:p>
          <a:p>
            <a:r>
              <a:rPr lang="pl-P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Oceny opisowe</a:t>
            </a:r>
          </a:p>
          <a:p>
            <a:r>
              <a:rPr lang="pl-P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§ 6 ust.4 </a:t>
            </a:r>
          </a:p>
          <a:p>
            <a: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  <a:t>W przypadku stosowania ocen opisowych (od klasy IV szkoły podstawowej), </a:t>
            </a:r>
          </a:p>
          <a:p>
            <a: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  <a:t>wraz </a:t>
            </a: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ze </a:t>
            </a:r>
            <a: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  <a:t>świadectwem </a:t>
            </a: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albo wpisem do </a:t>
            </a:r>
            <a: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  <a:t>indeksu, </a:t>
            </a: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uczeń otrzymuje informację </a:t>
            </a:r>
            <a:endParaRPr lang="pl-PL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  <a:t>o </a:t>
            </a: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ocenach opisowych w formie pisemnej. </a:t>
            </a:r>
            <a:endParaRPr lang="pl-PL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  <a:t>Informacja </a:t>
            </a: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zawiera: imię (imiona) i nazwisko ucznia, rok szkolny i klasę, a w szkole policealnej dla młodzieży - semestr, nazwę zajęć edukacyjnych lub zachowanie, treść oceny opisowej </a:t>
            </a:r>
            <a: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  <a:t>z </a:t>
            </a: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danych zajęć edukacyjnych lub zachowania oraz datę ustalenia oceny opisowej. Informację opatruje się pieczęcią podłużną szkoły oraz czytelnym podpisem nauczyciela prowadzącego dane zajęcia edukacyjne albo wychowawcy klasy.</a:t>
            </a:r>
          </a:p>
          <a:p>
            <a:endParaRPr lang="pl-PL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l-PL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09619-F293-4373-A042-5E017D1ABCC7}" type="slidenum">
              <a:rPr lang="pl-PL" smtClean="0"/>
              <a:pPr/>
              <a:t>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45357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0" y="1844824"/>
            <a:ext cx="889248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Rozporządzenie Ministra Edukacji Narodowej z dnia 1 czerwca 2016 r. zmieniające rozporządzenie w sprawie świadectw, dyplomów i innych druków szkolnych </a:t>
            </a:r>
          </a:p>
          <a:p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                                             (</a:t>
            </a:r>
            <a:r>
              <a:rPr lang="pl-PL" sz="1600" dirty="0" err="1">
                <a:latin typeface="Arial" panose="020B0604020202020204" pitchFamily="34" charset="0"/>
                <a:cs typeface="Arial" panose="020B0604020202020204" pitchFamily="34" charset="0"/>
              </a:rPr>
              <a:t>Dz.U.z</a:t>
            </a: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 2016r., poz.787)</a:t>
            </a:r>
          </a:p>
          <a:p>
            <a:endParaRPr lang="pl-PL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Załącznik nr 1 ust.11b</a:t>
            </a:r>
          </a:p>
          <a:p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 Na świadectwie szkolnym promocyjnym i na świadectwie ukończenia szkoły, </a:t>
            </a:r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  <a:p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w </a:t>
            </a: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miejscu przeznaczonym na wpisanie ocen klasyfikacyjnych z religii/etyki, wpisuje się:</a:t>
            </a:r>
          </a:p>
          <a:p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1) poziomą kreskę, jeżeli uczeń nie uczęszczał na żadne z tych zajęć;</a:t>
            </a:r>
          </a:p>
          <a:p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2) ocenę z religii albo etyki, jeżeli uczeń uczęszczał na jedne z tych zajęć, </a:t>
            </a:r>
            <a:endParaRPr lang="pl-PL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  bez </a:t>
            </a: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wskazywania, z jakich zajęć jest to ocena;</a:t>
            </a:r>
          </a:p>
          <a:p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3) ocenę z religii i ocenę z etyki, jeżeli uczeń uczęszczał zarówno na zajęcia </a:t>
            </a:r>
            <a:endParaRPr lang="pl-PL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  z </a:t>
            </a: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religii</a:t>
            </a:r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, jak </a:t>
            </a: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i zajęcia z etyki</a:t>
            </a:r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pl-PL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                                   od </a:t>
            </a: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1.09.2016 r.</a:t>
            </a:r>
          </a:p>
          <a:p>
            <a:endParaRPr lang="pl-PL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l-PL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09619-F293-4373-A042-5E017D1ABCC7}" type="slidenum">
              <a:rPr lang="pl-PL" smtClean="0"/>
              <a:pPr/>
              <a:t>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37345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0" y="1844824"/>
            <a:ext cx="8892480" cy="3847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Rozporządzenie Ministra Edukacji Narodowej z dnia 1 czerwca 2016 r. zmieniające rozporządzenie w sprawie świadectw, dyplomów i innych druków szkolnych </a:t>
            </a:r>
          </a:p>
          <a:p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                                             (</a:t>
            </a:r>
            <a:r>
              <a:rPr lang="pl-PL" sz="1600" dirty="0" err="1">
                <a:latin typeface="Arial" panose="020B0604020202020204" pitchFamily="34" charset="0"/>
                <a:cs typeface="Arial" panose="020B0604020202020204" pitchFamily="34" charset="0"/>
              </a:rPr>
              <a:t>Dz.U.z</a:t>
            </a: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 2016r., poz.787)</a:t>
            </a:r>
          </a:p>
          <a:p>
            <a:endParaRPr lang="pl-PL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Legitymacje szkolne wydane uczniom szkół policealnych dla młodzieży </a:t>
            </a:r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i </a:t>
            </a: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słuchaczom szkół dla dorosłych na druku według dotychczasowego wzoru nr 66a oraz legitymacje szkolne wydane uczniom szkół policealnych </a:t>
            </a:r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dla </a:t>
            </a: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młodzieży i słuchaczom szkół dla dorosłych na druku według dotychczasowego wzoru nr 66, o których mowa </a:t>
            </a:r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w</a:t>
            </a: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§ 2 ust. 1-3 rozporządzenia </a:t>
            </a: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Ministra Edukacji Narodowej z dnia 29 grudnia 2014 r. zmieniającego rozporządzenie w sprawie świadectw, dyplomów państwowych i innych druków szkolnych (Dz. U. z 2015 r. poz. 23), zachowują ważność do dnia 30 września 2016 r.</a:t>
            </a:r>
            <a:endParaRPr lang="pl-PL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09619-F293-4373-A042-5E017D1ABCC7}" type="slidenum">
              <a:rPr lang="pl-PL" smtClean="0"/>
              <a:pPr/>
              <a:t>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88956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0" y="1844824"/>
            <a:ext cx="8892480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Rozporządzenie Ministra Edukacji Narodowej z dnia 1 czerwca 2016 r. zmieniające rozporządzenie w sprawie świadectw, dyplomów i innych druków szkolnych </a:t>
            </a:r>
          </a:p>
          <a:p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                                             (</a:t>
            </a:r>
            <a:r>
              <a:rPr lang="pl-PL" sz="1600" dirty="0" err="1">
                <a:latin typeface="Arial" panose="020B0604020202020204" pitchFamily="34" charset="0"/>
                <a:cs typeface="Arial" panose="020B0604020202020204" pitchFamily="34" charset="0"/>
              </a:rPr>
              <a:t>Dz.U.z</a:t>
            </a: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 2016r., poz.787)</a:t>
            </a:r>
          </a:p>
          <a:p>
            <a:endParaRPr lang="pl-PL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W terminie do dnia 30 września 2016 r. szkoły policealne dla młodzieży </a:t>
            </a:r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i </a:t>
            </a: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szkoły dla dorosłych wymienią uczniom i słuchaczom legitymacje, o których mowa w ust. 1, na nowe legitymacje szkolne wydane na drukach według wzoru nr 66b określonego </a:t>
            </a:r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w załączniku nr 3 do </a:t>
            </a: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rozporządzenia zmienianego w § 1, w brzmieniu nadanym niniejszym rozporządzeniem. </a:t>
            </a:r>
            <a:endParaRPr lang="pl-PL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Wymiana </a:t>
            </a: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legitymacji następuje za zwrotem legitymacji, o których mowa </a:t>
            </a:r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w </a:t>
            </a: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ust. 1, i jest nieodpłatna.</a:t>
            </a:r>
            <a:endParaRPr lang="pl-PL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09619-F293-4373-A042-5E017D1ABCC7}" type="slidenum">
              <a:rPr lang="pl-PL" smtClean="0"/>
              <a:pPr/>
              <a:t>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0676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2350</TotalTime>
  <Words>1863</Words>
  <Application>Microsoft Office PowerPoint</Application>
  <PresentationFormat>Pokaz na ekranie (4:3)</PresentationFormat>
  <Paragraphs>202</Paragraphs>
  <Slides>18</Slides>
  <Notes>5</Notes>
  <HiddenSlides>0</HiddenSlides>
  <MMClips>0</MMClips>
  <ScaleCrop>false</ScaleCrop>
  <HeadingPairs>
    <vt:vector size="6" baseType="variant">
      <vt:variant>
        <vt:lpstr>Używane czcionki</vt:lpstr>
      </vt:variant>
      <vt:variant>
        <vt:i4>2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18</vt:i4>
      </vt:variant>
    </vt:vector>
  </HeadingPairs>
  <TitlesOfParts>
    <vt:vector size="21" baseType="lpstr">
      <vt:lpstr>Arial</vt:lpstr>
      <vt:lpstr>Calibri</vt:lpstr>
      <vt:lpstr>Motyw pakietu Office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Agata Bronowska</dc:creator>
  <cp:lastModifiedBy>Kornelia Szczepaniak</cp:lastModifiedBy>
  <cp:revision>268</cp:revision>
  <cp:lastPrinted>2016-01-25T13:19:57Z</cp:lastPrinted>
  <dcterms:created xsi:type="dcterms:W3CDTF">2012-05-21T12:28:20Z</dcterms:created>
  <dcterms:modified xsi:type="dcterms:W3CDTF">2016-09-29T07:43:56Z</dcterms:modified>
</cp:coreProperties>
</file>