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71" r:id="rId2"/>
    <p:sldId id="395" r:id="rId3"/>
    <p:sldId id="389" r:id="rId4"/>
    <p:sldId id="374" r:id="rId5"/>
    <p:sldId id="390" r:id="rId6"/>
    <p:sldId id="372" r:id="rId7"/>
    <p:sldId id="383" r:id="rId8"/>
    <p:sldId id="387" r:id="rId9"/>
    <p:sldId id="388" r:id="rId10"/>
    <p:sldId id="391" r:id="rId11"/>
    <p:sldId id="392" r:id="rId12"/>
    <p:sldId id="393" r:id="rId13"/>
    <p:sldId id="394" r:id="rId14"/>
    <p:sldId id="379" r:id="rId15"/>
    <p:sldId id="397" r:id="rId16"/>
    <p:sldId id="398" r:id="rId17"/>
    <p:sldId id="396" r:id="rId18"/>
    <p:sldId id="400" r:id="rId1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F23DB-98DB-498B-B4AE-92C6153E7BCA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6EA5D-A2B4-4B85-9F87-BAEC2771F89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732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A0187-91A0-4518-90C0-0AF20E7DA3AB}" type="datetimeFigureOut">
              <a:rPr lang="pl-PL" smtClean="0"/>
              <a:pPr/>
              <a:t>2016-09-29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A34DD-0841-40AC-92F3-C3812F15534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40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A34DD-0841-40AC-92F3-C3812F155345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0855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A34DD-0841-40AC-92F3-C3812F155345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53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A34DD-0841-40AC-92F3-C3812F155345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4029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A34DD-0841-40AC-92F3-C3812F155345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1542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A34DD-0841-40AC-92F3-C3812F155345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336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8AC9-0DD0-45FF-A3E0-7C2E05033D91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B749-2FB8-4CAA-BF8B-E87583B4D503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C86-DAE8-49E8-AFE0-557B1634DB61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D13C-19AE-487E-94D4-F3BC9A0DFD04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5F15-B9AA-4603-A501-BDB9FD1359C3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6E9-B62C-4883-BEAF-FF2ED0925F69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580B-DFD6-4E75-80E6-EC2185E98011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706E8-DA89-4B10-AF2C-9C09F5EDC3DC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669B-AFA5-4F15-A917-03A81C602FE4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B818-0525-4D85-97CB-B56213E5C4E0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3553F-3D7D-49C9-ADEF-176757A15511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2A795-3B94-48AC-93A1-FCF88DDC5BE5}" type="datetime1">
              <a:rPr lang="pl-PL" smtClean="0"/>
              <a:pPr/>
              <a:t>2016-09-29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9619-F293-4373-A042-5E017D1AB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Zmiany </a:t>
            </a:r>
            <a:r>
              <a:rPr lang="pl-PL" sz="2800" smtClean="0">
                <a:latin typeface="Arial" panose="020B0604020202020204" pitchFamily="34" charset="0"/>
                <a:cs typeface="Arial" panose="020B0604020202020204" pitchFamily="34" charset="0"/>
              </a:rPr>
              <a:t>w prawie 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rozporządzenia</a:t>
            </a:r>
          </a:p>
          <a:p>
            <a:pPr algn="ctr"/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80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dnia 11 sierpnia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2016 r. zmieniające rozporządzenie w sprawie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szczegółowych warunków i sposobu oceniania, klasyfikowania             i promowania uczniów i słuchaczy w szkołach publicznych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2016r., poz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1278)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Uchylenie § 20 ust.3 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 ust.3                                             od 1.09.2016r. </a:t>
            </a:r>
          </a:p>
          <a:p>
            <a:pPr algn="just"/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przypadku, 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gdy uczeń uczęszczał na zajęcia religii i zajęcia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etyki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średniej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ocen wlicza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się końcowe oceny klasyfikacyjne uzyskane z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religii i etyki</a:t>
            </a:r>
          </a:p>
          <a:p>
            <a:pPr algn="just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(poprzednio - ocena ustalona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jako średnia z końcowych ocen klasyfikacyjnych uzyskanych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religii i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etyki)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9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22 sierpnia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2016 r. zmieniające rozporządzenie w sprawie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organizacji roku szkolnego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(Dz.U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z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2016r.,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poz.1335)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§ 2 ust.1                                                            od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1.09.2016r. </a:t>
            </a:r>
          </a:p>
          <a:p>
            <a:r>
              <a:rPr lang="pl-PL" dirty="0" smtClean="0"/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szkołach, z zastrzeżeniem ust. 2–4, zajęcia dydaktyczno-wychowawcze rozpoczynają się w pierwszym powszednim dniu września, a kończą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w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najbliższy piątek po dniu 20 czerwca.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Jeżeli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pierwszy dzień września wypada w piątek lub sobotę, zajęcia dydaktyczno-wychowawcze rozpoczynają się w najbliższy poniedziałek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dniu 1 września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ust.2 pkt 1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lit.a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uchylony zapis dotyczący dodatkowych dni wolnych </a:t>
            </a: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 zajęć dydaktyczno-wychowawczych w dniu sprawdzianu</a:t>
            </a: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764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R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ady Ministrów z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5  lipca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2016 r.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 sprawie szczegółowych warunków udzielania pomocy finansowej uczniom na zakup podręczników i materiałów edukacyjnych 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poz.1045)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Wyprawka szkolna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Szczegółowe warunki dofinansowania podręczników dla uczniów: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słabowidzących, niesłyszących, słabosłyszących, 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niepełnosprawnością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intelektualną, z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niepełnosprawnością ruchową, w tym z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afazją, 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autyzmem, w tym z zespołem Aspergera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, z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niepełnosprawnościami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sprzężonymi.</a:t>
            </a: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Uczniowie klas VI szkół podstawowych, III gimnazjów, szkół ponadgimnazjalnych.</a:t>
            </a: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 dotyczy uczniów klas I-III i IV-V szkół podstawowych, I-II gimnazjów.</a:t>
            </a: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Wyjątek stanowią uczniowie z niepełnosprawnością intelektualną uczęszczający do klas I-III, jeżeli nie mogą korzystać z rządowego podręcznika.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587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Ministra Zdrowia z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26 lipca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2016 r.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 sprawie grup środków spożywczych przeznaczonych do sprzedaży dzieciom i młodzieży w jednostkach systemu oświaty oraz wymagań, jakie muszą spełniać środki spożywcze stosowane w ramach żywienia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zbiorowego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dzieci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i młodzieży w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tych jednostkach 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 1154)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 terenie szkoły będzie można sprzedawać: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kanapki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sałatki i surówki,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-mleko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napoje zastępujące mleko (sojowe, ryżowe, owsiane, kukurydziane, gryczane, orzechowe, jaglane, kokosowe i migdałowe), produkty mleczne - jogurt, kefir, maślankę, mleko zsiadłe, mleko acidofilne, mleko smakowe, serwatkę, ser twarogowy, serek homogenizowany lub produkty zastępujące produkty mleczne na bazie soi, ryżu, owsa, orzechów lub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migdałów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-pieczywo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 pieczywo półcukiernicze pod warunkiem, że nie były one głęboko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napoje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przygotowywane na miejscu, takie jak: herbata, napary owocowe, kawa zbożowa, kawa, kakao naturalne, kompot, jeżeli nie zawierają więcej niż 10 g cukrów w 250 ml produktu oraz napoje bez dodatku cukrów i substancji słodzących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31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29 lipca 2016 r. w sprawie szczegółowego zakresu danych dziedzinowych gromadzonych w systemie informacji oświatowej oraz terminów przekazywania niektórych danych do bazy danych systemu informacji oświatowej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 1267)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od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1.09.2016 r.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Wprowadzone przykładowe zmiany:</a:t>
            </a:r>
          </a:p>
          <a:p>
            <a:pPr marL="285750" indent="-285750">
              <a:buFontTx/>
              <a:buChar char="-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dane asystentów nauczycieli</a:t>
            </a:r>
          </a:p>
          <a:p>
            <a:pPr marL="285750" indent="-285750">
              <a:buFontTx/>
              <a:buChar char="-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dane nauczycieli zatrudnianych w celu realizacji zajęć w ramach programów finansowanych ze środków unijnych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nformacje o korzystaniu przez szkołę z dziennika elektronicznego, elektronicznych platform edukacyjnych, e-podręczników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graniczenie liczby określanych w rozporządzeniu terminów przekazywania danych 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990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od 1.09.2016 r.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24 sierpnia 2016 r. zmieniające rozporządzenie w sprawie sposobu prowadzenia przez publiczne przedszkola, szkoły i placówki dokumentacji przebiegu nauczania, działalności wychowawczej i opiekuńczej oraz rodzajów tej dokumentacji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 1368)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chylenie obowiązku dokumentowania zajęć prowadzonych w ramach „godzin karcianych”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rzedłużenie do 31.08.2019r.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tosowania przepisów do oddziałów przedszkolnych w szkołach podstawowych 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950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od 1.09.2016 r.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26 sierpnia 2016 r. w sprawie wzoru formularza wniosku o udzielenie informacji z centralnego rejestru orzeczeń dyscyplinarnych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 1378)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określony wzór wniosku 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niosek może być złożony w postaci papierowej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lub elektronicznej – kwalifikowany podpis elektroniczny lub podpis potwierdzony profilem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zaufanym 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ePUAP</a:t>
            </a: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7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od 1.09.2016 r.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Porozumienie pomiędzy Konferencją Episkopatu Polski oraz Ministrem Edukacji </a:t>
            </a:r>
            <a:r>
              <a:rPr lang="pl-PL" sz="1600" smtClean="0">
                <a:latin typeface="Arial" panose="020B0604020202020204" pitchFamily="34" charset="0"/>
                <a:cs typeface="Arial" panose="020B0604020202020204" pitchFamily="34" charset="0"/>
              </a:rPr>
              <a:t>Narodowej         z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dnia 31 maja 2016 r. w sprawie kwalifikacji wymaganych od nauczycieli religii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Dz.Urz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MEN z 2016r., poz.21)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§ 8 -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Nauczyciele religii zatrudnieni w dniu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wejścia w życie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niniejszego porozumienia, którzy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spełniali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wymagania kwalifikacyjne na podstawie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dotychczasowego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porozumienia,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zachowują kwalifikacje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do nauczania religii do dnia 31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sierpnia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2019 r., z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zastrzeżeniem § 9.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9 - Nauczyciele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religii zatrudnieni w dniu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wejścia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życie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niniejszego porozumienia,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którzy uzyskali stopień nauczyciela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mianowanego,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zachowują nabyte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kwalifikacje do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nauczania religii.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27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od 1.09.2016 r.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4 lipca 2016 r. zmieniające rozporządzenie w sprawie wysokości minimalnych stawek wynagrodzenia zasadniczego nauczycieli, ogólnych warunków przyznawania dodatków do wynagrodzenia zasadniczego oraz wynagrodzenia          za pracę w dniu wolnym od pracy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poz.1029)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Stawki wynagrodzenia obowiązujące przez ostatnie dwa lata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Stażysta – 2265 zł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Kontraktowy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2331 zł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Mianowany – 2647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zł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Dyplomowany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– 3109 zł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81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czerwca 2016 r. zmieniające rozporządzenie w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sprawie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podstawy programowej wychowania przedszkolnego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oraz kształcenia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ogólnego w poszczególnych typach szkół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poz.895)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Dostosowanie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podstawy programowej w zakresie wychowania przedszkolnego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kształcenia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ogólnego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 I etapie edukacyjnym do zmian w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ustawie o systemie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oświaty dotyczących  obowiązku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szkolnego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uwzględnienie umiejętności z zakresu czytania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przygotowanie do nabywania umiejętności pisania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umiejętności matematyczne niezbędne do podjęcia nauki w szkole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 zmiany dotyczące proporcji zagospodarowania czasu na zajęcia dydaktyczne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 dostosowanie wymagań do możliwości psychofizycznych i komunikacyjnych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oraz tempa rozwoju dzieci z niepełnosprawnościami,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 kształtowanie świadomości zdrowotnej oraz nawyków dbania o zdrowie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35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czerwca 2016 r. zmieniające rozporządzenie w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sprawie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podstawy programowej wychowania przedszkolnego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oraz kształcenia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ogólnego w poszczególnych typach szkół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(Dz.U. z 2016r., poz.895)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Zmiana załączników: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nr 1. Podstawa programowa wychowania przedszkolnego dla przedszkoli oraz innych 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form wychowania przedszkolnego                                obowiązuje od 1.09.2016r.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nr 2.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Podstawa programowa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kształcenia ogólnego dla szkół podstawowych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uwaga          obowiązuje od 1.09.2017r.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 roku szkolnym 2016/2017 w szkole podstawowej obowiązuje podstawa programowa określona w załączniku do Rozporządzenia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Ministra Edukacji Narodowej z dnia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30 maja 2014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zmieniającego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rozporządzenie w sprawie podstawy programowej wychowania przedszkolnego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kształcenia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ogólnego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poszczególnych typach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szkół                       (Dz.U. z 2014r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poz.803)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2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17 czerwca 2016 r. zmieniające rozporządzenie w sprawie podstawy programowej wychowania przedszkolnego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oraz kształcenia ogólnego w poszczególnych typach szkół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(Dz.U. z 2016r., poz.895)</a:t>
            </a:r>
          </a:p>
          <a:p>
            <a:pPr marL="285750" indent="-285750">
              <a:buFontTx/>
              <a:buChar char="-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zmiany dotyczące proporcji zagospodarowania czasu na zajęcia dydaktyczne</a:t>
            </a:r>
          </a:p>
          <a:p>
            <a:r>
              <a:rPr lang="pl-PL" sz="2000" dirty="0" smtClean="0"/>
              <a:t>1) co </a:t>
            </a:r>
            <a:r>
              <a:rPr lang="pl-PL" sz="2000" dirty="0"/>
              <a:t>najmniej </a:t>
            </a:r>
            <a:r>
              <a:rPr lang="pl-PL" sz="2000" dirty="0" smtClean="0"/>
              <a:t>1/5 -zabawa</a:t>
            </a:r>
            <a:endParaRPr lang="pl-PL" sz="2000" dirty="0"/>
          </a:p>
          <a:p>
            <a:r>
              <a:rPr lang="pl-PL" sz="2000" dirty="0" smtClean="0"/>
              <a:t>2) co </a:t>
            </a:r>
            <a:r>
              <a:rPr lang="pl-PL" sz="2000" dirty="0"/>
              <a:t>najmniej 1/5</a:t>
            </a:r>
            <a:r>
              <a:rPr lang="pl-PL" sz="2000" dirty="0" smtClean="0"/>
              <a:t>(w </a:t>
            </a:r>
            <a:r>
              <a:rPr lang="pl-PL" sz="2000" dirty="0"/>
              <a:t>przypadku młodszych dzieci – </a:t>
            </a:r>
            <a:r>
              <a:rPr lang="pl-PL" sz="2000" dirty="0" smtClean="0"/>
              <a:t>1/4) </a:t>
            </a:r>
            <a:r>
              <a:rPr lang="pl-PL" sz="2000" dirty="0"/>
              <a:t>dzieci spędzają w ogrodzie przedszkolnym, na boisku, w parku itp. (organizowane są tam gry i zabawy ruchowe, zajęcia sportowe, obserwacje przyrodnicze, prace gospodarcze, porządkowe i ogrodnicze itd.); </a:t>
            </a:r>
          </a:p>
          <a:p>
            <a:r>
              <a:rPr lang="pl-PL" sz="2000" dirty="0" smtClean="0"/>
              <a:t>3) </a:t>
            </a:r>
            <a:r>
              <a:rPr lang="pl-PL" sz="2000" dirty="0">
                <a:solidFill>
                  <a:srgbClr val="FF0000"/>
                </a:solidFill>
              </a:rPr>
              <a:t>co </a:t>
            </a:r>
            <a:r>
              <a:rPr lang="pl-PL" sz="2000" dirty="0" smtClean="0">
                <a:solidFill>
                  <a:srgbClr val="FF0000"/>
                </a:solidFill>
              </a:rPr>
              <a:t>najmniej </a:t>
            </a:r>
            <a:r>
              <a:rPr lang="pl-PL" sz="2000" dirty="0" smtClean="0"/>
              <a:t>1/5(</a:t>
            </a:r>
            <a:r>
              <a:rPr lang="pl-PL" sz="2000" dirty="0" smtClean="0">
                <a:solidFill>
                  <a:srgbClr val="FF0000"/>
                </a:solidFill>
              </a:rPr>
              <a:t>w </a:t>
            </a:r>
            <a:r>
              <a:rPr lang="pl-PL" sz="2000" dirty="0">
                <a:solidFill>
                  <a:srgbClr val="FF0000"/>
                </a:solidFill>
              </a:rPr>
              <a:t>przypadku młodszych dzieci – nie więcej niż 1/5</a:t>
            </a:r>
            <a:r>
              <a:rPr lang="pl-PL" sz="2000" dirty="0" smtClean="0"/>
              <a:t>) - </a:t>
            </a:r>
            <a:r>
              <a:rPr lang="pl-PL" sz="2000" dirty="0"/>
              <a:t>różnego typu zajęcia dydaktyczne, realizowane według programu wychowania przedszkolnego; </a:t>
            </a:r>
          </a:p>
          <a:p>
            <a:r>
              <a:rPr lang="pl-PL" sz="2000" dirty="0"/>
              <a:t>4) pozostały czas przeznacza się, odpowiednio do potrzeb na realizację: </a:t>
            </a:r>
          </a:p>
          <a:p>
            <a:r>
              <a:rPr lang="pl-PL" sz="2000" dirty="0" smtClean="0"/>
              <a:t>a)dowolnie </a:t>
            </a:r>
            <a:r>
              <a:rPr lang="pl-PL" sz="2000" dirty="0"/>
              <a:t>wybranych przez nauczyciela czynności (w tej puli czasu mieszczą się </a:t>
            </a:r>
            <a:r>
              <a:rPr lang="pl-PL" sz="2000" dirty="0" smtClean="0"/>
              <a:t>     </a:t>
            </a:r>
          </a:p>
          <a:p>
            <a:r>
              <a:rPr lang="pl-PL" sz="2000" dirty="0"/>
              <a:t> </a:t>
            </a:r>
            <a:r>
              <a:rPr lang="pl-PL" sz="2000" dirty="0" smtClean="0"/>
              <a:t>    w </a:t>
            </a:r>
            <a:r>
              <a:rPr lang="pl-PL" sz="2000" dirty="0"/>
              <a:t>szczególności czynności opiekuńcze, samoobsługowe, organizacyjne), </a:t>
            </a:r>
          </a:p>
          <a:p>
            <a:r>
              <a:rPr lang="pl-PL" sz="2000" dirty="0">
                <a:solidFill>
                  <a:srgbClr val="FF0000"/>
                </a:solidFill>
              </a:rPr>
              <a:t>b) pomocy psychologiczno-pedagogicznej, </a:t>
            </a:r>
          </a:p>
          <a:p>
            <a:r>
              <a:rPr lang="pl-PL" sz="2000" dirty="0">
                <a:solidFill>
                  <a:srgbClr val="FF0000"/>
                </a:solidFill>
              </a:rPr>
              <a:t>c) zajęć rewalidacyjnych dla dzieci niepełnosprawnych. </a:t>
            </a:r>
            <a:endParaRPr lang="pl-PL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61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17 czerwca 2016 r. zmieniające rozporządzenie w sprawie podstawy programowej wychowania przedszkolnego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oraz kształcenia ogólnego w poszczególnych typach szkół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(Dz.U. z 2016r., poz.895)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2016/2017 – przygotowanie do posługiwania się językiem obcym nowożytnym- dzieci realizujące obowiązkowe roczne przygotowanie przedszkolne oraz dzieci 5-letnie korzystające z wychowania przedszkolnego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2017/2018 – przygotowanie do posługiwania się językiem obcym nowożytnym- dzieci korzystające z wychowania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przedszkolnego</a:t>
            </a:r>
          </a:p>
          <a:p>
            <a:pPr marL="285750" indent="-285750">
              <a:buFontTx/>
              <a:buChar char="-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roku szkolnym 2016/2017 dyrektor może postanowić o stosowaniu podstawy programowej w zakresie przygotowania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do posługiwania się językiem obcym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nowożytnym - do wszystkich albo niektórych oddziałów lub do wszystkich dzieci korzystających z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wychowania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przedszkolnego (po uzyskaniu opinii rady pedagogicznej oraz za zgodą organu prowadzącego)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47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1 czerwca 2016 r. zmieniające rozporządzenie w sprawie świadectw, dyplomów i innych druków szkolnych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(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2016r., poz.787)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Oceny opisowe</a:t>
            </a:r>
          </a:p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§ 6 ust.4 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 przypadku stosowania ocen opisowych (od klasy IV szkoły podstawowej), 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wraz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ze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świadectwem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albo wpisem do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indeksu,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uczeń otrzymuje informację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ocenach opisowych w formie pisemnej. 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Informacja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zawiera: imię (imiona) i nazwisko ucznia, rok szkolny i klasę, a w szkole policealnej dla młodzieży - semestr, nazwę zajęć edukacyjnych lub zachowanie, treść oceny opisowej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danych zajęć edukacyjnych lub zachowania oraz datę ustalenia oceny opisowej. Informację opatruje się pieczęcią podłużną szkoły oraz czytelnym podpisem nauczyciela prowadzącego dane zajęcia edukacyjne albo wychowawcy klasy.</a:t>
            </a: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53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1 czerwca 2016 r. zmieniające rozporządzenie w sprawie świadectw, dyplomów i innych druków szkolnych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2016r., poz.787)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 nr 1 ust.11b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 Na świadectwie szkolnym promocyjnym i na świadectwie ukończenia szkoły,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miejscu przeznaczonym na wpisanie ocen klasyfikacyjnych z religii/etyki, wpisuje się: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1) poziomą kreskę, jeżeli uczeń nie uczęszczał na żadne z tych zajęć;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2) ocenę z religii albo etyki, jeżeli uczeń uczęszczał na jedne z tych zajęć,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bez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wskazywania, z jakich zajęć jest to ocena;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3) ocenę z religii i ocenę z etyki, jeżeli uczeń uczęszczał zarówno na zajęcia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religii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jak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i zajęcia z etyki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od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1.09.2016 r.</a:t>
            </a: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73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1 czerwca 2016 r. zmieniające rozporządzenie w sprawie świadectw, dyplomów i innych druków szkolnych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2016r., poz.787)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Legitymacje szkolne wydane uczniom szkół policealnych dla młodzieży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słuchaczom szkół dla dorosłych na druku według dotychczasowego wzoru nr 66a oraz legitymacje szkolne wydane uczniom szkół policealnych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dla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młodzieży i słuchaczom szkół dla dorosłych na druku według dotychczasowego wzoru nr 66, o których mowa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§ 2 ust. 1-3 rozporządzenia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Ministra Edukacji Narodowej z dnia 29 grudnia 2014 r. zmieniającego rozporządzenie w sprawie świadectw, dyplomów państwowych i innych druków szkolnych (Dz. U. z 2015 r. poz. 23), zachowują ważność do dnia 30 września 2016 r.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89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44824"/>
            <a:ext cx="88924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Edukacji Narodowej z dnia 1 czerwca 2016 r. zmieniające rozporządzenie w sprawie świadectw, dyplomów i innych druków szkolnych </a:t>
            </a:r>
          </a:p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(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Dz.U.z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2016r., poz.787)</a:t>
            </a:r>
          </a:p>
          <a:p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terminie do dnia 30 września 2016 r. szkoły policealne dla młodzieży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szkoły dla dorosłych wymienią uczniom i słuchaczom legitymacje, o których mowa w ust. 1, na nowe legitymacje szkolne wydane na drukach według wzoru nr 66b określonego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 załączniku nr 3 do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rozporządzenia zmienianego w § 1, w brzmieniu nadanym niniejszym rozporządzeniem. 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Wymiana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legitymacji następuje za zwrotem legitymacji, o których mowa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w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ust. 1, i jest nieodpłatna.</a:t>
            </a:r>
            <a:endParaRPr lang="pl-PL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9619-F293-4373-A042-5E017D1ABCC7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67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1863</Words>
  <Application>Microsoft Office PowerPoint</Application>
  <PresentationFormat>Pokaz na ekranie (4:3)</PresentationFormat>
  <Paragraphs>202</Paragraphs>
  <Slides>18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Agata Bronowska</dc:creator>
  <cp:lastModifiedBy>Kornelia Szczepaniak</cp:lastModifiedBy>
  <cp:revision>268</cp:revision>
  <cp:lastPrinted>2016-01-25T13:19:57Z</cp:lastPrinted>
  <dcterms:created xsi:type="dcterms:W3CDTF">2012-05-21T12:28:20Z</dcterms:created>
  <dcterms:modified xsi:type="dcterms:W3CDTF">2016-09-29T07:43:56Z</dcterms:modified>
</cp:coreProperties>
</file>